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image" Target="../media/image-2-3.png"/><Relationship Id="rId4" Type="http://schemas.openxmlformats.org/officeDocument/2006/relationships/image" Target="../media/image-2-4.svg"/><Relationship Id="rId5" Type="http://schemas.openxmlformats.org/officeDocument/2006/relationships/image" Target="../media/image-2-5.png"/><Relationship Id="rId6" Type="http://schemas.openxmlformats.org/officeDocument/2006/relationships/image" Target="../media/image-2-6.svg"/><Relationship Id="rId7" Type="http://schemas.openxmlformats.org/officeDocument/2006/relationships/image" Target="../media/image-2-7.png"/><Relationship Id="rId8" Type="http://schemas.openxmlformats.org/officeDocument/2006/relationships/image" Target="../media/image-2-8.svg"/><Relationship Id="rId9" Type="http://schemas.openxmlformats.org/officeDocument/2006/relationships/slideLayout" Target="../slideLayouts/slideLayout1.xml"/><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3.png"/><Relationship Id="rId4" Type="http://schemas.openxmlformats.org/officeDocument/2006/relationships/image" Target="../media/image-11-4.svg"/><Relationship Id="rId5" Type="http://schemas.openxmlformats.org/officeDocument/2006/relationships/image" Target="../media/image-11-5.png"/><Relationship Id="rId6" Type="http://schemas.openxmlformats.org/officeDocument/2006/relationships/image" Target="../media/image-11-6.svg"/><Relationship Id="rId7" Type="http://schemas.openxmlformats.org/officeDocument/2006/relationships/image" Target="../media/image-11-7.png"/><Relationship Id="rId8" Type="http://schemas.openxmlformats.org/officeDocument/2006/relationships/image" Target="../media/image-11-8.svg"/><Relationship Id="rId9" Type="http://schemas.openxmlformats.org/officeDocument/2006/relationships/image" Target="../media/image-11-9.png"/><Relationship Id="rId10" Type="http://schemas.openxmlformats.org/officeDocument/2006/relationships/image" Target="../media/image-11-10.svg"/><Relationship Id="rId11" Type="http://schemas.openxmlformats.org/officeDocument/2006/relationships/slideLayout" Target="../slideLayouts/slideLayout1.xml"/><Relationship Id="rId1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image" Target="../media/image-17-2.jp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svg"/><Relationship Id="rId3" Type="http://schemas.openxmlformats.org/officeDocument/2006/relationships/image" Target="../media/image-35-3.png"/><Relationship Id="rId4" Type="http://schemas.openxmlformats.org/officeDocument/2006/relationships/image" Target="../media/image-35-4.svg"/><Relationship Id="rId5" Type="http://schemas.openxmlformats.org/officeDocument/2006/relationships/image" Target="../media/image-35-5.png"/><Relationship Id="rId6" Type="http://schemas.openxmlformats.org/officeDocument/2006/relationships/image" Target="../media/image-35-6.svg"/><Relationship Id="rId7" Type="http://schemas.openxmlformats.org/officeDocument/2006/relationships/image" Target="../media/image-35-7.png"/><Relationship Id="rId8" Type="http://schemas.openxmlformats.org/officeDocument/2006/relationships/image" Target="../media/image-35-8.svg"/><Relationship Id="rId9" Type="http://schemas.openxmlformats.org/officeDocument/2006/relationships/slideLayout" Target="../slideLayouts/slideLayout1.xml"/><Relationship Id="rId10"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0" y="0"/>
            <a:ext cx="164592" cy="5143500"/>
          </a:xfrm>
          <a:prstGeom prst="rect">
            <a:avLst/>
          </a:prstGeom>
          <a:solidFill>
            <a:srgbClr val="F26B21"/>
          </a:solidFill>
          <a:ln w="12700">
            <a:solidFill>
              <a:srgbClr val="F26B21"/>
            </a:solidFill>
            <a:prstDash val="solid"/>
          </a:ln>
        </p:spPr>
      </p:sp>
      <p:sp>
        <p:nvSpPr>
          <p:cNvPr id="4" name="Text 2"/>
          <p:cNvSpPr txBox="1"/>
          <p:nvPr/>
        </p:nvSpPr>
        <p:spPr>
          <a:xfrm>
            <a:off x="548640" y="731520"/>
            <a:ext cx="5486400" cy="274320"/>
          </a:xfrm>
          <a:prstGeom prst="rect">
            <a:avLst/>
          </a:prstGeom>
          <a:noFill/>
          <a:ln/>
        </p:spPr>
        <p:txBody>
          <a:bodyPr wrap="square" lIns="0" tIns="0" rIns="0" bIns="0" rtlCol="0" anchor="t"/>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デジタルマーケティング実務者育成講座　第3回</a:t>
            </a:r>
            <a:endParaRPr lang="en-US" sz="1200" dirty="0"/>
          </a:p>
        </p:txBody>
      </p:sp>
      <p:sp>
        <p:nvSpPr>
          <p:cNvPr id="5" name="Text 3"/>
          <p:cNvSpPr txBox="1"/>
          <p:nvPr/>
        </p:nvSpPr>
        <p:spPr>
          <a:xfrm>
            <a:off x="548640" y="1097280"/>
            <a:ext cx="5120640" cy="1097280"/>
          </a:xfrm>
          <a:prstGeom prst="rect">
            <a:avLst/>
          </a:prstGeom>
          <a:noFill/>
          <a:ln/>
        </p:spPr>
        <p:txBody>
          <a:bodyPr wrap="square" lIns="0" tIns="0" rIns="0" bIns="0" rtlCol="0" anchor="t"/>
          <a:lstStyle/>
          <a:p>
            <a:pPr algn="l" indent="0" marL="0">
              <a:lnSpc>
                <a:spcPct val="110000"/>
              </a:lnSpc>
              <a:buNone/>
            </a:pPr>
            <a:r>
              <a:rPr lang="en-US" sz="3200" b="1" dirty="0">
                <a:solidFill>
                  <a:srgbClr val="1C2B4A"/>
                </a:solidFill>
                <a:latin typeface="LINE Seed JP" pitchFamily="34" charset="0"/>
                <a:ea typeface="LINE Seed JP" pitchFamily="34" charset="-122"/>
                <a:cs typeface="LINE Seed JP" pitchFamily="34" charset="-120"/>
              </a:rPr>
              <a:t>顧客獲得導線の設計と</a:t>
            </a:r>
            <a:endParaRPr lang="en-US" sz="3200" dirty="0"/>
          </a:p>
          <a:p>
            <a:pPr algn="l" indent="0" marL="0">
              <a:lnSpc>
                <a:spcPct val="110000"/>
              </a:lnSpc>
              <a:buNone/>
            </a:pPr>
            <a:r>
              <a:rPr lang="en-US" sz="3200" b="1" dirty="0">
                <a:solidFill>
                  <a:srgbClr val="1C2B4A"/>
                </a:solidFill>
                <a:latin typeface="LINE Seed JP" pitchFamily="34" charset="0"/>
                <a:ea typeface="LINE Seed JP" pitchFamily="34" charset="-122"/>
                <a:cs typeface="LINE Seed JP" pitchFamily="34" charset="-120"/>
              </a:rPr>
              <a:t>流入経路の分析</a:t>
            </a:r>
            <a:endParaRPr lang="en-US" sz="3200" dirty="0"/>
          </a:p>
        </p:txBody>
      </p:sp>
      <p:sp>
        <p:nvSpPr>
          <p:cNvPr id="6" name="Text 4"/>
          <p:cNvSpPr txBox="1"/>
          <p:nvPr/>
        </p:nvSpPr>
        <p:spPr>
          <a:xfrm>
            <a:off x="548640" y="2377440"/>
            <a:ext cx="4937760" cy="731520"/>
          </a:xfrm>
          <a:prstGeom prst="rect">
            <a:avLst/>
          </a:prstGeom>
          <a:noFill/>
          <a:ln/>
        </p:spPr>
        <p:txBody>
          <a:bodyPr wrap="square" lIns="0" tIns="0" rIns="0" bIns="0" rtlCol="0" anchor="t"/>
          <a:lstStyle/>
          <a:p>
            <a:pPr algn="l" indent="0" marL="0">
              <a:lnSpc>
                <a:spcPct val="130000"/>
              </a:lnSpc>
              <a:buNone/>
            </a:pPr>
            <a:r>
              <a:rPr lang="en-US" sz="1400" dirty="0">
                <a:solidFill>
                  <a:srgbClr val="34415A"/>
                </a:solidFill>
                <a:latin typeface="LINE Seed JP" pitchFamily="34" charset="0"/>
                <a:ea typeface="LINE Seed JP" pitchFamily="34" charset="-122"/>
                <a:cs typeface="LINE Seed JP" pitchFamily="34" charset="-120"/>
              </a:rPr>
              <a:t>人が集まる場所で公式LINEを知らせ、</a:t>
            </a:r>
            <a:endParaRPr lang="en-US" sz="1400" dirty="0"/>
          </a:p>
          <a:p>
            <a:pPr algn="l" indent="0" marL="0">
              <a:lnSpc>
                <a:spcPct val="130000"/>
              </a:lnSpc>
              <a:buNone/>
            </a:pPr>
            <a:r>
              <a:rPr lang="en-US" sz="1400" dirty="0">
                <a:solidFill>
                  <a:srgbClr val="34415A"/>
                </a:solidFill>
                <a:latin typeface="LINE Seed JP" pitchFamily="34" charset="0"/>
                <a:ea typeface="LINE Seed JP" pitchFamily="34" charset="-122"/>
                <a:cs typeface="LINE Seed JP" pitchFamily="34" charset="-120"/>
              </a:rPr>
              <a:t>友だち追加までの流れを作ります。</a:t>
            </a:r>
            <a:endParaRPr lang="en-US" sz="1400" dirty="0"/>
          </a:p>
        </p:txBody>
      </p:sp>
      <p:sp>
        <p:nvSpPr>
          <p:cNvPr id="7" name="Text 5"/>
          <p:cNvSpPr txBox="1"/>
          <p:nvPr/>
        </p:nvSpPr>
        <p:spPr>
          <a:xfrm>
            <a:off x="548640" y="4069080"/>
            <a:ext cx="5120640" cy="274320"/>
          </a:xfrm>
          <a:prstGeom prst="rect">
            <a:avLst/>
          </a:prstGeom>
          <a:noFill/>
          <a:ln/>
        </p:spPr>
        <p:txBody>
          <a:bodyPr wrap="square" lIns="0" tIns="0" rIns="0" bIns="0" rtlCol="0" anchor="t"/>
          <a:lstStyle/>
          <a:p>
            <a:pPr algn="l" indent="0" marL="0">
              <a:buNone/>
            </a:pPr>
            <a:r>
              <a:rPr lang="en-US" sz="1100" dirty="0">
                <a:solidFill>
                  <a:srgbClr val="556176"/>
                </a:solidFill>
                <a:latin typeface="LINE Seed JP" pitchFamily="34" charset="0"/>
                <a:ea typeface="LINE Seed JP" pitchFamily="34" charset="-122"/>
                <a:cs typeface="LINE Seed JP" pitchFamily="34" charset="-120"/>
              </a:rPr>
              <a:t>講義30分＋ワーク30分　成果物：登録導線設計シート</a:t>
            </a:r>
            <a:endParaRPr lang="en-US" sz="1100" dirty="0"/>
          </a:p>
        </p:txBody>
      </p:sp>
      <p:sp>
        <p:nvSpPr>
          <p:cNvPr id="8" name="Shape 6"/>
          <p:cNvSpPr/>
          <p:nvPr/>
        </p:nvSpPr>
        <p:spPr>
          <a:xfrm>
            <a:off x="5806440" y="822960"/>
            <a:ext cx="2788920" cy="3474720"/>
          </a:xfrm>
          <a:prstGeom prst="roundRect">
            <a:avLst>
              <a:gd name="adj" fmla="val 1967"/>
            </a:avLst>
          </a:prstGeom>
          <a:solidFill>
            <a:srgbClr val="FFFFFF"/>
          </a:solidFill>
          <a:ln w="15875">
            <a:solidFill>
              <a:srgbClr val="F26B21"/>
            </a:solidFill>
            <a:prstDash val="dash"/>
          </a:ln>
        </p:spPr>
      </p:sp>
      <p:sp>
        <p:nvSpPr>
          <p:cNvPr id="9" name="Text 7"/>
          <p:cNvSpPr txBox="1"/>
          <p:nvPr/>
        </p:nvSpPr>
        <p:spPr>
          <a:xfrm>
            <a:off x="5943600" y="932688"/>
            <a:ext cx="251460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10" name="Text 8"/>
          <p:cNvSpPr txBox="1"/>
          <p:nvPr/>
        </p:nvSpPr>
        <p:spPr>
          <a:xfrm>
            <a:off x="5989320" y="1207008"/>
            <a:ext cx="2423160" cy="3017520"/>
          </a:xfrm>
          <a:prstGeom prst="rect">
            <a:avLst/>
          </a:prstGeom>
          <a:noFill/>
          <a:ln/>
        </p:spPr>
        <p:txBody>
          <a:bodyPr wrap="square" lIns="0" tIns="0" rIns="0" bIns="0" rtlCol="0" anchor="t"/>
          <a:lstStyle/>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お店の前に置かれたQRコード</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を、スマートフォンで読み取</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ろうとしている人</a:t>
            </a:r>
            <a:endParaRPr lang="en-US" sz="1050" dirty="0"/>
          </a:p>
        </p:txBody>
      </p:sp>
      <p:sp>
        <p:nvSpPr>
          <p:cNvPr id="11" name="Text 9"/>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01 / 35</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この回で作るもの</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4段階の流れのうち今回は最初の集客から進めていきます</a:t>
            </a:r>
            <a:endParaRPr lang="en-US" sz="19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4段階の流れのうち、第3回では最初の集客の流れを作ります。</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02 / 35</a:t>
            </a:r>
            <a:endParaRPr lang="en-US" sz="800" dirty="0"/>
          </a:p>
        </p:txBody>
      </p:sp>
      <p:sp>
        <p:nvSpPr>
          <p:cNvPr id="8" name="Shape 6"/>
          <p:cNvSpPr/>
          <p:nvPr/>
        </p:nvSpPr>
        <p:spPr>
          <a:xfrm>
            <a:off x="548640" y="2331720"/>
            <a:ext cx="1929384" cy="640080"/>
          </a:xfrm>
          <a:prstGeom prst="roundRect">
            <a:avLst>
              <a:gd name="adj" fmla="val 50000"/>
            </a:avLst>
          </a:prstGeom>
          <a:solidFill>
            <a:srgbClr val="F26B21"/>
          </a:solidFill>
          <a:ln w="12700">
            <a:solidFill>
              <a:srgbClr val="F26B21"/>
            </a:solidFill>
            <a:prstDash val="solid"/>
          </a:ln>
        </p:spPr>
      </p:sp>
      <p:sp>
        <p:nvSpPr>
          <p:cNvPr id="9" name="Text 7"/>
          <p:cNvSpPr txBox="1"/>
          <p:nvPr/>
        </p:nvSpPr>
        <p:spPr>
          <a:xfrm>
            <a:off x="548640" y="2331720"/>
            <a:ext cx="1929384" cy="640080"/>
          </a:xfrm>
          <a:prstGeom prst="rect">
            <a:avLst/>
          </a:prstGeom>
          <a:noFill/>
          <a:ln/>
        </p:spPr>
        <p:txBody>
          <a:bodyPr wrap="square" lIns="0" tIns="0" rIns="0" bIns="0" rtlCol="0" anchor="ctr"/>
          <a:lstStyle/>
          <a:p>
            <a:pPr algn="ctr" indent="0" marL="0">
              <a:buNone/>
            </a:pPr>
            <a:endParaRPr lang="en-US" sz="1200" dirty="0"/>
          </a:p>
        </p:txBody>
      </p:sp>
      <p:pic>
        <p:nvPicPr>
          <p:cNvPr id="10"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3232" y="2532888"/>
            <a:ext cx="237744" cy="237744"/>
          </a:xfrm>
          <a:prstGeom prst="rect">
            <a:avLst/>
          </a:prstGeom>
        </p:spPr>
      </p:pic>
      <p:sp>
        <p:nvSpPr>
          <p:cNvPr id="11" name="Text 8"/>
          <p:cNvSpPr txBox="1"/>
          <p:nvPr/>
        </p:nvSpPr>
        <p:spPr>
          <a:xfrm>
            <a:off x="1005840" y="2331720"/>
            <a:ext cx="1380744" cy="64008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2" name="Shape 9"/>
          <p:cNvSpPr/>
          <p:nvPr/>
        </p:nvSpPr>
        <p:spPr>
          <a:xfrm>
            <a:off x="2587752" y="2331720"/>
            <a:ext cx="1929384" cy="640080"/>
          </a:xfrm>
          <a:prstGeom prst="roundRect">
            <a:avLst>
              <a:gd name="adj" fmla="val 50000"/>
            </a:avLst>
          </a:prstGeom>
          <a:solidFill>
            <a:srgbClr val="EEF2F8"/>
          </a:solidFill>
          <a:ln w="12700">
            <a:solidFill>
              <a:srgbClr val="EEF2F8"/>
            </a:solidFill>
            <a:prstDash val="solid"/>
          </a:ln>
        </p:spPr>
      </p:sp>
      <p:sp>
        <p:nvSpPr>
          <p:cNvPr id="13" name="Text 10"/>
          <p:cNvSpPr txBox="1"/>
          <p:nvPr/>
        </p:nvSpPr>
        <p:spPr>
          <a:xfrm>
            <a:off x="2587752" y="2331720"/>
            <a:ext cx="1929384" cy="640080"/>
          </a:xfrm>
          <a:prstGeom prst="rect">
            <a:avLst/>
          </a:prstGeom>
          <a:noFill/>
          <a:ln/>
        </p:spPr>
        <p:txBody>
          <a:bodyPr wrap="square" lIns="0" tIns="0" rIns="0" bIns="0" rtlCol="0" anchor="ctr"/>
          <a:lstStyle/>
          <a:p>
            <a:pPr algn="ctr" indent="0" marL="0">
              <a:buNone/>
            </a:pPr>
            <a:endParaRPr lang="en-US" sz="1200" dirty="0"/>
          </a:p>
        </p:txBody>
      </p:sp>
      <p:pic>
        <p:nvPicPr>
          <p:cNvPr id="14"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2344" y="2532888"/>
            <a:ext cx="237744" cy="237744"/>
          </a:xfrm>
          <a:prstGeom prst="rect">
            <a:avLst/>
          </a:prstGeom>
        </p:spPr>
      </p:pic>
      <p:sp>
        <p:nvSpPr>
          <p:cNvPr id="15" name="Text 11"/>
          <p:cNvSpPr txBox="1"/>
          <p:nvPr/>
        </p:nvSpPr>
        <p:spPr>
          <a:xfrm>
            <a:off x="3044952" y="2331720"/>
            <a:ext cx="1380744" cy="64008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6" name="Text 12"/>
          <p:cNvSpPr txBox="1"/>
          <p:nvPr/>
        </p:nvSpPr>
        <p:spPr>
          <a:xfrm>
            <a:off x="3044952" y="2331720"/>
            <a:ext cx="1380744" cy="640080"/>
          </a:xfrm>
          <a:prstGeom prst="rect">
            <a:avLst/>
          </a:prstGeom>
          <a:noFill/>
          <a:ln/>
        </p:spPr>
        <p:txBody>
          <a:bodyPr wrap="square" lIns="0" tIns="0" rIns="0" bIns="0" rtlCol="0" anchor="ctr"/>
          <a:lstStyle/>
          <a:p>
            <a:pPr algn="ctr" indent="0" marL="0">
              <a:buNone/>
            </a:pPr>
            <a:r>
              <a:rPr lang="en-US" sz="1200" b="1" dirty="0">
                <a:solidFill>
                  <a:srgbClr val="34415A"/>
                </a:solidFill>
                <a:latin typeface="LINE Seed JP" pitchFamily="34" charset="0"/>
                <a:ea typeface="LINE Seed JP" pitchFamily="34" charset="-122"/>
                <a:cs typeface="LINE Seed JP" pitchFamily="34" charset="-120"/>
              </a:rPr>
              <a:t>つながる</a:t>
            </a:r>
            <a:endParaRPr lang="en-US" sz="1200" dirty="0"/>
          </a:p>
        </p:txBody>
      </p:sp>
      <p:sp>
        <p:nvSpPr>
          <p:cNvPr id="17" name="Shape 13"/>
          <p:cNvSpPr/>
          <p:nvPr/>
        </p:nvSpPr>
        <p:spPr>
          <a:xfrm>
            <a:off x="4626864" y="2331720"/>
            <a:ext cx="1929384" cy="640080"/>
          </a:xfrm>
          <a:prstGeom prst="roundRect">
            <a:avLst>
              <a:gd name="adj" fmla="val 50000"/>
            </a:avLst>
          </a:prstGeom>
          <a:solidFill>
            <a:srgbClr val="EEF2F8"/>
          </a:solidFill>
          <a:ln w="12700">
            <a:solidFill>
              <a:srgbClr val="EEF2F8"/>
            </a:solidFill>
            <a:prstDash val="solid"/>
          </a:ln>
        </p:spPr>
      </p:sp>
      <p:sp>
        <p:nvSpPr>
          <p:cNvPr id="18" name="Text 14"/>
          <p:cNvSpPr txBox="1"/>
          <p:nvPr/>
        </p:nvSpPr>
        <p:spPr>
          <a:xfrm>
            <a:off x="4626864" y="2331720"/>
            <a:ext cx="1929384" cy="640080"/>
          </a:xfrm>
          <a:prstGeom prst="rect">
            <a:avLst/>
          </a:prstGeom>
          <a:noFill/>
          <a:ln/>
        </p:spPr>
        <p:txBody>
          <a:bodyPr wrap="square" lIns="0" tIns="0" rIns="0" bIns="0" rtlCol="0" anchor="ctr"/>
          <a:lstStyle/>
          <a:p>
            <a:pPr algn="ctr" indent="0" marL="0">
              <a:buNone/>
            </a:pPr>
            <a:endParaRPr lang="en-US" sz="1200" dirty="0"/>
          </a:p>
        </p:txBody>
      </p:sp>
      <p:pic>
        <p:nvPicPr>
          <p:cNvPr id="1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456" y="2532888"/>
            <a:ext cx="237744" cy="237744"/>
          </a:xfrm>
          <a:prstGeom prst="rect">
            <a:avLst/>
          </a:prstGeom>
        </p:spPr>
      </p:pic>
      <p:sp>
        <p:nvSpPr>
          <p:cNvPr id="20" name="Text 15"/>
          <p:cNvSpPr txBox="1"/>
          <p:nvPr/>
        </p:nvSpPr>
        <p:spPr>
          <a:xfrm>
            <a:off x="5084064" y="2331720"/>
            <a:ext cx="1380744" cy="64008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21" name="Text 16"/>
          <p:cNvSpPr txBox="1"/>
          <p:nvPr/>
        </p:nvSpPr>
        <p:spPr>
          <a:xfrm>
            <a:off x="5084064" y="2331720"/>
            <a:ext cx="1380744" cy="640080"/>
          </a:xfrm>
          <a:prstGeom prst="rect">
            <a:avLst/>
          </a:prstGeom>
          <a:noFill/>
          <a:ln/>
        </p:spPr>
        <p:txBody>
          <a:bodyPr wrap="square" lIns="0" tIns="0" rIns="0" bIns="0" rtlCol="0" anchor="ctr"/>
          <a:lstStyle/>
          <a:p>
            <a:pPr algn="ctr" indent="0" marL="0">
              <a:buNone/>
            </a:pPr>
            <a:r>
              <a:rPr lang="en-US" sz="1200" b="1" dirty="0">
                <a:solidFill>
                  <a:srgbClr val="34415A"/>
                </a:solidFill>
                <a:latin typeface="LINE Seed JP" pitchFamily="34" charset="0"/>
                <a:ea typeface="LINE Seed JP" pitchFamily="34" charset="-122"/>
                <a:cs typeface="LINE Seed JP" pitchFamily="34" charset="-120"/>
              </a:rPr>
              <a:t>購入</a:t>
            </a:r>
            <a:endParaRPr lang="en-US" sz="1200" dirty="0"/>
          </a:p>
        </p:txBody>
      </p:sp>
      <p:sp>
        <p:nvSpPr>
          <p:cNvPr id="22" name="Shape 17"/>
          <p:cNvSpPr/>
          <p:nvPr/>
        </p:nvSpPr>
        <p:spPr>
          <a:xfrm>
            <a:off x="6665976" y="2331720"/>
            <a:ext cx="1929384" cy="640080"/>
          </a:xfrm>
          <a:prstGeom prst="roundRect">
            <a:avLst>
              <a:gd name="adj" fmla="val 50000"/>
            </a:avLst>
          </a:prstGeom>
          <a:solidFill>
            <a:srgbClr val="EEF2F8"/>
          </a:solidFill>
          <a:ln w="12700">
            <a:solidFill>
              <a:srgbClr val="EEF2F8"/>
            </a:solidFill>
            <a:prstDash val="solid"/>
          </a:ln>
        </p:spPr>
      </p:sp>
      <p:sp>
        <p:nvSpPr>
          <p:cNvPr id="23" name="Text 18"/>
          <p:cNvSpPr txBox="1"/>
          <p:nvPr/>
        </p:nvSpPr>
        <p:spPr>
          <a:xfrm>
            <a:off x="6665976" y="2331720"/>
            <a:ext cx="1929384" cy="640080"/>
          </a:xfrm>
          <a:prstGeom prst="rect">
            <a:avLst/>
          </a:prstGeom>
          <a:noFill/>
          <a:ln/>
        </p:spPr>
        <p:txBody>
          <a:bodyPr wrap="square" lIns="0" tIns="0" rIns="0" bIns="0" rtlCol="0" anchor="ctr"/>
          <a:lstStyle/>
          <a:p>
            <a:pPr algn="ctr" indent="0" marL="0">
              <a:buNone/>
            </a:pPr>
            <a:endParaRPr lang="en-US" sz="1200" dirty="0"/>
          </a:p>
        </p:txBody>
      </p:sp>
      <p:pic>
        <p:nvPicPr>
          <p:cNvPr id="24"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30568" y="2532888"/>
            <a:ext cx="237744" cy="237744"/>
          </a:xfrm>
          <a:prstGeom prst="rect">
            <a:avLst/>
          </a:prstGeom>
        </p:spPr>
      </p:pic>
      <p:sp>
        <p:nvSpPr>
          <p:cNvPr id="25" name="Text 19"/>
          <p:cNvSpPr txBox="1"/>
          <p:nvPr/>
        </p:nvSpPr>
        <p:spPr>
          <a:xfrm>
            <a:off x="7123176" y="2331720"/>
            <a:ext cx="1380744" cy="64008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6" name="Text 20"/>
          <p:cNvSpPr txBox="1"/>
          <p:nvPr/>
        </p:nvSpPr>
        <p:spPr>
          <a:xfrm>
            <a:off x="7123176" y="2331720"/>
            <a:ext cx="1380744" cy="640080"/>
          </a:xfrm>
          <a:prstGeom prst="rect">
            <a:avLst/>
          </a:prstGeom>
          <a:noFill/>
          <a:ln/>
        </p:spPr>
        <p:txBody>
          <a:bodyPr wrap="square" lIns="0" tIns="0" rIns="0" bIns="0" rtlCol="0" anchor="ctr"/>
          <a:lstStyle/>
          <a:p>
            <a:pPr algn="ctr" indent="0" marL="0">
              <a:buNone/>
            </a:pPr>
            <a:r>
              <a:rPr lang="en-US" sz="1200" b="1" dirty="0">
                <a:solidFill>
                  <a:srgbClr val="34415A"/>
                </a:solidFill>
                <a:latin typeface="LINE Seed JP" pitchFamily="34" charset="0"/>
                <a:ea typeface="LINE Seed JP" pitchFamily="34" charset="-122"/>
                <a:cs typeface="LINE Seed JP" pitchFamily="34" charset="-120"/>
              </a:rPr>
              <a:t>リピート</a:t>
            </a:r>
            <a:endParaRPr lang="en-US" sz="1200" dirty="0"/>
          </a:p>
        </p:txBody>
      </p:sp>
      <p:sp>
        <p:nvSpPr>
          <p:cNvPr id="27" name="Shape 21"/>
          <p:cNvSpPr/>
          <p:nvPr/>
        </p:nvSpPr>
        <p:spPr>
          <a:xfrm>
            <a:off x="873252" y="1874520"/>
            <a:ext cx="1280160" cy="310896"/>
          </a:xfrm>
          <a:prstGeom prst="roundRect">
            <a:avLst>
              <a:gd name="adj" fmla="val 50000"/>
            </a:avLst>
          </a:prstGeom>
          <a:solidFill>
            <a:srgbClr val="FDEBDF"/>
          </a:solidFill>
          <a:ln w="12700">
            <a:solidFill>
              <a:srgbClr val="FDEBDF"/>
            </a:solidFill>
            <a:prstDash val="solid"/>
          </a:ln>
        </p:spPr>
      </p:sp>
      <p:sp>
        <p:nvSpPr>
          <p:cNvPr id="28" name="Text 22"/>
          <p:cNvSpPr txBox="1"/>
          <p:nvPr/>
        </p:nvSpPr>
        <p:spPr>
          <a:xfrm>
            <a:off x="873252" y="1874520"/>
            <a:ext cx="1280160" cy="310896"/>
          </a:xfrm>
          <a:prstGeom prst="rect">
            <a:avLst/>
          </a:prstGeom>
          <a:noFill/>
          <a:ln/>
        </p:spPr>
        <p:txBody>
          <a:bodyPr wrap="square" lIns="0" tIns="0" rIns="0" bIns="0" rtlCol="0" anchor="ctr"/>
          <a:lstStyle/>
          <a:p>
            <a:pPr algn="ctr" indent="0" marL="0">
              <a:buNone/>
            </a:pPr>
            <a:r>
              <a:rPr lang="en-US" sz="1100" b="1" dirty="0">
                <a:solidFill>
                  <a:srgbClr val="F26B21"/>
                </a:solidFill>
                <a:latin typeface="LINE Seed JP" pitchFamily="34" charset="0"/>
                <a:ea typeface="LINE Seed JP" pitchFamily="34" charset="-122"/>
                <a:cs typeface="LINE Seed JP" pitchFamily="34" charset="-120"/>
              </a:rPr>
              <a:t>今回はここ</a:t>
            </a:r>
            <a:endParaRPr lang="en-US" sz="1100" dirty="0"/>
          </a:p>
        </p:txBody>
      </p:sp>
      <p:sp>
        <p:nvSpPr>
          <p:cNvPr id="29" name="Shape 23"/>
          <p:cNvSpPr/>
          <p:nvPr/>
        </p:nvSpPr>
        <p:spPr>
          <a:xfrm>
            <a:off x="1513332" y="2185416"/>
            <a:ext cx="0" cy="128016"/>
          </a:xfrm>
          <a:prstGeom prst="line">
            <a:avLst/>
          </a:prstGeom>
          <a:noFill/>
          <a:ln w="22225">
            <a:solidFill>
              <a:srgbClr val="F26B21"/>
            </a:solidFill>
            <a:prstDash val="solid"/>
            <a:tailEnd type="triangle"/>
          </a:ln>
        </p:spPr>
      </p:sp>
      <p:sp>
        <p:nvSpPr>
          <p:cNvPr id="30" name="Shape 24"/>
          <p:cNvSpPr/>
          <p:nvPr/>
        </p:nvSpPr>
        <p:spPr>
          <a:xfrm>
            <a:off x="2743200" y="3246120"/>
            <a:ext cx="3657600" cy="1188720"/>
          </a:xfrm>
          <a:prstGeom prst="roundRect">
            <a:avLst>
              <a:gd name="adj" fmla="val 4615"/>
            </a:avLst>
          </a:prstGeom>
          <a:solidFill>
            <a:srgbClr val="FFFFFF"/>
          </a:solidFill>
          <a:ln w="15875">
            <a:solidFill>
              <a:srgbClr val="F26B21"/>
            </a:solidFill>
            <a:prstDash val="dash"/>
          </a:ln>
        </p:spPr>
      </p:sp>
      <p:sp>
        <p:nvSpPr>
          <p:cNvPr id="31" name="Text 25"/>
          <p:cNvSpPr txBox="1"/>
          <p:nvPr/>
        </p:nvSpPr>
        <p:spPr>
          <a:xfrm>
            <a:off x="2880360" y="3355848"/>
            <a:ext cx="338328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2" name="Text 26"/>
          <p:cNvSpPr txBox="1"/>
          <p:nvPr/>
        </p:nvSpPr>
        <p:spPr>
          <a:xfrm>
            <a:off x="2926080" y="3630168"/>
            <a:ext cx="3291840" cy="731520"/>
          </a:xfrm>
          <a:prstGeom prst="rect">
            <a:avLst/>
          </a:prstGeom>
          <a:noFill/>
          <a:ln/>
        </p:spPr>
        <p:txBody>
          <a:bodyPr wrap="square" lIns="0" tIns="0" rIns="0" bIns="0" rtlCol="0" anchor="t"/>
          <a:lstStyle/>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設計図シートの「集客」の欄を指さして</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いる担当者</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この回で作るもの</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集客から友だち追加までを具体化しましょう</a:t>
            </a:r>
            <a:endParaRPr lang="en-US" sz="22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ワークで自社の内容を書き出し、運用計画書の集客部分を完成させる。</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03 / 35</a:t>
            </a:r>
            <a:endParaRPr lang="en-US" sz="800" dirty="0"/>
          </a:p>
        </p:txBody>
      </p:sp>
      <p:sp>
        <p:nvSpPr>
          <p:cNvPr id="8" name="Shape 6"/>
          <p:cNvSpPr/>
          <p:nvPr/>
        </p:nvSpPr>
        <p:spPr>
          <a:xfrm>
            <a:off x="548640" y="1783080"/>
            <a:ext cx="3017520" cy="292608"/>
          </a:xfrm>
          <a:prstGeom prst="roundRect">
            <a:avLst>
              <a:gd name="adj" fmla="val 50000"/>
            </a:avLst>
          </a:prstGeom>
          <a:solidFill>
            <a:srgbClr val="1C2B4A"/>
          </a:solidFill>
          <a:ln w="12700">
            <a:solidFill>
              <a:srgbClr val="1C2B4A"/>
            </a:solidFill>
            <a:prstDash val="solid"/>
          </a:ln>
        </p:spPr>
      </p:sp>
      <p:sp>
        <p:nvSpPr>
          <p:cNvPr id="9" name="Text 7"/>
          <p:cNvSpPr txBox="1"/>
          <p:nvPr/>
        </p:nvSpPr>
        <p:spPr>
          <a:xfrm>
            <a:off x="548640" y="1783080"/>
            <a:ext cx="3017520"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運用計画書（全12回）のうち「集客」</a:t>
            </a:r>
            <a:endParaRPr lang="en-US" sz="1050" dirty="0"/>
          </a:p>
        </p:txBody>
      </p:sp>
      <p:sp>
        <p:nvSpPr>
          <p:cNvPr id="10" name="Text 8"/>
          <p:cNvSpPr txBox="1"/>
          <p:nvPr/>
        </p:nvSpPr>
        <p:spPr>
          <a:xfrm>
            <a:off x="3703320" y="1783080"/>
            <a:ext cx="2743200" cy="292608"/>
          </a:xfrm>
          <a:prstGeom prst="rect">
            <a:avLst/>
          </a:prstGeom>
          <a:noFill/>
          <a:ln/>
        </p:spPr>
        <p:txBody>
          <a:bodyPr wrap="square" lIns="0" tIns="0" rIns="0" bIns="0" rtlCol="0" anchor="ctr"/>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登録導線設計シート（T03）</a:t>
            </a:r>
            <a:endParaRPr lang="en-US" sz="1100" dirty="0"/>
          </a:p>
        </p:txBody>
      </p:sp>
      <p:sp>
        <p:nvSpPr>
          <p:cNvPr id="11" name="Shape 9"/>
          <p:cNvSpPr/>
          <p:nvPr/>
        </p:nvSpPr>
        <p:spPr>
          <a:xfrm>
            <a:off x="548640" y="2194560"/>
            <a:ext cx="5120640" cy="493776"/>
          </a:xfrm>
          <a:prstGeom prst="roundRect">
            <a:avLst>
              <a:gd name="adj" fmla="val 9259"/>
            </a:avLst>
          </a:prstGeom>
          <a:solidFill>
            <a:srgbClr val="EEF2F8"/>
          </a:solidFill>
          <a:ln w="12700">
            <a:solidFill>
              <a:srgbClr val="EEF2F8"/>
            </a:solidFill>
            <a:prstDash val="solid"/>
          </a:ln>
        </p:spPr>
      </p:sp>
      <p:sp>
        <p:nvSpPr>
          <p:cNvPr id="12" name="Text 10"/>
          <p:cNvSpPr txBox="1"/>
          <p:nvPr/>
        </p:nvSpPr>
        <p:spPr>
          <a:xfrm>
            <a:off x="685800" y="2194560"/>
            <a:ext cx="3140050" cy="493776"/>
          </a:xfrm>
          <a:prstGeom prst="rect">
            <a:avLst/>
          </a:prstGeom>
          <a:noFill/>
          <a:ln/>
        </p:spPr>
        <p:txBody>
          <a:bodyPr wrap="square" lIns="0" tIns="0" rIns="0" bIns="0" rtlCol="0" anchor="ctr"/>
          <a:lstStyle/>
          <a:p>
            <a:pPr algn="l" indent="0" marL="0">
              <a:buNone/>
            </a:pPr>
            <a:r>
              <a:rPr lang="en-US" sz="1200" b="1" dirty="0">
                <a:solidFill>
                  <a:srgbClr val="34415A"/>
                </a:solidFill>
                <a:latin typeface="LINE Seed JP" pitchFamily="34" charset="0"/>
                <a:ea typeface="LINE Seed JP" pitchFamily="34" charset="-122"/>
                <a:cs typeface="LINE Seed JP" pitchFamily="34" charset="-120"/>
              </a:rPr>
              <a:t>① 集客チャネルの一覧</a:t>
            </a:r>
            <a:endParaRPr lang="en-US" sz="1200" dirty="0"/>
          </a:p>
        </p:txBody>
      </p:sp>
      <p:sp>
        <p:nvSpPr>
          <p:cNvPr id="13" name="Shape 11"/>
          <p:cNvSpPr/>
          <p:nvPr/>
        </p:nvSpPr>
        <p:spPr>
          <a:xfrm>
            <a:off x="3877056" y="2286000"/>
            <a:ext cx="549859" cy="310896"/>
          </a:xfrm>
          <a:prstGeom prst="rect">
            <a:avLst/>
          </a:prstGeom>
          <a:solidFill>
            <a:srgbClr val="FFFFFF"/>
          </a:solidFill>
          <a:ln w="6350">
            <a:solidFill>
              <a:srgbClr val="C9D2E3"/>
            </a:solidFill>
            <a:prstDash val="solid"/>
          </a:ln>
        </p:spPr>
      </p:sp>
      <p:sp>
        <p:nvSpPr>
          <p:cNvPr id="14" name="Shape 12"/>
          <p:cNvSpPr/>
          <p:nvPr/>
        </p:nvSpPr>
        <p:spPr>
          <a:xfrm>
            <a:off x="4472635" y="2286000"/>
            <a:ext cx="549859" cy="310896"/>
          </a:xfrm>
          <a:prstGeom prst="rect">
            <a:avLst/>
          </a:prstGeom>
          <a:solidFill>
            <a:srgbClr val="FFFFFF"/>
          </a:solidFill>
          <a:ln w="6350">
            <a:solidFill>
              <a:srgbClr val="C9D2E3"/>
            </a:solidFill>
            <a:prstDash val="solid"/>
          </a:ln>
        </p:spPr>
      </p:sp>
      <p:sp>
        <p:nvSpPr>
          <p:cNvPr id="15" name="Shape 13"/>
          <p:cNvSpPr/>
          <p:nvPr/>
        </p:nvSpPr>
        <p:spPr>
          <a:xfrm>
            <a:off x="5068214" y="2286000"/>
            <a:ext cx="549859" cy="310896"/>
          </a:xfrm>
          <a:prstGeom prst="rect">
            <a:avLst/>
          </a:prstGeom>
          <a:solidFill>
            <a:srgbClr val="FFFFFF"/>
          </a:solidFill>
          <a:ln w="6350">
            <a:solidFill>
              <a:srgbClr val="C9D2E3"/>
            </a:solidFill>
            <a:prstDash val="solid"/>
          </a:ln>
        </p:spPr>
      </p:sp>
      <p:sp>
        <p:nvSpPr>
          <p:cNvPr id="16" name="Shape 14"/>
          <p:cNvSpPr/>
          <p:nvPr/>
        </p:nvSpPr>
        <p:spPr>
          <a:xfrm>
            <a:off x="548640" y="2761488"/>
            <a:ext cx="5120640" cy="493776"/>
          </a:xfrm>
          <a:prstGeom prst="roundRect">
            <a:avLst>
              <a:gd name="adj" fmla="val 9259"/>
            </a:avLst>
          </a:prstGeom>
          <a:solidFill>
            <a:srgbClr val="EEF2F8"/>
          </a:solidFill>
          <a:ln w="12700">
            <a:solidFill>
              <a:srgbClr val="EEF2F8"/>
            </a:solidFill>
            <a:prstDash val="solid"/>
          </a:ln>
        </p:spPr>
      </p:sp>
      <p:sp>
        <p:nvSpPr>
          <p:cNvPr id="17" name="Text 15"/>
          <p:cNvSpPr txBox="1"/>
          <p:nvPr/>
        </p:nvSpPr>
        <p:spPr>
          <a:xfrm>
            <a:off x="685800" y="2761488"/>
            <a:ext cx="3140050" cy="493776"/>
          </a:xfrm>
          <a:prstGeom prst="rect">
            <a:avLst/>
          </a:prstGeom>
          <a:noFill/>
          <a:ln/>
        </p:spPr>
        <p:txBody>
          <a:bodyPr wrap="square" lIns="0" tIns="0" rIns="0" bIns="0" rtlCol="0" anchor="ctr"/>
          <a:lstStyle/>
          <a:p>
            <a:pPr algn="l" indent="0" marL="0">
              <a:buNone/>
            </a:pPr>
            <a:r>
              <a:rPr lang="en-US" sz="1200" b="1" dirty="0">
                <a:solidFill>
                  <a:srgbClr val="34415A"/>
                </a:solidFill>
                <a:latin typeface="LINE Seed JP" pitchFamily="34" charset="0"/>
                <a:ea typeface="LINE Seed JP" pitchFamily="34" charset="-122"/>
                <a:cs typeface="LINE Seed JP" pitchFamily="34" charset="-120"/>
              </a:rPr>
              <a:t>② 友だち追加するメリットと届け方</a:t>
            </a:r>
            <a:endParaRPr lang="en-US" sz="1200" dirty="0"/>
          </a:p>
        </p:txBody>
      </p:sp>
      <p:sp>
        <p:nvSpPr>
          <p:cNvPr id="18" name="Shape 16"/>
          <p:cNvSpPr/>
          <p:nvPr/>
        </p:nvSpPr>
        <p:spPr>
          <a:xfrm>
            <a:off x="3877056" y="2852928"/>
            <a:ext cx="549859" cy="310896"/>
          </a:xfrm>
          <a:prstGeom prst="rect">
            <a:avLst/>
          </a:prstGeom>
          <a:solidFill>
            <a:srgbClr val="FFFFFF"/>
          </a:solidFill>
          <a:ln w="6350">
            <a:solidFill>
              <a:srgbClr val="C9D2E3"/>
            </a:solidFill>
            <a:prstDash val="solid"/>
          </a:ln>
        </p:spPr>
      </p:sp>
      <p:sp>
        <p:nvSpPr>
          <p:cNvPr id="19" name="Shape 17"/>
          <p:cNvSpPr/>
          <p:nvPr/>
        </p:nvSpPr>
        <p:spPr>
          <a:xfrm>
            <a:off x="4472635" y="2852928"/>
            <a:ext cx="549859" cy="310896"/>
          </a:xfrm>
          <a:prstGeom prst="rect">
            <a:avLst/>
          </a:prstGeom>
          <a:solidFill>
            <a:srgbClr val="FFFFFF"/>
          </a:solidFill>
          <a:ln w="6350">
            <a:solidFill>
              <a:srgbClr val="C9D2E3"/>
            </a:solidFill>
            <a:prstDash val="solid"/>
          </a:ln>
        </p:spPr>
      </p:sp>
      <p:sp>
        <p:nvSpPr>
          <p:cNvPr id="20" name="Shape 18"/>
          <p:cNvSpPr/>
          <p:nvPr/>
        </p:nvSpPr>
        <p:spPr>
          <a:xfrm>
            <a:off x="5068214" y="2852928"/>
            <a:ext cx="549859" cy="310896"/>
          </a:xfrm>
          <a:prstGeom prst="rect">
            <a:avLst/>
          </a:prstGeom>
          <a:solidFill>
            <a:srgbClr val="FFFFFF"/>
          </a:solidFill>
          <a:ln w="6350">
            <a:solidFill>
              <a:srgbClr val="C9D2E3"/>
            </a:solidFill>
            <a:prstDash val="solid"/>
          </a:ln>
        </p:spPr>
      </p:sp>
      <p:sp>
        <p:nvSpPr>
          <p:cNvPr id="21" name="Shape 19"/>
          <p:cNvSpPr/>
          <p:nvPr/>
        </p:nvSpPr>
        <p:spPr>
          <a:xfrm>
            <a:off x="548640" y="3328416"/>
            <a:ext cx="5120640" cy="493776"/>
          </a:xfrm>
          <a:prstGeom prst="roundRect">
            <a:avLst>
              <a:gd name="adj" fmla="val 9259"/>
            </a:avLst>
          </a:prstGeom>
          <a:solidFill>
            <a:srgbClr val="EEF2F8"/>
          </a:solidFill>
          <a:ln w="12700">
            <a:solidFill>
              <a:srgbClr val="EEF2F8"/>
            </a:solidFill>
            <a:prstDash val="solid"/>
          </a:ln>
        </p:spPr>
      </p:sp>
      <p:sp>
        <p:nvSpPr>
          <p:cNvPr id="22" name="Text 20"/>
          <p:cNvSpPr txBox="1"/>
          <p:nvPr/>
        </p:nvSpPr>
        <p:spPr>
          <a:xfrm>
            <a:off x="685800" y="3328416"/>
            <a:ext cx="3140050" cy="493776"/>
          </a:xfrm>
          <a:prstGeom prst="rect">
            <a:avLst/>
          </a:prstGeom>
          <a:noFill/>
          <a:ln/>
        </p:spPr>
        <p:txBody>
          <a:bodyPr wrap="square" lIns="0" tIns="0" rIns="0" bIns="0" rtlCol="0" anchor="ctr"/>
          <a:lstStyle/>
          <a:p>
            <a:pPr algn="l" indent="0" marL="0">
              <a:buNone/>
            </a:pPr>
            <a:r>
              <a:rPr lang="en-US" sz="1200" b="1" dirty="0">
                <a:solidFill>
                  <a:srgbClr val="34415A"/>
                </a:solidFill>
                <a:latin typeface="LINE Seed JP" pitchFamily="34" charset="0"/>
                <a:ea typeface="LINE Seed JP" pitchFamily="34" charset="-122"/>
                <a:cs typeface="LINE Seed JP" pitchFamily="34" charset="-120"/>
              </a:rPr>
              <a:t>③ プロフィールに載せること</a:t>
            </a:r>
            <a:endParaRPr lang="en-US" sz="1200" dirty="0"/>
          </a:p>
        </p:txBody>
      </p:sp>
      <p:sp>
        <p:nvSpPr>
          <p:cNvPr id="23" name="Shape 21"/>
          <p:cNvSpPr/>
          <p:nvPr/>
        </p:nvSpPr>
        <p:spPr>
          <a:xfrm>
            <a:off x="3877056" y="3419856"/>
            <a:ext cx="549859" cy="310896"/>
          </a:xfrm>
          <a:prstGeom prst="rect">
            <a:avLst/>
          </a:prstGeom>
          <a:solidFill>
            <a:srgbClr val="FFFFFF"/>
          </a:solidFill>
          <a:ln w="6350">
            <a:solidFill>
              <a:srgbClr val="C9D2E3"/>
            </a:solidFill>
            <a:prstDash val="solid"/>
          </a:ln>
        </p:spPr>
      </p:sp>
      <p:sp>
        <p:nvSpPr>
          <p:cNvPr id="24" name="Shape 22"/>
          <p:cNvSpPr/>
          <p:nvPr/>
        </p:nvSpPr>
        <p:spPr>
          <a:xfrm>
            <a:off x="4472635" y="3419856"/>
            <a:ext cx="549859" cy="310896"/>
          </a:xfrm>
          <a:prstGeom prst="rect">
            <a:avLst/>
          </a:prstGeom>
          <a:solidFill>
            <a:srgbClr val="FFFFFF"/>
          </a:solidFill>
          <a:ln w="6350">
            <a:solidFill>
              <a:srgbClr val="C9D2E3"/>
            </a:solidFill>
            <a:prstDash val="solid"/>
          </a:ln>
        </p:spPr>
      </p:sp>
      <p:sp>
        <p:nvSpPr>
          <p:cNvPr id="25" name="Shape 23"/>
          <p:cNvSpPr/>
          <p:nvPr/>
        </p:nvSpPr>
        <p:spPr>
          <a:xfrm>
            <a:off x="5068214" y="3419856"/>
            <a:ext cx="549859" cy="310896"/>
          </a:xfrm>
          <a:prstGeom prst="rect">
            <a:avLst/>
          </a:prstGeom>
          <a:solidFill>
            <a:srgbClr val="FFFFFF"/>
          </a:solidFill>
          <a:ln w="6350">
            <a:solidFill>
              <a:srgbClr val="C9D2E3"/>
            </a:solidFill>
            <a:prstDash val="solid"/>
          </a:ln>
        </p:spPr>
      </p:sp>
      <p:sp>
        <p:nvSpPr>
          <p:cNvPr id="26" name="Shape 24"/>
          <p:cNvSpPr/>
          <p:nvPr/>
        </p:nvSpPr>
        <p:spPr>
          <a:xfrm>
            <a:off x="548640" y="3895344"/>
            <a:ext cx="5120640" cy="493776"/>
          </a:xfrm>
          <a:prstGeom prst="roundRect">
            <a:avLst>
              <a:gd name="adj" fmla="val 9259"/>
            </a:avLst>
          </a:prstGeom>
          <a:solidFill>
            <a:srgbClr val="EEF2F8"/>
          </a:solidFill>
          <a:ln w="12700">
            <a:solidFill>
              <a:srgbClr val="EEF2F8"/>
            </a:solidFill>
            <a:prstDash val="solid"/>
          </a:ln>
        </p:spPr>
      </p:sp>
      <p:sp>
        <p:nvSpPr>
          <p:cNvPr id="27" name="Text 25"/>
          <p:cNvSpPr txBox="1"/>
          <p:nvPr/>
        </p:nvSpPr>
        <p:spPr>
          <a:xfrm>
            <a:off x="685800" y="3895344"/>
            <a:ext cx="3140050" cy="493776"/>
          </a:xfrm>
          <a:prstGeom prst="rect">
            <a:avLst/>
          </a:prstGeom>
          <a:noFill/>
          <a:ln/>
        </p:spPr>
        <p:txBody>
          <a:bodyPr wrap="square" lIns="0" tIns="0" rIns="0" bIns="0" rtlCol="0" anchor="ctr"/>
          <a:lstStyle/>
          <a:p>
            <a:pPr algn="l" indent="0" marL="0">
              <a:buNone/>
            </a:pPr>
            <a:r>
              <a:rPr lang="en-US" sz="1200" b="1" dirty="0">
                <a:solidFill>
                  <a:srgbClr val="34415A"/>
                </a:solidFill>
                <a:latin typeface="LINE Seed JP" pitchFamily="34" charset="0"/>
                <a:ea typeface="LINE Seed JP" pitchFamily="34" charset="-122"/>
                <a:cs typeface="LINE Seed JP" pitchFamily="34" charset="-120"/>
              </a:rPr>
              <a:t>④ 経路のタグと数える数字</a:t>
            </a:r>
            <a:endParaRPr lang="en-US" sz="1200" dirty="0"/>
          </a:p>
        </p:txBody>
      </p:sp>
      <p:sp>
        <p:nvSpPr>
          <p:cNvPr id="28" name="Shape 26"/>
          <p:cNvSpPr/>
          <p:nvPr/>
        </p:nvSpPr>
        <p:spPr>
          <a:xfrm>
            <a:off x="3877056" y="3986784"/>
            <a:ext cx="549859" cy="310896"/>
          </a:xfrm>
          <a:prstGeom prst="rect">
            <a:avLst/>
          </a:prstGeom>
          <a:solidFill>
            <a:srgbClr val="FFFFFF"/>
          </a:solidFill>
          <a:ln w="6350">
            <a:solidFill>
              <a:srgbClr val="C9D2E3"/>
            </a:solidFill>
            <a:prstDash val="solid"/>
          </a:ln>
        </p:spPr>
      </p:sp>
      <p:sp>
        <p:nvSpPr>
          <p:cNvPr id="29" name="Shape 27"/>
          <p:cNvSpPr/>
          <p:nvPr/>
        </p:nvSpPr>
        <p:spPr>
          <a:xfrm>
            <a:off x="4472635" y="3986784"/>
            <a:ext cx="549859" cy="310896"/>
          </a:xfrm>
          <a:prstGeom prst="rect">
            <a:avLst/>
          </a:prstGeom>
          <a:solidFill>
            <a:srgbClr val="FFFFFF"/>
          </a:solidFill>
          <a:ln w="6350">
            <a:solidFill>
              <a:srgbClr val="C9D2E3"/>
            </a:solidFill>
            <a:prstDash val="solid"/>
          </a:ln>
        </p:spPr>
      </p:sp>
      <p:sp>
        <p:nvSpPr>
          <p:cNvPr id="30" name="Shape 28"/>
          <p:cNvSpPr/>
          <p:nvPr/>
        </p:nvSpPr>
        <p:spPr>
          <a:xfrm>
            <a:off x="5068214" y="3986784"/>
            <a:ext cx="549859" cy="310896"/>
          </a:xfrm>
          <a:prstGeom prst="rect">
            <a:avLst/>
          </a:prstGeom>
          <a:solidFill>
            <a:srgbClr val="FFFFFF"/>
          </a:solidFill>
          <a:ln w="6350">
            <a:solidFill>
              <a:srgbClr val="C9D2E3"/>
            </a:solidFill>
            <a:prstDash val="solid"/>
          </a:ln>
        </p:spPr>
      </p:sp>
      <p:sp>
        <p:nvSpPr>
          <p:cNvPr id="31" name="Shape 29"/>
          <p:cNvSpPr/>
          <p:nvPr/>
        </p:nvSpPr>
        <p:spPr>
          <a:xfrm>
            <a:off x="5943600" y="1783080"/>
            <a:ext cx="2651760" cy="2606040"/>
          </a:xfrm>
          <a:prstGeom prst="roundRect">
            <a:avLst>
              <a:gd name="adj" fmla="val 2105"/>
            </a:avLst>
          </a:prstGeom>
          <a:solidFill>
            <a:srgbClr val="FFFFFF"/>
          </a:solidFill>
          <a:ln w="15875">
            <a:solidFill>
              <a:srgbClr val="F26B21"/>
            </a:solidFill>
            <a:prstDash val="dash"/>
          </a:ln>
        </p:spPr>
      </p:sp>
      <p:sp>
        <p:nvSpPr>
          <p:cNvPr id="32" name="Text 30"/>
          <p:cNvSpPr txBox="1"/>
          <p:nvPr/>
        </p:nvSpPr>
        <p:spPr>
          <a:xfrm>
            <a:off x="6080760" y="189280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3" name="Text 31"/>
          <p:cNvSpPr txBox="1"/>
          <p:nvPr/>
        </p:nvSpPr>
        <p:spPr>
          <a:xfrm>
            <a:off x="6126480" y="2167128"/>
            <a:ext cx="2286000" cy="2148840"/>
          </a:xfrm>
          <a:prstGeom prst="rect">
            <a:avLst/>
          </a:prstGeom>
          <a:noFill/>
          <a:ln/>
        </p:spPr>
        <p:txBody>
          <a:bodyPr wrap="square" lIns="0" tIns="0" rIns="0" bIns="0" rtlCol="0" anchor="t"/>
          <a:lstStyle/>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パソコンで登録導線設計</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シートに書き込んでいる担当</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者</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この回で作るもの</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おさえておきたい「友だち追加数の公式」</a:t>
            </a:r>
            <a:endParaRPr lang="en-US" sz="22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友だち追加数は「LINEを知った人」×「開いた画面の登録率」で決まる。</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04 / 35</a:t>
            </a:r>
            <a:endParaRPr lang="en-US" sz="800" dirty="0"/>
          </a:p>
        </p:txBody>
      </p:sp>
      <p:sp>
        <p:nvSpPr>
          <p:cNvPr id="8" name="Shape 6"/>
          <p:cNvSpPr/>
          <p:nvPr/>
        </p:nvSpPr>
        <p:spPr>
          <a:xfrm>
            <a:off x="548640" y="1874520"/>
            <a:ext cx="2560320" cy="960120"/>
          </a:xfrm>
          <a:prstGeom prst="roundRect">
            <a:avLst>
              <a:gd name="adj" fmla="val 7619"/>
            </a:avLst>
          </a:prstGeom>
          <a:solidFill>
            <a:srgbClr val="EEF2F8"/>
          </a:solidFill>
          <a:ln w="12700">
            <a:solidFill>
              <a:srgbClr val="EEF2F8"/>
            </a:solidFill>
            <a:prstDash val="solid"/>
          </a:ln>
        </p:spPr>
      </p:sp>
      <p:sp>
        <p:nvSpPr>
          <p:cNvPr id="9" name="Text 7"/>
          <p:cNvSpPr txBox="1"/>
          <p:nvPr/>
        </p:nvSpPr>
        <p:spPr>
          <a:xfrm>
            <a:off x="658368" y="1929384"/>
            <a:ext cx="2340864" cy="850392"/>
          </a:xfrm>
          <a:prstGeom prst="rect">
            <a:avLst/>
          </a:prstGeom>
          <a:noFill/>
          <a:ln/>
        </p:spPr>
        <p:txBody>
          <a:bodyPr wrap="square" lIns="0" tIns="0" rIns="0" bIns="0" rtlCol="0" anchor="ctr"/>
          <a:lstStyle/>
          <a:p>
            <a:pPr algn="ctr" indent="0" marL="0">
              <a:lnSpc>
                <a:spcPct val="115000"/>
              </a:lnSpc>
              <a:buNone/>
            </a:pPr>
            <a:r>
              <a:rPr lang="en-US" sz="1500" b="1" dirty="0">
                <a:solidFill>
                  <a:srgbClr val="1C2B4A"/>
                </a:solidFill>
                <a:latin typeface="LINE Seed JP" pitchFamily="34" charset="0"/>
                <a:ea typeface="LINE Seed JP" pitchFamily="34" charset="-122"/>
                <a:cs typeface="LINE Seed JP" pitchFamily="34" charset="-120"/>
              </a:rPr>
              <a:t>「知る」を増やす</a:t>
            </a:r>
            <a:endParaRPr lang="en-US" sz="1500" dirty="0"/>
          </a:p>
        </p:txBody>
      </p:sp>
      <p:sp>
        <p:nvSpPr>
          <p:cNvPr id="10" name="Shape 8"/>
          <p:cNvSpPr/>
          <p:nvPr/>
        </p:nvSpPr>
        <p:spPr>
          <a:xfrm>
            <a:off x="548640" y="3017520"/>
            <a:ext cx="2560320" cy="365760"/>
          </a:xfrm>
          <a:prstGeom prst="roundRect">
            <a:avLst>
              <a:gd name="adj" fmla="val 20000"/>
            </a:avLst>
          </a:prstGeom>
          <a:solidFill>
            <a:srgbClr val="FFFFFF"/>
          </a:solidFill>
          <a:ln w="12700">
            <a:solidFill>
              <a:srgbClr val="FFFFFF"/>
            </a:solidFill>
            <a:prstDash val="solid"/>
          </a:ln>
        </p:spPr>
      </p:sp>
      <p:sp>
        <p:nvSpPr>
          <p:cNvPr id="11" name="Shape 9"/>
          <p:cNvSpPr/>
          <p:nvPr/>
        </p:nvSpPr>
        <p:spPr>
          <a:xfrm>
            <a:off x="548640" y="3017520"/>
            <a:ext cx="2560320" cy="365760"/>
          </a:xfrm>
          <a:prstGeom prst="roundRect">
            <a:avLst>
              <a:gd name="adj" fmla="val 20000"/>
            </a:avLst>
          </a:prstGeom>
          <a:ln w="15875">
            <a:solidFill>
              <a:srgbClr val="C9D2E3"/>
            </a:solidFill>
            <a:prstDash val="solid"/>
          </a:ln>
        </p:spPr>
      </p:sp>
      <p:sp>
        <p:nvSpPr>
          <p:cNvPr id="12" name="Text 10"/>
          <p:cNvSpPr txBox="1"/>
          <p:nvPr/>
        </p:nvSpPr>
        <p:spPr>
          <a:xfrm>
            <a:off x="658368" y="3072384"/>
            <a:ext cx="2340864" cy="256032"/>
          </a:xfrm>
          <a:prstGeom prst="rect">
            <a:avLst/>
          </a:prstGeom>
          <a:noFill/>
          <a:ln/>
        </p:spPr>
        <p:txBody>
          <a:bodyPr wrap="square" lIns="0" tIns="0" rIns="0" bIns="0" rtlCol="0" anchor="ctr"/>
          <a:lstStyle/>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集客チャネル</a:t>
            </a:r>
            <a:endParaRPr lang="en-US" sz="1150" dirty="0"/>
          </a:p>
        </p:txBody>
      </p:sp>
      <p:sp>
        <p:nvSpPr>
          <p:cNvPr id="13" name="Text 11"/>
          <p:cNvSpPr txBox="1"/>
          <p:nvPr/>
        </p:nvSpPr>
        <p:spPr>
          <a:xfrm>
            <a:off x="3108960" y="1874520"/>
            <a:ext cx="411480" cy="960120"/>
          </a:xfrm>
          <a:prstGeom prst="rect">
            <a:avLst/>
          </a:prstGeom>
          <a:noFill/>
          <a:ln/>
        </p:spPr>
        <p:txBody>
          <a:bodyPr wrap="square" lIns="0" tIns="0" rIns="0" bIns="0" rtlCol="0" anchor="ctr"/>
          <a:lstStyle/>
          <a:p>
            <a:pPr algn="ctr" indent="0" marL="0">
              <a:buNone/>
            </a:pPr>
            <a:r>
              <a:rPr lang="en-US" sz="2200" b="1" dirty="0">
                <a:solidFill>
                  <a:srgbClr val="34415A"/>
                </a:solidFill>
                <a:latin typeface="LINE Seed JP" pitchFamily="34" charset="0"/>
                <a:ea typeface="LINE Seed JP" pitchFamily="34" charset="-122"/>
                <a:cs typeface="LINE Seed JP" pitchFamily="34" charset="-120"/>
              </a:rPr>
              <a:t>×</a:t>
            </a:r>
            <a:endParaRPr lang="en-US" sz="2200" dirty="0"/>
          </a:p>
        </p:txBody>
      </p:sp>
      <p:sp>
        <p:nvSpPr>
          <p:cNvPr id="14" name="Shape 12"/>
          <p:cNvSpPr/>
          <p:nvPr/>
        </p:nvSpPr>
        <p:spPr>
          <a:xfrm>
            <a:off x="3520440" y="1874520"/>
            <a:ext cx="3200400" cy="960120"/>
          </a:xfrm>
          <a:prstGeom prst="roundRect">
            <a:avLst>
              <a:gd name="adj" fmla="val 7619"/>
            </a:avLst>
          </a:prstGeom>
          <a:solidFill>
            <a:srgbClr val="EEF2F8"/>
          </a:solidFill>
          <a:ln w="12700">
            <a:solidFill>
              <a:srgbClr val="EEF2F8"/>
            </a:solidFill>
            <a:prstDash val="solid"/>
          </a:ln>
        </p:spPr>
      </p:sp>
      <p:sp>
        <p:nvSpPr>
          <p:cNvPr id="15" name="Text 13"/>
          <p:cNvSpPr txBox="1"/>
          <p:nvPr/>
        </p:nvSpPr>
        <p:spPr>
          <a:xfrm>
            <a:off x="3630168" y="1929384"/>
            <a:ext cx="2980944" cy="850392"/>
          </a:xfrm>
          <a:prstGeom prst="rect">
            <a:avLst/>
          </a:prstGeom>
          <a:noFill/>
          <a:ln/>
        </p:spPr>
        <p:txBody>
          <a:bodyPr wrap="square" lIns="0" tIns="0" rIns="0" bIns="0" rtlCol="0" anchor="ctr"/>
          <a:lstStyle/>
          <a:p>
            <a:pPr algn="ctr" indent="0" marL="0">
              <a:lnSpc>
                <a:spcPct val="115000"/>
              </a:lnSpc>
              <a:buNone/>
            </a:pPr>
            <a:r>
              <a:rPr lang="en-US" sz="1500" b="1" dirty="0">
                <a:solidFill>
                  <a:srgbClr val="1C2B4A"/>
                </a:solidFill>
                <a:latin typeface="LINE Seed JP" pitchFamily="34" charset="0"/>
                <a:ea typeface="LINE Seed JP" pitchFamily="34" charset="-122"/>
                <a:cs typeface="LINE Seed JP" pitchFamily="34" charset="-120"/>
              </a:rPr>
              <a:t>「登録する」を増やす</a:t>
            </a:r>
            <a:endParaRPr lang="en-US" sz="1500" dirty="0"/>
          </a:p>
        </p:txBody>
      </p:sp>
      <p:sp>
        <p:nvSpPr>
          <p:cNvPr id="16" name="Text 14"/>
          <p:cNvSpPr txBox="1"/>
          <p:nvPr/>
        </p:nvSpPr>
        <p:spPr>
          <a:xfrm>
            <a:off x="3657600" y="3017520"/>
            <a:ext cx="3017520" cy="310896"/>
          </a:xfrm>
          <a:prstGeom prst="rect">
            <a:avLst/>
          </a:prstGeom>
          <a:noFill/>
          <a:ln/>
        </p:spPr>
        <p:txBody>
          <a:bodyPr wrap="square" lIns="0" tIns="0" rIns="0" bIns="0" rtlCol="0" anchor="ctr"/>
          <a:lstStyle/>
          <a:p>
            <a:pPr algn="l" indent="0" marL="0">
              <a:buNone/>
            </a:pPr>
            <a:r>
              <a:rPr lang="en-US" sz="1150" dirty="0">
                <a:solidFill>
                  <a:srgbClr val="34415A"/>
                </a:solidFill>
                <a:latin typeface="LINE Seed JP" pitchFamily="34" charset="0"/>
                <a:ea typeface="LINE Seed JP" pitchFamily="34" charset="-122"/>
                <a:cs typeface="LINE Seed JP" pitchFamily="34" charset="-120"/>
              </a:rPr>
              <a:t>・友だち追加するメリット</a:t>
            </a:r>
            <a:endParaRPr lang="en-US" sz="1150" dirty="0"/>
          </a:p>
        </p:txBody>
      </p:sp>
      <p:sp>
        <p:nvSpPr>
          <p:cNvPr id="17" name="Text 15"/>
          <p:cNvSpPr txBox="1"/>
          <p:nvPr/>
        </p:nvSpPr>
        <p:spPr>
          <a:xfrm>
            <a:off x="3657600" y="3346704"/>
            <a:ext cx="3017520" cy="310896"/>
          </a:xfrm>
          <a:prstGeom prst="rect">
            <a:avLst/>
          </a:prstGeom>
          <a:noFill/>
          <a:ln/>
        </p:spPr>
        <p:txBody>
          <a:bodyPr wrap="square" lIns="0" tIns="0" rIns="0" bIns="0" rtlCol="0" anchor="ctr"/>
          <a:lstStyle/>
          <a:p>
            <a:pPr algn="l" indent="0" marL="0">
              <a:buNone/>
            </a:pPr>
            <a:r>
              <a:rPr lang="en-US" sz="1150" dirty="0">
                <a:solidFill>
                  <a:srgbClr val="34415A"/>
                </a:solidFill>
                <a:latin typeface="LINE Seed JP" pitchFamily="34" charset="0"/>
                <a:ea typeface="LINE Seed JP" pitchFamily="34" charset="-122"/>
                <a:cs typeface="LINE Seed JP" pitchFamily="34" charset="-120"/>
              </a:rPr>
              <a:t>・呼びかけ文</a:t>
            </a:r>
            <a:endParaRPr lang="en-US" sz="1150" dirty="0"/>
          </a:p>
        </p:txBody>
      </p:sp>
      <p:sp>
        <p:nvSpPr>
          <p:cNvPr id="18" name="Text 16"/>
          <p:cNvSpPr txBox="1"/>
          <p:nvPr/>
        </p:nvSpPr>
        <p:spPr>
          <a:xfrm>
            <a:off x="3657600" y="3675888"/>
            <a:ext cx="3017520" cy="310896"/>
          </a:xfrm>
          <a:prstGeom prst="rect">
            <a:avLst/>
          </a:prstGeom>
          <a:noFill/>
          <a:ln/>
        </p:spPr>
        <p:txBody>
          <a:bodyPr wrap="square" lIns="0" tIns="0" rIns="0" bIns="0" rtlCol="0" anchor="ctr"/>
          <a:lstStyle/>
          <a:p>
            <a:pPr algn="l" indent="0" marL="0">
              <a:buNone/>
            </a:pPr>
            <a:r>
              <a:rPr lang="en-US" sz="1150" dirty="0">
                <a:solidFill>
                  <a:srgbClr val="34415A"/>
                </a:solidFill>
                <a:latin typeface="LINE Seed JP" pitchFamily="34" charset="0"/>
                <a:ea typeface="LINE Seed JP" pitchFamily="34" charset="-122"/>
                <a:cs typeface="LINE Seed JP" pitchFamily="34" charset="-120"/>
              </a:rPr>
              <a:t>・プロフィール</a:t>
            </a:r>
            <a:endParaRPr lang="en-US" sz="1150" dirty="0"/>
          </a:p>
        </p:txBody>
      </p:sp>
      <p:sp>
        <p:nvSpPr>
          <p:cNvPr id="19" name="Text 17"/>
          <p:cNvSpPr txBox="1"/>
          <p:nvPr/>
        </p:nvSpPr>
        <p:spPr>
          <a:xfrm>
            <a:off x="3657600" y="4005072"/>
            <a:ext cx="3017520" cy="310896"/>
          </a:xfrm>
          <a:prstGeom prst="rect">
            <a:avLst/>
          </a:prstGeom>
          <a:noFill/>
          <a:ln/>
        </p:spPr>
        <p:txBody>
          <a:bodyPr wrap="square" lIns="0" tIns="0" rIns="0" bIns="0" rtlCol="0" anchor="ctr"/>
          <a:lstStyle/>
          <a:p>
            <a:pPr algn="l" indent="0" marL="0">
              <a:buNone/>
            </a:pPr>
            <a:r>
              <a:rPr lang="en-US" sz="1150" dirty="0">
                <a:solidFill>
                  <a:srgbClr val="34415A"/>
                </a:solidFill>
                <a:latin typeface="LINE Seed JP" pitchFamily="34" charset="0"/>
                <a:ea typeface="LINE Seed JP" pitchFamily="34" charset="-122"/>
                <a:cs typeface="LINE Seed JP" pitchFamily="34" charset="-120"/>
              </a:rPr>
              <a:t>・登録特典をすぐに届ける</a:t>
            </a:r>
            <a:endParaRPr lang="en-US" sz="1150" dirty="0"/>
          </a:p>
        </p:txBody>
      </p:sp>
      <p:sp>
        <p:nvSpPr>
          <p:cNvPr id="20" name="Text 18"/>
          <p:cNvSpPr txBox="1"/>
          <p:nvPr/>
        </p:nvSpPr>
        <p:spPr>
          <a:xfrm>
            <a:off x="6720840" y="1874520"/>
            <a:ext cx="411480" cy="960120"/>
          </a:xfrm>
          <a:prstGeom prst="rect">
            <a:avLst/>
          </a:prstGeom>
          <a:noFill/>
          <a:ln/>
        </p:spPr>
        <p:txBody>
          <a:bodyPr wrap="square" lIns="0" tIns="0" rIns="0" bIns="0" rtlCol="0" anchor="ctr"/>
          <a:lstStyle/>
          <a:p>
            <a:pPr algn="ctr" indent="0" marL="0">
              <a:buNone/>
            </a:pPr>
            <a:r>
              <a:rPr lang="en-US" sz="2200" b="1" dirty="0">
                <a:solidFill>
                  <a:srgbClr val="34415A"/>
                </a:solidFill>
                <a:latin typeface="LINE Seed JP" pitchFamily="34" charset="0"/>
                <a:ea typeface="LINE Seed JP" pitchFamily="34" charset="-122"/>
                <a:cs typeface="LINE Seed JP" pitchFamily="34" charset="-120"/>
              </a:rPr>
              <a:t>＝</a:t>
            </a:r>
            <a:endParaRPr lang="en-US" sz="2200" dirty="0"/>
          </a:p>
        </p:txBody>
      </p:sp>
      <p:sp>
        <p:nvSpPr>
          <p:cNvPr id="21" name="Shape 19"/>
          <p:cNvSpPr/>
          <p:nvPr/>
        </p:nvSpPr>
        <p:spPr>
          <a:xfrm>
            <a:off x="7132320" y="1874520"/>
            <a:ext cx="1463040" cy="960120"/>
          </a:xfrm>
          <a:prstGeom prst="roundRect">
            <a:avLst>
              <a:gd name="adj" fmla="val 7619"/>
            </a:avLst>
          </a:prstGeom>
          <a:solidFill>
            <a:srgbClr val="1C2B4A"/>
          </a:solidFill>
          <a:ln w="12700">
            <a:solidFill>
              <a:srgbClr val="1C2B4A"/>
            </a:solidFill>
            <a:prstDash val="solid"/>
          </a:ln>
        </p:spPr>
      </p:sp>
      <p:sp>
        <p:nvSpPr>
          <p:cNvPr id="22" name="Text 20"/>
          <p:cNvSpPr txBox="1"/>
          <p:nvPr/>
        </p:nvSpPr>
        <p:spPr>
          <a:xfrm>
            <a:off x="7242048" y="1929384"/>
            <a:ext cx="1243584" cy="850392"/>
          </a:xfrm>
          <a:prstGeom prst="rect">
            <a:avLst/>
          </a:prstGeom>
          <a:noFill/>
          <a:ln/>
        </p:spPr>
        <p:txBody>
          <a:bodyPr wrap="square" lIns="0" tIns="0" rIns="0" bIns="0" rtlCol="0" anchor="ctr"/>
          <a:lstStyle/>
          <a:p>
            <a:pPr algn="ctr" indent="0" marL="0">
              <a:lnSpc>
                <a:spcPct val="115000"/>
              </a:lnSpc>
              <a:buNone/>
            </a:pPr>
            <a:r>
              <a:rPr lang="en-US" sz="1400" b="1" dirty="0">
                <a:solidFill>
                  <a:srgbClr val="FFFFFF"/>
                </a:solidFill>
                <a:latin typeface="LINE Seed JP" pitchFamily="34" charset="0"/>
                <a:ea typeface="LINE Seed JP" pitchFamily="34" charset="-122"/>
                <a:cs typeface="LINE Seed JP" pitchFamily="34" charset="-120"/>
              </a:rPr>
              <a:t>友だち追加数</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0" y="0"/>
            <a:ext cx="164592" cy="5143500"/>
          </a:xfrm>
          <a:prstGeom prst="rect">
            <a:avLst/>
          </a:prstGeom>
          <a:solidFill>
            <a:srgbClr val="F26B21"/>
          </a:solidFill>
          <a:ln w="12700">
            <a:solidFill>
              <a:srgbClr val="F26B21"/>
            </a:solidFill>
            <a:prstDash val="solid"/>
          </a:ln>
        </p:spPr>
      </p:sp>
      <p:sp>
        <p:nvSpPr>
          <p:cNvPr id="4" name="Text 2"/>
          <p:cNvSpPr txBox="1"/>
          <p:nvPr/>
        </p:nvSpPr>
        <p:spPr>
          <a:xfrm>
            <a:off x="548640" y="960120"/>
            <a:ext cx="3657600" cy="274320"/>
          </a:xfrm>
          <a:prstGeom prst="rect">
            <a:avLst/>
          </a:prstGeom>
          <a:noFill/>
          <a:ln/>
        </p:spPr>
        <p:txBody>
          <a:bodyPr wrap="square" lIns="0" tIns="0" rIns="0" bIns="0" rtlCol="0" anchor="t"/>
          <a:lstStyle/>
          <a:p>
            <a:pPr algn="l" indent="0" marL="0">
              <a:buNone/>
            </a:pPr>
            <a:r>
              <a:rPr lang="en-US" sz="1100" b="1" spc="300" kern="0" dirty="0">
                <a:solidFill>
                  <a:srgbClr val="F26B21"/>
                </a:solidFill>
                <a:latin typeface="LINE Seed JP" pitchFamily="34" charset="0"/>
                <a:ea typeface="LINE Seed JP" pitchFamily="34" charset="-122"/>
                <a:cs typeface="LINE Seed JP" pitchFamily="34" charset="-120"/>
              </a:rPr>
              <a:t>CHAPTER 1</a:t>
            </a:r>
            <a:endParaRPr lang="en-US" sz="1100" dirty="0"/>
          </a:p>
        </p:txBody>
      </p:sp>
      <p:sp>
        <p:nvSpPr>
          <p:cNvPr id="5" name="Text 3"/>
          <p:cNvSpPr txBox="1"/>
          <p:nvPr/>
        </p:nvSpPr>
        <p:spPr>
          <a:xfrm>
            <a:off x="548640" y="1280160"/>
            <a:ext cx="8046720" cy="731520"/>
          </a:xfrm>
          <a:prstGeom prst="rect">
            <a:avLst/>
          </a:prstGeom>
          <a:noFill/>
          <a:ln/>
        </p:spPr>
        <p:txBody>
          <a:bodyPr wrap="square" lIns="0" tIns="0" rIns="0" bIns="0" rtlCol="0" anchor="ctr"/>
          <a:lstStyle/>
          <a:p>
            <a:pPr algn="l" indent="0" marL="0">
              <a:buNone/>
            </a:pPr>
            <a:r>
              <a:rPr lang="en-US" sz="3000" b="1" dirty="0">
                <a:solidFill>
                  <a:srgbClr val="1C2B4A"/>
                </a:solidFill>
                <a:latin typeface="LINE Seed JP" pitchFamily="34" charset="0"/>
                <a:ea typeface="LINE Seed JP" pitchFamily="34" charset="-122"/>
                <a:cs typeface="LINE Seed JP" pitchFamily="34" charset="-120"/>
              </a:rPr>
              <a:t>「知る」を増やす</a:t>
            </a:r>
            <a:endParaRPr lang="en-US" sz="3000" dirty="0"/>
          </a:p>
        </p:txBody>
      </p:sp>
      <p:sp>
        <p:nvSpPr>
          <p:cNvPr id="6" name="Text 4"/>
          <p:cNvSpPr txBox="1"/>
          <p:nvPr/>
        </p:nvSpPr>
        <p:spPr>
          <a:xfrm>
            <a:off x="548640" y="2057400"/>
            <a:ext cx="8046720" cy="365760"/>
          </a:xfrm>
          <a:prstGeom prst="rect">
            <a:avLst/>
          </a:prstGeom>
          <a:noFill/>
          <a:ln/>
        </p:spPr>
        <p:txBody>
          <a:bodyPr wrap="square" lIns="0" tIns="0" rIns="0" bIns="0" rtlCol="0" anchor="ctr"/>
          <a:lstStyle/>
          <a:p>
            <a:pPr algn="l" indent="0" marL="0">
              <a:buNone/>
            </a:pPr>
            <a:r>
              <a:rPr lang="en-US" sz="1400" dirty="0">
                <a:solidFill>
                  <a:srgbClr val="34415A"/>
                </a:solidFill>
                <a:latin typeface="LINE Seed JP" pitchFamily="34" charset="0"/>
                <a:ea typeface="LINE Seed JP" pitchFamily="34" charset="-122"/>
                <a:cs typeface="LINE Seed JP" pitchFamily="34" charset="-120"/>
              </a:rPr>
              <a:t>公式LINEを知るきっかけとなる集客チャネルの置き場所を見ます。</a:t>
            </a:r>
            <a:endParaRPr lang="en-US" sz="1400" dirty="0"/>
          </a:p>
        </p:txBody>
      </p:sp>
      <p:sp>
        <p:nvSpPr>
          <p:cNvPr id="7" name="Shape 5"/>
          <p:cNvSpPr/>
          <p:nvPr/>
        </p:nvSpPr>
        <p:spPr>
          <a:xfrm>
            <a:off x="548640" y="2926080"/>
            <a:ext cx="2560320" cy="384048"/>
          </a:xfrm>
          <a:prstGeom prst="roundRect">
            <a:avLst>
              <a:gd name="adj" fmla="val 19048"/>
            </a:avLst>
          </a:prstGeom>
          <a:solidFill>
            <a:srgbClr val="F26B21"/>
          </a:solidFill>
          <a:ln w="12700">
            <a:solidFill>
              <a:srgbClr val="F26B21"/>
            </a:solidFill>
            <a:prstDash val="solid"/>
          </a:ln>
        </p:spPr>
      </p:sp>
      <p:sp>
        <p:nvSpPr>
          <p:cNvPr id="8" name="Text 6"/>
          <p:cNvSpPr txBox="1"/>
          <p:nvPr/>
        </p:nvSpPr>
        <p:spPr>
          <a:xfrm>
            <a:off x="658368" y="2980944"/>
            <a:ext cx="2340864" cy="274320"/>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LINE Seed JP" pitchFamily="34" charset="0"/>
                <a:ea typeface="LINE Seed JP" pitchFamily="34" charset="-122"/>
                <a:cs typeface="LINE Seed JP" pitchFamily="34" charset="-120"/>
              </a:rPr>
              <a:t>「知る」を増やす</a:t>
            </a:r>
            <a:endParaRPr lang="en-US" sz="1100" dirty="0"/>
          </a:p>
        </p:txBody>
      </p:sp>
      <p:sp>
        <p:nvSpPr>
          <p:cNvPr id="9" name="Text 7"/>
          <p:cNvSpPr txBox="1"/>
          <p:nvPr/>
        </p:nvSpPr>
        <p:spPr>
          <a:xfrm>
            <a:off x="3108960" y="2926080"/>
            <a:ext cx="411480" cy="384048"/>
          </a:xfrm>
          <a:prstGeom prst="rect">
            <a:avLst/>
          </a:prstGeom>
          <a:noFill/>
          <a:ln/>
        </p:spPr>
        <p:txBody>
          <a:bodyPr wrap="square" lIns="0" tIns="0" rIns="0" bIns="0" rtlCol="0" anchor="ctr"/>
          <a:lstStyle/>
          <a:p>
            <a:pPr algn="ctr" indent="0" marL="0">
              <a:buNone/>
            </a:pPr>
            <a:r>
              <a:rPr lang="en-US" sz="1400" b="1" dirty="0">
                <a:solidFill>
                  <a:srgbClr val="34415A"/>
                </a:solidFill>
                <a:latin typeface="LINE Seed JP" pitchFamily="34" charset="0"/>
                <a:ea typeface="LINE Seed JP" pitchFamily="34" charset="-122"/>
                <a:cs typeface="LINE Seed JP" pitchFamily="34" charset="-120"/>
              </a:rPr>
              <a:t>×</a:t>
            </a:r>
            <a:endParaRPr lang="en-US" sz="1400" dirty="0"/>
          </a:p>
        </p:txBody>
      </p:sp>
      <p:sp>
        <p:nvSpPr>
          <p:cNvPr id="10" name="Shape 8"/>
          <p:cNvSpPr/>
          <p:nvPr/>
        </p:nvSpPr>
        <p:spPr>
          <a:xfrm>
            <a:off x="3520440" y="2926080"/>
            <a:ext cx="3200400" cy="384048"/>
          </a:xfrm>
          <a:prstGeom prst="roundRect">
            <a:avLst>
              <a:gd name="adj" fmla="val 19048"/>
            </a:avLst>
          </a:prstGeom>
          <a:solidFill>
            <a:srgbClr val="EEF2F8"/>
          </a:solidFill>
          <a:ln w="12700">
            <a:solidFill>
              <a:srgbClr val="EEF2F8"/>
            </a:solidFill>
            <a:prstDash val="solid"/>
          </a:ln>
        </p:spPr>
      </p:sp>
      <p:sp>
        <p:nvSpPr>
          <p:cNvPr id="11" name="Text 9"/>
          <p:cNvSpPr txBox="1"/>
          <p:nvPr/>
        </p:nvSpPr>
        <p:spPr>
          <a:xfrm>
            <a:off x="3630168" y="2980944"/>
            <a:ext cx="2980944" cy="274320"/>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「登録する」を増やす</a:t>
            </a:r>
            <a:endParaRPr lang="en-US" sz="1100" dirty="0"/>
          </a:p>
        </p:txBody>
      </p:sp>
      <p:sp>
        <p:nvSpPr>
          <p:cNvPr id="12" name="Text 10"/>
          <p:cNvSpPr txBox="1"/>
          <p:nvPr/>
        </p:nvSpPr>
        <p:spPr>
          <a:xfrm>
            <a:off x="6720840" y="2926080"/>
            <a:ext cx="411480" cy="384048"/>
          </a:xfrm>
          <a:prstGeom prst="rect">
            <a:avLst/>
          </a:prstGeom>
          <a:noFill/>
          <a:ln/>
        </p:spPr>
        <p:txBody>
          <a:bodyPr wrap="square" lIns="0" tIns="0" rIns="0" bIns="0" rtlCol="0" anchor="ctr"/>
          <a:lstStyle/>
          <a:p>
            <a:pPr algn="ctr" indent="0" marL="0">
              <a:buNone/>
            </a:pPr>
            <a:r>
              <a:rPr lang="en-US" sz="1400" b="1" dirty="0">
                <a:solidFill>
                  <a:srgbClr val="34415A"/>
                </a:solidFill>
                <a:latin typeface="LINE Seed JP" pitchFamily="34" charset="0"/>
                <a:ea typeface="LINE Seed JP" pitchFamily="34" charset="-122"/>
                <a:cs typeface="LINE Seed JP" pitchFamily="34" charset="-120"/>
              </a:rPr>
              <a:t>＝</a:t>
            </a:r>
            <a:endParaRPr lang="en-US" sz="1400" dirty="0"/>
          </a:p>
        </p:txBody>
      </p:sp>
      <p:sp>
        <p:nvSpPr>
          <p:cNvPr id="13" name="Shape 11"/>
          <p:cNvSpPr/>
          <p:nvPr/>
        </p:nvSpPr>
        <p:spPr>
          <a:xfrm>
            <a:off x="7132320" y="2926080"/>
            <a:ext cx="1463040" cy="384048"/>
          </a:xfrm>
          <a:prstGeom prst="roundRect">
            <a:avLst>
              <a:gd name="adj" fmla="val 19048"/>
            </a:avLst>
          </a:prstGeom>
          <a:solidFill>
            <a:srgbClr val="1C2B4A"/>
          </a:solidFill>
          <a:ln w="12700">
            <a:solidFill>
              <a:srgbClr val="1C2B4A"/>
            </a:solidFill>
            <a:prstDash val="solid"/>
          </a:ln>
        </p:spPr>
      </p:sp>
      <p:sp>
        <p:nvSpPr>
          <p:cNvPr id="14" name="Text 12"/>
          <p:cNvSpPr txBox="1"/>
          <p:nvPr/>
        </p:nvSpPr>
        <p:spPr>
          <a:xfrm>
            <a:off x="7242048" y="2980944"/>
            <a:ext cx="1243584" cy="274320"/>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LINE Seed JP" pitchFamily="34" charset="0"/>
                <a:ea typeface="LINE Seed JP" pitchFamily="34" charset="-122"/>
                <a:cs typeface="LINE Seed JP" pitchFamily="34" charset="-120"/>
              </a:rPr>
              <a:t>友だち追加数</a:t>
            </a:r>
            <a:endParaRPr lang="en-US" sz="1100" dirty="0"/>
          </a:p>
        </p:txBody>
      </p:sp>
      <p:sp>
        <p:nvSpPr>
          <p:cNvPr id="15" name="Text 1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16" name="Text 1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05 / 35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1C2B4A"/>
          </a:solidFill>
          <a:ln w="12700">
            <a:solidFill>
              <a:srgbClr val="1C2B4A"/>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「知る」を増やす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ユーザーが目にする場所に友だち追加のリンクを載せる</a:t>
            </a:r>
            <a:endParaRPr lang="en-US" sz="22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自社を知ったユーザーに向けて、人が集まる場所にQRコードやリンクを載せる。</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06 / 35</a:t>
            </a:r>
            <a:endParaRPr lang="en-US" sz="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5120640" cy="914400"/>
        </p:xfrm>
        <a:graphic>
          <a:graphicData uri="http://schemas.openxmlformats.org/drawingml/2006/table">
            <a:tbl>
              <a:tblPr/>
              <a:tblGrid>
                <a:gridCol w="1325880"/>
                <a:gridCol w="3794760"/>
              </a:tblGrid>
              <a:tr h="310896">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場所</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置く所の例</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36576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Webサイト</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申込や問い合わせボタンの近く</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6576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Instagram</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プロフィールのリンク、ストーリーズ、ハイライト</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6576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YouTube</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概要欄や固定コメント</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6576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X</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固定ポスト</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6576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広告</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LINEの友だち追加広告、広告の専用ページ</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6576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ネットショップ</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購入完了後のサンクスページ</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0" name="Text 7"/>
          <p:cNvSpPr txBox="1"/>
          <p:nvPr/>
        </p:nvSpPr>
        <p:spPr>
          <a:xfrm>
            <a:off x="548640" y="4379976"/>
            <a:ext cx="512064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Googleビジネスプロフィールに記載したWebサイトから入ってもらう。</a:t>
            </a:r>
            <a:endParaRPr lang="en-US" sz="1050" dirty="0"/>
          </a:p>
        </p:txBody>
      </p:sp>
      <p:pic>
        <p:nvPicPr>
          <p:cNvPr id="11" name="Image 0" descr="/Users/shigikasumi/Dropbox/shigi.library/images/MMHTXE8VWY1NX.info/ホワイトニングカフェ LINE誘導バナー.png">    </p:cNvPr>
          <p:cNvPicPr>
            <a:picLocks noChangeAspect="1"/>
          </p:cNvPicPr>
          <p:nvPr/>
        </p:nvPicPr>
        <p:blipFill>
          <a:blip r:embed="rId1"/>
          <a:stretch>
            <a:fillRect/>
          </a:stretch>
        </p:blipFill>
        <p:spPr>
          <a:xfrm>
            <a:off x="5943600" y="1792805"/>
            <a:ext cx="2651760" cy="2184253"/>
          </a:xfrm>
          <a:prstGeom prst="rect">
            <a:avLst/>
          </a:prstGeom>
        </p:spPr>
      </p:pic>
      <p:sp>
        <p:nvSpPr>
          <p:cNvPr id="12" name="Text 8"/>
          <p:cNvSpPr txBox="1"/>
          <p:nvPr/>
        </p:nvSpPr>
        <p:spPr>
          <a:xfrm>
            <a:off x="5943600" y="4023360"/>
            <a:ext cx="2651760" cy="365760"/>
          </a:xfrm>
          <a:prstGeom prst="rect">
            <a:avLst/>
          </a:prstGeom>
          <a:noFill/>
          <a:ln/>
        </p:spPr>
        <p:txBody>
          <a:bodyPr wrap="square" lIns="0" tIns="0" rIns="0" bIns="0" rtlCol="0" anchor="t"/>
          <a:lstStyle/>
          <a:p>
            <a:pPr algn="ctr" indent="0" marL="0">
              <a:lnSpc>
                <a:spcPct val="110000"/>
              </a:lnSpc>
              <a:buNone/>
            </a:pPr>
            <a:r>
              <a:rPr lang="en-US" sz="900" dirty="0">
                <a:solidFill>
                  <a:srgbClr val="556176"/>
                </a:solidFill>
                <a:latin typeface="LINE Seed JP" pitchFamily="34" charset="0"/>
                <a:ea typeface="LINE Seed JP" pitchFamily="34" charset="-122"/>
                <a:cs typeface="LINE Seed JP" pitchFamily="34" charset="-120"/>
              </a:rPr>
              <a:t>Webサイトに置いたLINE誘導バナーの例</a:t>
            </a:r>
            <a:endParaRPr lang="en-US" sz="900" dirty="0"/>
          </a:p>
          <a:p>
            <a:pPr algn="ctr" indent="0" marL="0">
              <a:lnSpc>
                <a:spcPct val="110000"/>
              </a:lnSpc>
              <a:buNone/>
            </a:pPr>
            <a:r>
              <a:rPr lang="en-US" sz="900" dirty="0">
                <a:solidFill>
                  <a:srgbClr val="556176"/>
                </a:solidFill>
                <a:latin typeface="LINE Seed JP" pitchFamily="34" charset="0"/>
                <a:ea typeface="LINE Seed JP" pitchFamily="34" charset="-122"/>
                <a:cs typeface="LINE Seed JP" pitchFamily="34" charset="-120"/>
              </a:rPr>
              <a:t>（ホワイトニングカフェ）</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1C2B4A"/>
          </a:solidFill>
          <a:ln w="12700">
            <a:solidFill>
              <a:srgbClr val="1C2B4A"/>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「知る」を増やす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店頭やイベントでは登録特典を伝えその場で登録してもらいます</a:t>
            </a:r>
            <a:endParaRPr lang="en-US" sz="19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登録特典の内容を話して一緒に操作し、その場ですぐ追加してもらう。</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07 / 35</a:t>
            </a:r>
            <a:endParaRPr lang="en-US" sz="800" dirty="0"/>
          </a:p>
        </p:txBody>
      </p:sp>
      <p:sp>
        <p:nvSpPr>
          <p:cNvPr id="9" name="Shape 7"/>
          <p:cNvSpPr/>
          <p:nvPr/>
        </p:nvSpPr>
        <p:spPr>
          <a:xfrm>
            <a:off x="548640" y="1783080"/>
            <a:ext cx="5120640" cy="658368"/>
          </a:xfrm>
          <a:prstGeom prst="roundRect">
            <a:avLst>
              <a:gd name="adj" fmla="val 11111"/>
            </a:avLst>
          </a:prstGeom>
          <a:solidFill>
            <a:srgbClr val="EEF2F8"/>
          </a:solidFill>
          <a:ln w="12700">
            <a:solidFill>
              <a:srgbClr val="EEF2F8"/>
            </a:solidFill>
            <a:prstDash val="solid"/>
          </a:ln>
        </p:spPr>
      </p:sp>
      <p:sp>
        <p:nvSpPr>
          <p:cNvPr id="10" name="Text 8"/>
          <p:cNvSpPr txBox="1"/>
          <p:nvPr/>
        </p:nvSpPr>
        <p:spPr>
          <a:xfrm>
            <a:off x="731520" y="1783080"/>
            <a:ext cx="1463040" cy="658368"/>
          </a:xfrm>
          <a:prstGeom prst="rect">
            <a:avLst/>
          </a:prstGeom>
          <a:noFill/>
          <a:ln/>
        </p:spPr>
        <p:txBody>
          <a:bodyPr wrap="square" lIns="0" tIns="0" rIns="0" bIns="0" rtlCol="0" anchor="ctr"/>
          <a:lstStyle/>
          <a:p>
            <a:pPr algn="l" indent="0" marL="0">
              <a:buNone/>
            </a:pPr>
            <a:r>
              <a:rPr lang="en-US" sz="1200" b="1" dirty="0">
                <a:solidFill>
                  <a:srgbClr val="34415A"/>
                </a:solidFill>
                <a:latin typeface="LINE Seed JP" pitchFamily="34" charset="0"/>
                <a:ea typeface="LINE Seed JP" pitchFamily="34" charset="-122"/>
                <a:cs typeface="LINE Seed JP" pitchFamily="34" charset="-120"/>
              </a:rPr>
              <a:t>置く所</a:t>
            </a:r>
            <a:endParaRPr lang="en-US" sz="1200" dirty="0"/>
          </a:p>
        </p:txBody>
      </p:sp>
      <p:sp>
        <p:nvSpPr>
          <p:cNvPr id="11" name="Text 9"/>
          <p:cNvSpPr txBox="1"/>
          <p:nvPr/>
        </p:nvSpPr>
        <p:spPr>
          <a:xfrm>
            <a:off x="2194560" y="1783080"/>
            <a:ext cx="3337560" cy="658368"/>
          </a:xfrm>
          <a:prstGeom prst="rect">
            <a:avLst/>
          </a:prstGeom>
          <a:noFill/>
          <a:ln/>
        </p:spPr>
        <p:txBody>
          <a:bodyPr wrap="square" lIns="0" tIns="0" rIns="0" bIns="0" rtlCol="0" anchor="ctr"/>
          <a:lstStyle/>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レジ横、待合席、会計時の伝票、配布資料、</a:t>
            </a:r>
            <a:endParaRPr lang="en-US" sz="1200" dirty="0"/>
          </a:p>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同封チラシ、紹介用QR</a:t>
            </a:r>
            <a:endParaRPr lang="en-US" sz="1200" dirty="0"/>
          </a:p>
        </p:txBody>
      </p:sp>
      <p:sp>
        <p:nvSpPr>
          <p:cNvPr id="12" name="Shape 10"/>
          <p:cNvSpPr/>
          <p:nvPr/>
        </p:nvSpPr>
        <p:spPr>
          <a:xfrm>
            <a:off x="548640" y="2532888"/>
            <a:ext cx="5120640" cy="658368"/>
          </a:xfrm>
          <a:prstGeom prst="roundRect">
            <a:avLst>
              <a:gd name="adj" fmla="val 11111"/>
            </a:avLst>
          </a:prstGeom>
          <a:solidFill>
            <a:srgbClr val="FDEBDF"/>
          </a:solidFill>
          <a:ln w="12700">
            <a:solidFill>
              <a:srgbClr val="FDEBDF"/>
            </a:solidFill>
            <a:prstDash val="solid"/>
          </a:ln>
        </p:spPr>
      </p:sp>
      <p:sp>
        <p:nvSpPr>
          <p:cNvPr id="13" name="Text 11"/>
          <p:cNvSpPr txBox="1"/>
          <p:nvPr/>
        </p:nvSpPr>
        <p:spPr>
          <a:xfrm>
            <a:off x="731520" y="2532888"/>
            <a:ext cx="1463040" cy="658368"/>
          </a:xfrm>
          <a:prstGeom prst="rect">
            <a:avLst/>
          </a:prstGeom>
          <a:noFill/>
          <a:ln/>
        </p:spPr>
        <p:txBody>
          <a:bodyPr wrap="square" lIns="0" tIns="0" rIns="0" bIns="0" rtlCol="0" anchor="ctr"/>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声をかけるとき</a:t>
            </a:r>
            <a:endParaRPr lang="en-US" sz="1200" dirty="0"/>
          </a:p>
        </p:txBody>
      </p:sp>
      <p:sp>
        <p:nvSpPr>
          <p:cNvPr id="14" name="Text 12"/>
          <p:cNvSpPr txBox="1"/>
          <p:nvPr/>
        </p:nvSpPr>
        <p:spPr>
          <a:xfrm>
            <a:off x="2194560" y="2532888"/>
            <a:ext cx="3337560" cy="658368"/>
          </a:xfrm>
          <a:prstGeom prst="rect">
            <a:avLst/>
          </a:prstGeom>
          <a:noFill/>
          <a:ln/>
        </p:spPr>
        <p:txBody>
          <a:bodyPr wrap="square" lIns="0" tIns="0" rIns="0" bIns="0" rtlCol="0" anchor="ctr"/>
          <a:lstStyle/>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受け取れる内容を伝え、</a:t>
            </a:r>
            <a:endParaRPr lang="en-US" sz="1200" dirty="0"/>
          </a:p>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その場で一緒に登録操作を行う。</a:t>
            </a:r>
            <a:endParaRPr lang="en-US" sz="1200" dirty="0"/>
          </a:p>
        </p:txBody>
      </p:sp>
      <p:sp>
        <p:nvSpPr>
          <p:cNvPr id="15" name="Shape 13"/>
          <p:cNvSpPr/>
          <p:nvPr/>
        </p:nvSpPr>
        <p:spPr>
          <a:xfrm>
            <a:off x="548640" y="3282696"/>
            <a:ext cx="5120640" cy="658368"/>
          </a:xfrm>
          <a:prstGeom prst="roundRect">
            <a:avLst>
              <a:gd name="adj" fmla="val 11111"/>
            </a:avLst>
          </a:prstGeom>
          <a:solidFill>
            <a:srgbClr val="EEF2F8"/>
          </a:solidFill>
          <a:ln w="12700">
            <a:solidFill>
              <a:srgbClr val="EEF2F8"/>
            </a:solidFill>
            <a:prstDash val="solid"/>
          </a:ln>
        </p:spPr>
      </p:sp>
      <p:sp>
        <p:nvSpPr>
          <p:cNvPr id="16" name="Text 14"/>
          <p:cNvSpPr txBox="1"/>
          <p:nvPr/>
        </p:nvSpPr>
        <p:spPr>
          <a:xfrm>
            <a:off x="731520" y="3282696"/>
            <a:ext cx="4800600" cy="658368"/>
          </a:xfrm>
          <a:prstGeom prst="rect">
            <a:avLst/>
          </a:prstGeom>
          <a:noFill/>
          <a:ln/>
        </p:spPr>
        <p:txBody>
          <a:bodyPr wrap="square" lIns="0" tIns="0" rIns="0" bIns="0" rtlCol="0" anchor="ctr"/>
          <a:lstStyle/>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受付や注文の手続きをLINE上で行う形にすれば、</a:t>
            </a:r>
            <a:endParaRPr lang="en-US" sz="1200" dirty="0"/>
          </a:p>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登録する強い理由になる。</a:t>
            </a:r>
            <a:endParaRPr lang="en-US" sz="1200" dirty="0"/>
          </a:p>
        </p:txBody>
      </p:sp>
      <p:sp>
        <p:nvSpPr>
          <p:cNvPr id="17" name="Text 15"/>
          <p:cNvSpPr txBox="1"/>
          <p:nvPr/>
        </p:nvSpPr>
        <p:spPr>
          <a:xfrm>
            <a:off x="548640" y="4069080"/>
            <a:ext cx="512064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店頭やイベントの機会がない場合は、オンラインの集客チャネルだけでよい。</a:t>
            </a:r>
            <a:endParaRPr lang="en-US" sz="1050" dirty="0"/>
          </a:p>
        </p:txBody>
      </p:sp>
      <p:pic>
        <p:nvPicPr>
          <p:cNvPr id="18" name="Image 0" descr="/Users/shigikasumi/Dropbox/shigi.library/images/LO49AZKW97MA0.info/Akiko Pop Up Banner v1.jpg">    </p:cNvPr>
          <p:cNvPicPr>
            <a:picLocks noChangeAspect="1"/>
          </p:cNvPicPr>
          <p:nvPr/>
        </p:nvPicPr>
        <p:blipFill>
          <a:blip r:embed="rId1"/>
          <a:stretch>
            <a:fillRect/>
          </a:stretch>
        </p:blipFill>
        <p:spPr>
          <a:xfrm>
            <a:off x="6446257" y="1737360"/>
            <a:ext cx="1646445" cy="2340864"/>
          </a:xfrm>
          <a:prstGeom prst="rect">
            <a:avLst/>
          </a:prstGeom>
        </p:spPr>
      </p:pic>
      <p:sp>
        <p:nvSpPr>
          <p:cNvPr id="19" name="Text 16"/>
          <p:cNvSpPr txBox="1"/>
          <p:nvPr/>
        </p:nvSpPr>
        <p:spPr>
          <a:xfrm>
            <a:off x="5943600" y="4114800"/>
            <a:ext cx="2651760" cy="365760"/>
          </a:xfrm>
          <a:prstGeom prst="rect">
            <a:avLst/>
          </a:prstGeom>
          <a:noFill/>
          <a:ln/>
        </p:spPr>
        <p:txBody>
          <a:bodyPr wrap="square" lIns="0" tIns="0" rIns="0" bIns="0" rtlCol="0" anchor="t"/>
          <a:lstStyle/>
          <a:p>
            <a:pPr algn="ctr" indent="0" marL="0">
              <a:lnSpc>
                <a:spcPct val="110000"/>
              </a:lnSpc>
              <a:buNone/>
            </a:pPr>
            <a:r>
              <a:rPr lang="en-US" sz="900" dirty="0">
                <a:solidFill>
                  <a:srgbClr val="556176"/>
                </a:solidFill>
                <a:latin typeface="LINE Seed JP" pitchFamily="34" charset="0"/>
                <a:ea typeface="LINE Seed JP" pitchFamily="34" charset="-122"/>
                <a:cs typeface="LINE Seed JP" pitchFamily="34" charset="-120"/>
              </a:rPr>
              <a:t>院内に置いたLINE登録のポップアップバナー</a:t>
            </a:r>
            <a:endParaRPr lang="en-US" sz="900" dirty="0"/>
          </a:p>
          <a:p>
            <a:pPr algn="ctr" indent="0" marL="0">
              <a:lnSpc>
                <a:spcPct val="110000"/>
              </a:lnSpc>
              <a:buNone/>
            </a:pPr>
            <a:r>
              <a:rPr lang="en-US" sz="900" dirty="0">
                <a:solidFill>
                  <a:srgbClr val="556176"/>
                </a:solidFill>
                <a:latin typeface="LINE Seed JP" pitchFamily="34" charset="0"/>
                <a:ea typeface="LINE Seed JP" pitchFamily="34" charset="-122"/>
                <a:cs typeface="LINE Seed JP" pitchFamily="34" charset="-120"/>
              </a:rPr>
              <a:t>（あきこクリニック）</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548640" y="256032"/>
            <a:ext cx="731520" cy="347472"/>
          </a:xfrm>
          <a:prstGeom prst="rect">
            <a:avLst/>
          </a:prstGeom>
          <a:solidFill>
            <a:srgbClr val="F26B21"/>
          </a:solidFill>
          <a:ln w="12700">
            <a:solidFill>
              <a:srgbClr val="F26B21"/>
            </a:solidFill>
            <a:prstDash val="solid"/>
          </a:ln>
        </p:spPr>
      </p:sp>
      <p:sp>
        <p:nvSpPr>
          <p:cNvPr id="4" name="Text 2"/>
          <p:cNvSpPr txBox="1"/>
          <p:nvPr/>
        </p:nvSpPr>
        <p:spPr>
          <a:xfrm>
            <a:off x="548640" y="256032"/>
            <a:ext cx="731520"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事例</a:t>
            </a:r>
            <a:endParaRPr lang="en-US" sz="1300" dirty="0"/>
          </a:p>
        </p:txBody>
      </p:sp>
      <p:sp>
        <p:nvSpPr>
          <p:cNvPr id="5" name="Text 3"/>
          <p:cNvSpPr txBox="1"/>
          <p:nvPr/>
        </p:nvSpPr>
        <p:spPr>
          <a:xfrm>
            <a:off x="1417320" y="256032"/>
            <a:ext cx="4754880" cy="34747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株式会社FCチャンネル</a:t>
            </a:r>
            <a:endParaRPr lang="en-US" sz="1150" dirty="0"/>
          </a:p>
        </p:txBody>
      </p:sp>
      <p:sp>
        <p:nvSpPr>
          <p:cNvPr id="6" name="Shape 4"/>
          <p:cNvSpPr/>
          <p:nvPr/>
        </p:nvSpPr>
        <p:spPr>
          <a:xfrm>
            <a:off x="6995160" y="292608"/>
            <a:ext cx="1600200" cy="292608"/>
          </a:xfrm>
          <a:prstGeom prst="roundRect">
            <a:avLst>
              <a:gd name="adj" fmla="val 50000"/>
            </a:avLst>
          </a:prstGeom>
          <a:solidFill>
            <a:srgbClr val="1C2B4A"/>
          </a:solidFill>
          <a:ln w="12700">
            <a:solidFill>
              <a:srgbClr val="1C2B4A"/>
            </a:solidFill>
            <a:prstDash val="solid"/>
          </a:ln>
        </p:spPr>
      </p:sp>
      <p:sp>
        <p:nvSpPr>
          <p:cNvPr id="7" name="Text 5"/>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「知る」を増やす</a:t>
            </a:r>
            <a:endParaRPr lang="en-US" sz="1000" dirty="0"/>
          </a:p>
        </p:txBody>
      </p:sp>
      <p:sp>
        <p:nvSpPr>
          <p:cNvPr id="8" name="Text 6"/>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説明会申込のLINE移行で新規登録が月30名から250名に増加</a:t>
            </a:r>
            <a:endParaRPr lang="en-US" sz="1900" dirty="0"/>
          </a:p>
        </p:txBody>
      </p:sp>
      <p:sp>
        <p:nvSpPr>
          <p:cNvPr id="9" name="Text 7"/>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申込をLINEで受けて登録を増やし、その後の連絡も可能にした。</a:t>
            </a:r>
            <a:endParaRPr lang="en-US" sz="1300" dirty="0"/>
          </a:p>
        </p:txBody>
      </p:sp>
      <p:sp>
        <p:nvSpPr>
          <p:cNvPr id="10" name="Text 8"/>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11" name="Text 9"/>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08 / 35</a:t>
            </a:r>
            <a:endParaRPr lang="en-US" sz="800" dirty="0"/>
          </a:p>
        </p:txBody>
      </p:sp>
      <p:sp>
        <p:nvSpPr>
          <p:cNvPr id="12" name="Shape 10"/>
          <p:cNvSpPr/>
          <p:nvPr/>
        </p:nvSpPr>
        <p:spPr>
          <a:xfrm>
            <a:off x="548640" y="1828800"/>
            <a:ext cx="8046720" cy="749808"/>
          </a:xfrm>
          <a:prstGeom prst="roundRect">
            <a:avLst>
              <a:gd name="adj" fmla="val 9756"/>
            </a:avLst>
          </a:prstGeom>
          <a:solidFill>
            <a:srgbClr val="EEF2F8"/>
          </a:solidFill>
          <a:ln w="12700">
            <a:solidFill>
              <a:srgbClr val="EEF2F8"/>
            </a:solidFill>
            <a:prstDash val="solid"/>
          </a:ln>
        </p:spPr>
      </p:sp>
      <p:sp>
        <p:nvSpPr>
          <p:cNvPr id="13" name="Text 11"/>
          <p:cNvSpPr txBox="1"/>
          <p:nvPr/>
        </p:nvSpPr>
        <p:spPr>
          <a:xfrm>
            <a:off x="685800" y="1828800"/>
            <a:ext cx="1097280" cy="749808"/>
          </a:xfrm>
          <a:prstGeom prst="rect">
            <a:avLst/>
          </a:prstGeom>
          <a:noFill/>
          <a:ln/>
        </p:spPr>
        <p:txBody>
          <a:bodyPr wrap="square" lIns="0" tIns="0" rIns="0" bIns="0" rtlCol="0" anchor="ctr"/>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何で</a:t>
            </a:r>
            <a:endParaRPr lang="en-US" sz="1150" dirty="0"/>
          </a:p>
        </p:txBody>
      </p:sp>
      <p:sp>
        <p:nvSpPr>
          <p:cNvPr id="14" name="Text 12"/>
          <p:cNvSpPr txBox="1"/>
          <p:nvPr/>
        </p:nvSpPr>
        <p:spPr>
          <a:xfrm>
            <a:off x="1828800" y="1828800"/>
            <a:ext cx="6629400" cy="749808"/>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説明会の申込をGoogleフォームで受けていたため、不参加のユーザーに後から連絡できなかった。</a:t>
            </a:r>
            <a:endParaRPr lang="en-US" sz="1150" dirty="0"/>
          </a:p>
        </p:txBody>
      </p:sp>
      <p:sp>
        <p:nvSpPr>
          <p:cNvPr id="15" name="Shape 13"/>
          <p:cNvSpPr/>
          <p:nvPr/>
        </p:nvSpPr>
        <p:spPr>
          <a:xfrm>
            <a:off x="548640" y="2651760"/>
            <a:ext cx="8046720" cy="749808"/>
          </a:xfrm>
          <a:prstGeom prst="roundRect">
            <a:avLst>
              <a:gd name="adj" fmla="val 9756"/>
            </a:avLst>
          </a:prstGeom>
          <a:solidFill>
            <a:srgbClr val="EEF2F8"/>
          </a:solidFill>
          <a:ln w="12700">
            <a:solidFill>
              <a:srgbClr val="EEF2F8"/>
            </a:solidFill>
            <a:prstDash val="solid"/>
          </a:ln>
        </p:spPr>
      </p:sp>
      <p:sp>
        <p:nvSpPr>
          <p:cNvPr id="16" name="Text 14"/>
          <p:cNvSpPr txBox="1"/>
          <p:nvPr/>
        </p:nvSpPr>
        <p:spPr>
          <a:xfrm>
            <a:off x="685800" y="2651760"/>
            <a:ext cx="1097280" cy="749808"/>
          </a:xfrm>
          <a:prstGeom prst="rect">
            <a:avLst/>
          </a:prstGeom>
          <a:noFill/>
          <a:ln/>
        </p:spPr>
        <p:txBody>
          <a:bodyPr wrap="square" lIns="0" tIns="0" rIns="0" bIns="0" rtlCol="0" anchor="ctr"/>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何をしたか</a:t>
            </a:r>
            <a:endParaRPr lang="en-US" sz="1150" dirty="0"/>
          </a:p>
        </p:txBody>
      </p:sp>
      <p:sp>
        <p:nvSpPr>
          <p:cNvPr id="17" name="Text 15"/>
          <p:cNvSpPr txBox="1"/>
          <p:nvPr/>
        </p:nvSpPr>
        <p:spPr>
          <a:xfrm>
            <a:off x="1828800" y="2651760"/>
            <a:ext cx="6629400" cy="749808"/>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説明会の申込を公式LINE経由に変更し、6種類の登録特典とLステップの回答フォームを用意した。</a:t>
            </a:r>
            <a:endParaRPr lang="en-US" sz="1150" dirty="0"/>
          </a:p>
        </p:txBody>
      </p:sp>
      <p:sp>
        <p:nvSpPr>
          <p:cNvPr id="18" name="Shape 16"/>
          <p:cNvSpPr/>
          <p:nvPr/>
        </p:nvSpPr>
        <p:spPr>
          <a:xfrm>
            <a:off x="548640" y="3474720"/>
            <a:ext cx="8046720" cy="749808"/>
          </a:xfrm>
          <a:prstGeom prst="roundRect">
            <a:avLst>
              <a:gd name="adj" fmla="val 9756"/>
            </a:avLst>
          </a:prstGeom>
          <a:solidFill>
            <a:srgbClr val="FDEBDF"/>
          </a:solidFill>
          <a:ln w="12700">
            <a:solidFill>
              <a:srgbClr val="FDEBDF"/>
            </a:solidFill>
            <a:prstDash val="solid"/>
          </a:ln>
        </p:spPr>
      </p:sp>
      <p:sp>
        <p:nvSpPr>
          <p:cNvPr id="19" name="Text 17"/>
          <p:cNvSpPr txBox="1"/>
          <p:nvPr/>
        </p:nvSpPr>
        <p:spPr>
          <a:xfrm>
            <a:off x="685800" y="3474720"/>
            <a:ext cx="1097280" cy="749808"/>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どうなったか</a:t>
            </a:r>
            <a:endParaRPr lang="en-US" sz="1150" dirty="0"/>
          </a:p>
        </p:txBody>
      </p:sp>
      <p:sp>
        <p:nvSpPr>
          <p:cNvPr id="20" name="Text 18"/>
          <p:cNvSpPr txBox="1"/>
          <p:nvPr/>
        </p:nvSpPr>
        <p:spPr>
          <a:xfrm>
            <a:off x="1828800" y="3474720"/>
            <a:ext cx="6629400" cy="749808"/>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説明会の申込数を減らすことなく新規登録が月30名から250名に増え、</a:t>
            </a:r>
            <a:endParaRPr lang="en-US" sz="1150" dirty="0"/>
          </a:p>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参加しなかったユーザーとも連絡を続けられるようになった。</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548640" y="256032"/>
            <a:ext cx="731520" cy="347472"/>
          </a:xfrm>
          <a:prstGeom prst="rect">
            <a:avLst/>
          </a:prstGeom>
          <a:solidFill>
            <a:srgbClr val="F26B21"/>
          </a:solidFill>
          <a:ln w="12700">
            <a:solidFill>
              <a:srgbClr val="F26B21"/>
            </a:solidFill>
            <a:prstDash val="solid"/>
          </a:ln>
        </p:spPr>
      </p:sp>
      <p:sp>
        <p:nvSpPr>
          <p:cNvPr id="4" name="Text 2"/>
          <p:cNvSpPr txBox="1"/>
          <p:nvPr/>
        </p:nvSpPr>
        <p:spPr>
          <a:xfrm>
            <a:off x="548640" y="256032"/>
            <a:ext cx="731520"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事例</a:t>
            </a:r>
            <a:endParaRPr lang="en-US" sz="1300" dirty="0"/>
          </a:p>
        </p:txBody>
      </p:sp>
      <p:sp>
        <p:nvSpPr>
          <p:cNvPr id="5" name="Text 3"/>
          <p:cNvSpPr txBox="1"/>
          <p:nvPr/>
        </p:nvSpPr>
        <p:spPr>
          <a:xfrm>
            <a:off x="1417320" y="256032"/>
            <a:ext cx="4754880" cy="34747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株式会社FCチャンネル</a:t>
            </a:r>
            <a:endParaRPr lang="en-US" sz="1150" dirty="0"/>
          </a:p>
        </p:txBody>
      </p:sp>
      <p:sp>
        <p:nvSpPr>
          <p:cNvPr id="6" name="Shape 4"/>
          <p:cNvSpPr/>
          <p:nvPr/>
        </p:nvSpPr>
        <p:spPr>
          <a:xfrm>
            <a:off x="6995160" y="292608"/>
            <a:ext cx="1600200" cy="292608"/>
          </a:xfrm>
          <a:prstGeom prst="roundRect">
            <a:avLst>
              <a:gd name="adj" fmla="val 50000"/>
            </a:avLst>
          </a:prstGeom>
          <a:solidFill>
            <a:srgbClr val="1C2B4A"/>
          </a:solidFill>
          <a:ln w="12700">
            <a:solidFill>
              <a:srgbClr val="1C2B4A"/>
            </a:solidFill>
            <a:prstDash val="solid"/>
          </a:ln>
        </p:spPr>
      </p:sp>
      <p:sp>
        <p:nvSpPr>
          <p:cNvPr id="7" name="Text 5"/>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「知る」を増やす</a:t>
            </a:r>
            <a:endParaRPr lang="en-US" sz="1000" dirty="0"/>
          </a:p>
        </p:txBody>
      </p:sp>
      <p:sp>
        <p:nvSpPr>
          <p:cNvPr id="8" name="Text 6"/>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説明会申込のLINE移行で新規登録が月30名から250名に増加</a:t>
            </a:r>
            <a:endParaRPr lang="en-US" sz="1900" dirty="0"/>
          </a:p>
        </p:txBody>
      </p:sp>
      <p:sp>
        <p:nvSpPr>
          <p:cNvPr id="9" name="Text 7"/>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10" name="Text 8"/>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09 / 35</a:t>
            </a:r>
            <a:endParaRPr lang="en-US" sz="800" dirty="0"/>
          </a:p>
        </p:txBody>
      </p:sp>
      <p:sp>
        <p:nvSpPr>
          <p:cNvPr id="11" name="Text 9"/>
          <p:cNvSpPr txBox="1"/>
          <p:nvPr/>
        </p:nvSpPr>
        <p:spPr>
          <a:xfrm>
            <a:off x="548640" y="1234440"/>
            <a:ext cx="731520" cy="365760"/>
          </a:xfrm>
          <a:prstGeom prst="rect">
            <a:avLst/>
          </a:prstGeom>
          <a:noFill/>
          <a:ln/>
        </p:spPr>
        <p:txBody>
          <a:bodyPr wrap="square" lIns="0" tIns="0" rIns="0" bIns="0" rtlCol="0" anchor="ctr"/>
          <a:lstStyle/>
          <a:p>
            <a:pPr algn="l" indent="0" marL="0">
              <a:buNone/>
            </a:pPr>
            <a:r>
              <a:rPr lang="en-US" sz="1100" b="1" dirty="0">
                <a:solidFill>
                  <a:srgbClr val="556176"/>
                </a:solidFill>
                <a:latin typeface="LINE Seed JP" pitchFamily="34" charset="0"/>
                <a:ea typeface="LINE Seed JP" pitchFamily="34" charset="-122"/>
                <a:cs typeface="LINE Seed JP" pitchFamily="34" charset="-120"/>
              </a:rPr>
              <a:t>変更前</a:t>
            </a:r>
            <a:endParaRPr lang="en-US" sz="1100" dirty="0"/>
          </a:p>
        </p:txBody>
      </p:sp>
      <p:sp>
        <p:nvSpPr>
          <p:cNvPr id="12" name="Shape 10"/>
          <p:cNvSpPr/>
          <p:nvPr/>
        </p:nvSpPr>
        <p:spPr>
          <a:xfrm>
            <a:off x="1325880" y="1234440"/>
            <a:ext cx="2240280" cy="365760"/>
          </a:xfrm>
          <a:prstGeom prst="roundRect">
            <a:avLst>
              <a:gd name="adj" fmla="val 20000"/>
            </a:avLst>
          </a:prstGeom>
          <a:solidFill>
            <a:srgbClr val="EEF2F8"/>
          </a:solidFill>
          <a:ln w="12700">
            <a:solidFill>
              <a:srgbClr val="EEF2F8"/>
            </a:solidFill>
            <a:prstDash val="solid"/>
          </a:ln>
        </p:spPr>
      </p:sp>
      <p:sp>
        <p:nvSpPr>
          <p:cNvPr id="13" name="Text 11"/>
          <p:cNvSpPr txBox="1"/>
          <p:nvPr/>
        </p:nvSpPr>
        <p:spPr>
          <a:xfrm>
            <a:off x="1435608" y="1289304"/>
            <a:ext cx="2020824" cy="256032"/>
          </a:xfrm>
          <a:prstGeom prst="rect">
            <a:avLst/>
          </a:prstGeom>
          <a:noFill/>
          <a:ln/>
        </p:spPr>
        <p:txBody>
          <a:bodyPr wrap="square" lIns="0" tIns="0" rIns="0" bIns="0" rtlCol="0" anchor="ctr"/>
          <a:lstStyle/>
          <a:p>
            <a:pPr algn="ctr" indent="0" marL="0">
              <a:lnSpc>
                <a:spcPct val="115000"/>
              </a:lnSpc>
              <a:buNone/>
            </a:pPr>
            <a:r>
              <a:rPr lang="en-US" sz="1150" b="1" dirty="0">
                <a:solidFill>
                  <a:srgbClr val="1C2B4A"/>
                </a:solidFill>
                <a:latin typeface="LINE Seed JP" pitchFamily="34" charset="0"/>
                <a:ea typeface="LINE Seed JP" pitchFamily="34" charset="-122"/>
                <a:cs typeface="LINE Seed JP" pitchFamily="34" charset="-120"/>
              </a:rPr>
              <a:t>SNS・動画</a:t>
            </a:r>
            <a:endParaRPr lang="en-US" sz="1150" dirty="0"/>
          </a:p>
        </p:txBody>
      </p:sp>
      <p:sp>
        <p:nvSpPr>
          <p:cNvPr id="14" name="Shape 12"/>
          <p:cNvSpPr/>
          <p:nvPr/>
        </p:nvSpPr>
        <p:spPr>
          <a:xfrm>
            <a:off x="3611880" y="1417320"/>
            <a:ext cx="182880" cy="0"/>
          </a:xfrm>
          <a:prstGeom prst="line">
            <a:avLst/>
          </a:prstGeom>
          <a:noFill/>
          <a:ln w="22225">
            <a:solidFill>
              <a:srgbClr val="34415A"/>
            </a:solidFill>
            <a:prstDash val="solid"/>
            <a:tailEnd type="triangle"/>
          </a:ln>
        </p:spPr>
      </p:sp>
      <p:sp>
        <p:nvSpPr>
          <p:cNvPr id="15" name="Shape 13"/>
          <p:cNvSpPr/>
          <p:nvPr/>
        </p:nvSpPr>
        <p:spPr>
          <a:xfrm>
            <a:off x="3840480" y="1234440"/>
            <a:ext cx="2240280" cy="365760"/>
          </a:xfrm>
          <a:prstGeom prst="roundRect">
            <a:avLst>
              <a:gd name="adj" fmla="val 20000"/>
            </a:avLst>
          </a:prstGeom>
          <a:solidFill>
            <a:srgbClr val="EEF2F8"/>
          </a:solidFill>
          <a:ln w="12700">
            <a:solidFill>
              <a:srgbClr val="EEF2F8"/>
            </a:solidFill>
            <a:prstDash val="solid"/>
          </a:ln>
        </p:spPr>
      </p:sp>
      <p:sp>
        <p:nvSpPr>
          <p:cNvPr id="16" name="Text 14"/>
          <p:cNvSpPr txBox="1"/>
          <p:nvPr/>
        </p:nvSpPr>
        <p:spPr>
          <a:xfrm>
            <a:off x="3950208" y="1289304"/>
            <a:ext cx="2020824" cy="256032"/>
          </a:xfrm>
          <a:prstGeom prst="rect">
            <a:avLst/>
          </a:prstGeom>
          <a:noFill/>
          <a:ln/>
        </p:spPr>
        <p:txBody>
          <a:bodyPr wrap="square" lIns="0" tIns="0" rIns="0" bIns="0" rtlCol="0" anchor="ctr"/>
          <a:lstStyle/>
          <a:p>
            <a:pPr algn="ctr" indent="0" marL="0">
              <a:lnSpc>
                <a:spcPct val="115000"/>
              </a:lnSpc>
              <a:buNone/>
            </a:pPr>
            <a:r>
              <a:rPr lang="en-US" sz="1150" b="1" dirty="0">
                <a:solidFill>
                  <a:srgbClr val="1C2B4A"/>
                </a:solidFill>
                <a:latin typeface="LINE Seed JP" pitchFamily="34" charset="0"/>
                <a:ea typeface="LINE Seed JP" pitchFamily="34" charset="-122"/>
                <a:cs typeface="LINE Seed JP" pitchFamily="34" charset="-120"/>
              </a:rPr>
              <a:t>Googleフォームで申込</a:t>
            </a:r>
            <a:endParaRPr lang="en-US" sz="1150" dirty="0"/>
          </a:p>
        </p:txBody>
      </p:sp>
      <p:sp>
        <p:nvSpPr>
          <p:cNvPr id="17" name="Shape 15"/>
          <p:cNvSpPr/>
          <p:nvPr/>
        </p:nvSpPr>
        <p:spPr>
          <a:xfrm>
            <a:off x="6126480" y="1417320"/>
            <a:ext cx="182880" cy="0"/>
          </a:xfrm>
          <a:prstGeom prst="line">
            <a:avLst/>
          </a:prstGeom>
          <a:noFill/>
          <a:ln w="22225">
            <a:solidFill>
              <a:srgbClr val="34415A"/>
            </a:solidFill>
            <a:prstDash val="solid"/>
            <a:tailEnd type="triangle"/>
          </a:ln>
        </p:spPr>
      </p:sp>
      <p:sp>
        <p:nvSpPr>
          <p:cNvPr id="18" name="Shape 16"/>
          <p:cNvSpPr/>
          <p:nvPr/>
        </p:nvSpPr>
        <p:spPr>
          <a:xfrm>
            <a:off x="6355080" y="1234440"/>
            <a:ext cx="2240280" cy="365760"/>
          </a:xfrm>
          <a:prstGeom prst="roundRect">
            <a:avLst>
              <a:gd name="adj" fmla="val 20000"/>
            </a:avLst>
          </a:prstGeom>
          <a:solidFill>
            <a:srgbClr val="EEF2F8"/>
          </a:solidFill>
          <a:ln w="12700">
            <a:solidFill>
              <a:srgbClr val="EEF2F8"/>
            </a:solidFill>
            <a:prstDash val="solid"/>
          </a:ln>
        </p:spPr>
      </p:sp>
      <p:sp>
        <p:nvSpPr>
          <p:cNvPr id="19" name="Text 17"/>
          <p:cNvSpPr txBox="1"/>
          <p:nvPr/>
        </p:nvSpPr>
        <p:spPr>
          <a:xfrm>
            <a:off x="6464808" y="1289304"/>
            <a:ext cx="2020824" cy="256032"/>
          </a:xfrm>
          <a:prstGeom prst="rect">
            <a:avLst/>
          </a:prstGeom>
          <a:noFill/>
          <a:ln/>
        </p:spPr>
        <p:txBody>
          <a:bodyPr wrap="square" lIns="0" tIns="0" rIns="0" bIns="0" rtlCol="0" anchor="ctr"/>
          <a:lstStyle/>
          <a:p>
            <a:pPr algn="ctr" indent="0" marL="0">
              <a:lnSpc>
                <a:spcPct val="115000"/>
              </a:lnSpc>
              <a:buNone/>
            </a:pPr>
            <a:r>
              <a:rPr lang="en-US" sz="1150" b="1" dirty="0">
                <a:solidFill>
                  <a:srgbClr val="1C2B4A"/>
                </a:solidFill>
                <a:latin typeface="LINE Seed JP" pitchFamily="34" charset="0"/>
                <a:ea typeface="LINE Seed JP" pitchFamily="34" charset="-122"/>
                <a:cs typeface="LINE Seed JP" pitchFamily="34" charset="-120"/>
              </a:rPr>
              <a:t>連絡できない</a:t>
            </a:r>
            <a:endParaRPr lang="en-US" sz="1150" dirty="0"/>
          </a:p>
        </p:txBody>
      </p:sp>
      <p:sp>
        <p:nvSpPr>
          <p:cNvPr id="20" name="Text 18"/>
          <p:cNvSpPr txBox="1"/>
          <p:nvPr/>
        </p:nvSpPr>
        <p:spPr>
          <a:xfrm>
            <a:off x="548640" y="1691640"/>
            <a:ext cx="731520" cy="365760"/>
          </a:xfrm>
          <a:prstGeom prst="rect">
            <a:avLst/>
          </a:prstGeom>
          <a:noFill/>
          <a:ln/>
        </p:spPr>
        <p:txBody>
          <a:bodyPr wrap="square" lIns="0" tIns="0" rIns="0" bIns="0" rtlCol="0" anchor="ctr"/>
          <a:lstStyle/>
          <a:p>
            <a:pPr algn="l" indent="0" marL="0">
              <a:buNone/>
            </a:pPr>
            <a:r>
              <a:rPr lang="en-US" sz="1100" b="1" dirty="0">
                <a:solidFill>
                  <a:srgbClr val="F26B21"/>
                </a:solidFill>
                <a:latin typeface="LINE Seed JP" pitchFamily="34" charset="0"/>
                <a:ea typeface="LINE Seed JP" pitchFamily="34" charset="-122"/>
                <a:cs typeface="LINE Seed JP" pitchFamily="34" charset="-120"/>
              </a:rPr>
              <a:t>変更後</a:t>
            </a:r>
            <a:endParaRPr lang="en-US" sz="1100" dirty="0"/>
          </a:p>
        </p:txBody>
      </p:sp>
      <p:sp>
        <p:nvSpPr>
          <p:cNvPr id="21" name="Shape 19"/>
          <p:cNvSpPr/>
          <p:nvPr/>
        </p:nvSpPr>
        <p:spPr>
          <a:xfrm>
            <a:off x="1325880" y="1691640"/>
            <a:ext cx="1611630" cy="365760"/>
          </a:xfrm>
          <a:prstGeom prst="roundRect">
            <a:avLst>
              <a:gd name="adj" fmla="val 20000"/>
            </a:avLst>
          </a:prstGeom>
          <a:solidFill>
            <a:srgbClr val="EEF2F8"/>
          </a:solidFill>
          <a:ln w="12700">
            <a:solidFill>
              <a:srgbClr val="EEF2F8"/>
            </a:solidFill>
            <a:prstDash val="solid"/>
          </a:ln>
        </p:spPr>
      </p:sp>
      <p:sp>
        <p:nvSpPr>
          <p:cNvPr id="22" name="Text 20"/>
          <p:cNvSpPr txBox="1"/>
          <p:nvPr/>
        </p:nvSpPr>
        <p:spPr>
          <a:xfrm>
            <a:off x="1435608" y="1746504"/>
            <a:ext cx="139217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SNS・動画</a:t>
            </a:r>
            <a:endParaRPr lang="en-US" sz="1100" dirty="0"/>
          </a:p>
        </p:txBody>
      </p:sp>
      <p:sp>
        <p:nvSpPr>
          <p:cNvPr id="23" name="Shape 21"/>
          <p:cNvSpPr/>
          <p:nvPr/>
        </p:nvSpPr>
        <p:spPr>
          <a:xfrm>
            <a:off x="2983230" y="1874520"/>
            <a:ext cx="182880" cy="0"/>
          </a:xfrm>
          <a:prstGeom prst="line">
            <a:avLst/>
          </a:prstGeom>
          <a:noFill/>
          <a:ln w="22225">
            <a:solidFill>
              <a:srgbClr val="F26B21"/>
            </a:solidFill>
            <a:prstDash val="solid"/>
            <a:tailEnd type="triangle"/>
          </a:ln>
        </p:spPr>
      </p:sp>
      <p:sp>
        <p:nvSpPr>
          <p:cNvPr id="24" name="Shape 22"/>
          <p:cNvSpPr/>
          <p:nvPr/>
        </p:nvSpPr>
        <p:spPr>
          <a:xfrm>
            <a:off x="3211830" y="1691640"/>
            <a:ext cx="1611630" cy="365760"/>
          </a:xfrm>
          <a:prstGeom prst="roundRect">
            <a:avLst>
              <a:gd name="adj" fmla="val 20000"/>
            </a:avLst>
          </a:prstGeom>
          <a:solidFill>
            <a:srgbClr val="FDEBDF"/>
          </a:solidFill>
          <a:ln w="12700">
            <a:solidFill>
              <a:srgbClr val="FDEBDF"/>
            </a:solidFill>
            <a:prstDash val="solid"/>
          </a:ln>
        </p:spPr>
      </p:sp>
      <p:sp>
        <p:nvSpPr>
          <p:cNvPr id="25" name="Shape 23"/>
          <p:cNvSpPr/>
          <p:nvPr/>
        </p:nvSpPr>
        <p:spPr>
          <a:xfrm>
            <a:off x="3211830" y="1691640"/>
            <a:ext cx="1611630" cy="365760"/>
          </a:xfrm>
          <a:prstGeom prst="roundRect">
            <a:avLst>
              <a:gd name="adj" fmla="val 20000"/>
            </a:avLst>
          </a:prstGeom>
          <a:ln w="15875">
            <a:solidFill>
              <a:srgbClr val="F26B21"/>
            </a:solidFill>
            <a:prstDash val="solid"/>
          </a:ln>
        </p:spPr>
      </p:sp>
      <p:sp>
        <p:nvSpPr>
          <p:cNvPr id="26" name="Text 24"/>
          <p:cNvSpPr txBox="1"/>
          <p:nvPr/>
        </p:nvSpPr>
        <p:spPr>
          <a:xfrm>
            <a:off x="3321558" y="1746504"/>
            <a:ext cx="139217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公式LINEに登録</a:t>
            </a:r>
            <a:endParaRPr lang="en-US" sz="1100" dirty="0"/>
          </a:p>
        </p:txBody>
      </p:sp>
      <p:sp>
        <p:nvSpPr>
          <p:cNvPr id="27" name="Shape 25"/>
          <p:cNvSpPr/>
          <p:nvPr/>
        </p:nvSpPr>
        <p:spPr>
          <a:xfrm>
            <a:off x="4869180" y="1874520"/>
            <a:ext cx="182880" cy="0"/>
          </a:xfrm>
          <a:prstGeom prst="line">
            <a:avLst/>
          </a:prstGeom>
          <a:noFill/>
          <a:ln w="22225">
            <a:solidFill>
              <a:srgbClr val="F26B21"/>
            </a:solidFill>
            <a:prstDash val="solid"/>
            <a:tailEnd type="triangle"/>
          </a:ln>
        </p:spPr>
      </p:sp>
      <p:sp>
        <p:nvSpPr>
          <p:cNvPr id="28" name="Shape 26"/>
          <p:cNvSpPr/>
          <p:nvPr/>
        </p:nvSpPr>
        <p:spPr>
          <a:xfrm>
            <a:off x="5097780" y="1691640"/>
            <a:ext cx="1611630" cy="365760"/>
          </a:xfrm>
          <a:prstGeom prst="roundRect">
            <a:avLst>
              <a:gd name="adj" fmla="val 20000"/>
            </a:avLst>
          </a:prstGeom>
          <a:solidFill>
            <a:srgbClr val="FDEBDF"/>
          </a:solidFill>
          <a:ln w="12700">
            <a:solidFill>
              <a:srgbClr val="FDEBDF"/>
            </a:solidFill>
            <a:prstDash val="solid"/>
          </a:ln>
        </p:spPr>
      </p:sp>
      <p:sp>
        <p:nvSpPr>
          <p:cNvPr id="29" name="Shape 27"/>
          <p:cNvSpPr/>
          <p:nvPr/>
        </p:nvSpPr>
        <p:spPr>
          <a:xfrm>
            <a:off x="5097780" y="1691640"/>
            <a:ext cx="1611630" cy="365760"/>
          </a:xfrm>
          <a:prstGeom prst="roundRect">
            <a:avLst>
              <a:gd name="adj" fmla="val 20000"/>
            </a:avLst>
          </a:prstGeom>
          <a:ln w="15875">
            <a:solidFill>
              <a:srgbClr val="F26B21"/>
            </a:solidFill>
            <a:prstDash val="solid"/>
          </a:ln>
        </p:spPr>
      </p:sp>
      <p:sp>
        <p:nvSpPr>
          <p:cNvPr id="30" name="Text 28"/>
          <p:cNvSpPr txBox="1"/>
          <p:nvPr/>
        </p:nvSpPr>
        <p:spPr>
          <a:xfrm>
            <a:off x="5207508" y="1746504"/>
            <a:ext cx="139217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回答フォームで申込</a:t>
            </a:r>
            <a:endParaRPr lang="en-US" sz="1100" dirty="0"/>
          </a:p>
        </p:txBody>
      </p:sp>
      <p:sp>
        <p:nvSpPr>
          <p:cNvPr id="31" name="Shape 29"/>
          <p:cNvSpPr/>
          <p:nvPr/>
        </p:nvSpPr>
        <p:spPr>
          <a:xfrm>
            <a:off x="6755130" y="1874520"/>
            <a:ext cx="182880" cy="0"/>
          </a:xfrm>
          <a:prstGeom prst="line">
            <a:avLst/>
          </a:prstGeom>
          <a:noFill/>
          <a:ln w="22225">
            <a:solidFill>
              <a:srgbClr val="F26B21"/>
            </a:solidFill>
            <a:prstDash val="solid"/>
            <a:tailEnd type="triangle"/>
          </a:ln>
        </p:spPr>
      </p:sp>
      <p:sp>
        <p:nvSpPr>
          <p:cNvPr id="32" name="Shape 30"/>
          <p:cNvSpPr/>
          <p:nvPr/>
        </p:nvSpPr>
        <p:spPr>
          <a:xfrm>
            <a:off x="6983730" y="1691640"/>
            <a:ext cx="1611630" cy="365760"/>
          </a:xfrm>
          <a:prstGeom prst="roundRect">
            <a:avLst>
              <a:gd name="adj" fmla="val 20000"/>
            </a:avLst>
          </a:prstGeom>
          <a:solidFill>
            <a:srgbClr val="EEF2F8"/>
          </a:solidFill>
          <a:ln w="12700">
            <a:solidFill>
              <a:srgbClr val="EEF2F8"/>
            </a:solidFill>
            <a:prstDash val="solid"/>
          </a:ln>
        </p:spPr>
      </p:sp>
      <p:sp>
        <p:nvSpPr>
          <p:cNvPr id="33" name="Text 31"/>
          <p:cNvSpPr txBox="1"/>
          <p:nvPr/>
        </p:nvSpPr>
        <p:spPr>
          <a:xfrm>
            <a:off x="7093458" y="1746504"/>
            <a:ext cx="139217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リマインド・説明会のあとの連絡</a:t>
            </a:r>
            <a:endParaRPr lang="en-US" sz="1100" dirty="0"/>
          </a:p>
        </p:txBody>
      </p:sp>
      <p:sp>
        <p:nvSpPr>
          <p:cNvPr id="34" name="Text 32"/>
          <p:cNvSpPr txBox="1"/>
          <p:nvPr/>
        </p:nvSpPr>
        <p:spPr>
          <a:xfrm>
            <a:off x="548640" y="2240280"/>
            <a:ext cx="3931920" cy="237744"/>
          </a:xfrm>
          <a:prstGeom prst="rect">
            <a:avLst/>
          </a:prstGeom>
          <a:noFill/>
          <a:ln/>
        </p:spPr>
        <p:txBody>
          <a:bodyPr wrap="square" lIns="0" tIns="0" rIns="0" bIns="0" rtlCol="0" anchor="t"/>
          <a:lstStyle/>
          <a:p>
            <a:pPr algn="l" indent="0" marL="0">
              <a:buNone/>
            </a:pPr>
            <a:r>
              <a:rPr lang="en-US" sz="1050" b="1" dirty="0">
                <a:solidFill>
                  <a:srgbClr val="556176"/>
                </a:solidFill>
                <a:latin typeface="LINE Seed JP" pitchFamily="34" charset="0"/>
                <a:ea typeface="LINE Seed JP" pitchFamily="34" charset="-122"/>
                <a:cs typeface="LINE Seed JP" pitchFamily="34" charset="-120"/>
              </a:rPr>
              <a:t>変更前</a:t>
            </a:r>
            <a:endParaRPr lang="en-US" sz="1050" dirty="0"/>
          </a:p>
        </p:txBody>
      </p:sp>
      <p:sp>
        <p:nvSpPr>
          <p:cNvPr id="35" name="Shape 33"/>
          <p:cNvSpPr/>
          <p:nvPr/>
        </p:nvSpPr>
        <p:spPr>
          <a:xfrm>
            <a:off x="548640" y="2514600"/>
            <a:ext cx="3931920" cy="1920240"/>
          </a:xfrm>
          <a:prstGeom prst="rect">
            <a:avLst/>
          </a:prstGeom>
          <a:solidFill>
            <a:srgbClr val="F6F7FA"/>
          </a:solidFill>
          <a:ln w="12700">
            <a:solidFill>
              <a:srgbClr val="556176"/>
            </a:solidFill>
            <a:prstDash val="dash"/>
          </a:ln>
        </p:spPr>
      </p:sp>
      <p:sp>
        <p:nvSpPr>
          <p:cNvPr id="36" name="Text 34"/>
          <p:cNvSpPr txBox="1"/>
          <p:nvPr/>
        </p:nvSpPr>
        <p:spPr>
          <a:xfrm>
            <a:off x="685800" y="2624328"/>
            <a:ext cx="3657600" cy="237744"/>
          </a:xfrm>
          <a:prstGeom prst="rect">
            <a:avLst/>
          </a:prstGeom>
          <a:noFill/>
          <a:ln/>
        </p:spPr>
        <p:txBody>
          <a:bodyPr wrap="square" lIns="0" tIns="0" rIns="0" bIns="0" rtlCol="0" anchor="t"/>
          <a:lstStyle/>
          <a:p>
            <a:pPr algn="ctr" indent="0" marL="0">
              <a:buNone/>
            </a:pPr>
            <a:r>
              <a:rPr lang="en-US" sz="1000" b="1" dirty="0">
                <a:solidFill>
                  <a:srgbClr val="556176"/>
                </a:solidFill>
                <a:latin typeface="LINE Seed JP" pitchFamily="34" charset="0"/>
                <a:ea typeface="LINE Seed JP" pitchFamily="34" charset="-122"/>
                <a:cs typeface="LINE Seed JP" pitchFamily="34" charset="-120"/>
              </a:rPr>
              <a:t>画面キャプチャ</a:t>
            </a:r>
            <a:endParaRPr lang="en-US" sz="1000" dirty="0"/>
          </a:p>
        </p:txBody>
      </p:sp>
      <p:sp>
        <p:nvSpPr>
          <p:cNvPr id="37" name="Text 35"/>
          <p:cNvSpPr txBox="1"/>
          <p:nvPr/>
        </p:nvSpPr>
        <p:spPr>
          <a:xfrm>
            <a:off x="731520" y="2926080"/>
            <a:ext cx="3566160" cy="137160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変更前のGoogleフォームの申込画面</a:t>
            </a:r>
            <a:endParaRPr lang="en-US" sz="1050" dirty="0"/>
          </a:p>
        </p:txBody>
      </p:sp>
      <p:sp>
        <p:nvSpPr>
          <p:cNvPr id="38" name="Text 36"/>
          <p:cNvSpPr txBox="1"/>
          <p:nvPr/>
        </p:nvSpPr>
        <p:spPr>
          <a:xfrm>
            <a:off x="4663440" y="2240280"/>
            <a:ext cx="3931920" cy="237744"/>
          </a:xfrm>
          <a:prstGeom prst="rect">
            <a:avLst/>
          </a:prstGeom>
          <a:noFill/>
          <a:ln/>
        </p:spPr>
        <p:txBody>
          <a:bodyPr wrap="square" lIns="0" tIns="0" rIns="0" bIns="0" rtlCol="0" anchor="t"/>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変更後</a:t>
            </a:r>
            <a:endParaRPr lang="en-US" sz="1050" dirty="0"/>
          </a:p>
        </p:txBody>
      </p:sp>
      <p:sp>
        <p:nvSpPr>
          <p:cNvPr id="39" name="Shape 37"/>
          <p:cNvSpPr/>
          <p:nvPr/>
        </p:nvSpPr>
        <p:spPr>
          <a:xfrm>
            <a:off x="4663440" y="2514600"/>
            <a:ext cx="3931920" cy="1920240"/>
          </a:xfrm>
          <a:prstGeom prst="rect">
            <a:avLst/>
          </a:prstGeom>
          <a:solidFill>
            <a:srgbClr val="F6F7FA"/>
          </a:solidFill>
          <a:ln w="12700">
            <a:solidFill>
              <a:srgbClr val="556176"/>
            </a:solidFill>
            <a:prstDash val="dash"/>
          </a:ln>
        </p:spPr>
      </p:sp>
      <p:sp>
        <p:nvSpPr>
          <p:cNvPr id="40" name="Text 38"/>
          <p:cNvSpPr txBox="1"/>
          <p:nvPr/>
        </p:nvSpPr>
        <p:spPr>
          <a:xfrm>
            <a:off x="4800600" y="2624328"/>
            <a:ext cx="3657600" cy="237744"/>
          </a:xfrm>
          <a:prstGeom prst="rect">
            <a:avLst/>
          </a:prstGeom>
          <a:noFill/>
          <a:ln/>
        </p:spPr>
        <p:txBody>
          <a:bodyPr wrap="square" lIns="0" tIns="0" rIns="0" bIns="0" rtlCol="0" anchor="t"/>
          <a:lstStyle/>
          <a:p>
            <a:pPr algn="ctr" indent="0" marL="0">
              <a:buNone/>
            </a:pPr>
            <a:r>
              <a:rPr lang="en-US" sz="1000" b="1" dirty="0">
                <a:solidFill>
                  <a:srgbClr val="556176"/>
                </a:solidFill>
                <a:latin typeface="LINE Seed JP" pitchFamily="34" charset="0"/>
                <a:ea typeface="LINE Seed JP" pitchFamily="34" charset="-122"/>
                <a:cs typeface="LINE Seed JP" pitchFamily="34" charset="-120"/>
              </a:rPr>
              <a:t>画面キャプチャ</a:t>
            </a:r>
            <a:endParaRPr lang="en-US" sz="1000" dirty="0"/>
          </a:p>
        </p:txBody>
      </p:sp>
      <p:sp>
        <p:nvSpPr>
          <p:cNvPr id="41" name="Text 39"/>
          <p:cNvSpPr txBox="1"/>
          <p:nvPr/>
        </p:nvSpPr>
        <p:spPr>
          <a:xfrm>
            <a:off x="4846320" y="2926080"/>
            <a:ext cx="3566160" cy="137160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変更後の公式LINEのトーク画面と、</a:t>
            </a:r>
            <a:endParaRPr lang="en-US" sz="1050" dirty="0"/>
          </a:p>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Lステップの回答フォームの申込画面</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0" y="0"/>
            <a:ext cx="164592" cy="5143500"/>
          </a:xfrm>
          <a:prstGeom prst="rect">
            <a:avLst/>
          </a:prstGeom>
          <a:solidFill>
            <a:srgbClr val="F26B21"/>
          </a:solidFill>
          <a:ln w="12700">
            <a:solidFill>
              <a:srgbClr val="F26B21"/>
            </a:solidFill>
            <a:prstDash val="solid"/>
          </a:ln>
        </p:spPr>
      </p:sp>
      <p:sp>
        <p:nvSpPr>
          <p:cNvPr id="4" name="Text 2"/>
          <p:cNvSpPr txBox="1"/>
          <p:nvPr/>
        </p:nvSpPr>
        <p:spPr>
          <a:xfrm>
            <a:off x="548640" y="960120"/>
            <a:ext cx="3657600" cy="274320"/>
          </a:xfrm>
          <a:prstGeom prst="rect">
            <a:avLst/>
          </a:prstGeom>
          <a:noFill/>
          <a:ln/>
        </p:spPr>
        <p:txBody>
          <a:bodyPr wrap="square" lIns="0" tIns="0" rIns="0" bIns="0" rtlCol="0" anchor="t"/>
          <a:lstStyle/>
          <a:p>
            <a:pPr algn="l" indent="0" marL="0">
              <a:buNone/>
            </a:pPr>
            <a:r>
              <a:rPr lang="en-US" sz="1100" b="1" spc="300" kern="0" dirty="0">
                <a:solidFill>
                  <a:srgbClr val="F26B21"/>
                </a:solidFill>
                <a:latin typeface="LINE Seed JP" pitchFamily="34" charset="0"/>
                <a:ea typeface="LINE Seed JP" pitchFamily="34" charset="-122"/>
                <a:cs typeface="LINE Seed JP" pitchFamily="34" charset="-120"/>
              </a:rPr>
              <a:t>CHAPTER 2</a:t>
            </a:r>
            <a:endParaRPr lang="en-US" sz="1100" dirty="0"/>
          </a:p>
        </p:txBody>
      </p:sp>
      <p:sp>
        <p:nvSpPr>
          <p:cNvPr id="5" name="Text 3"/>
          <p:cNvSpPr txBox="1"/>
          <p:nvPr/>
        </p:nvSpPr>
        <p:spPr>
          <a:xfrm>
            <a:off x="548640" y="1280160"/>
            <a:ext cx="8046720" cy="731520"/>
          </a:xfrm>
          <a:prstGeom prst="rect">
            <a:avLst/>
          </a:prstGeom>
          <a:noFill/>
          <a:ln/>
        </p:spPr>
        <p:txBody>
          <a:bodyPr wrap="square" lIns="0" tIns="0" rIns="0" bIns="0" rtlCol="0" anchor="ctr"/>
          <a:lstStyle/>
          <a:p>
            <a:pPr algn="l" indent="0" marL="0">
              <a:buNone/>
            </a:pPr>
            <a:r>
              <a:rPr lang="en-US" sz="3000" b="1" dirty="0">
                <a:solidFill>
                  <a:srgbClr val="1C2B4A"/>
                </a:solidFill>
                <a:latin typeface="LINE Seed JP" pitchFamily="34" charset="0"/>
                <a:ea typeface="LINE Seed JP" pitchFamily="34" charset="-122"/>
                <a:cs typeface="LINE Seed JP" pitchFamily="34" charset="-120"/>
              </a:rPr>
              <a:t>「登録する」を増やす</a:t>
            </a:r>
            <a:endParaRPr lang="en-US" sz="3000" dirty="0"/>
          </a:p>
        </p:txBody>
      </p:sp>
      <p:sp>
        <p:nvSpPr>
          <p:cNvPr id="6" name="Text 4"/>
          <p:cNvSpPr txBox="1"/>
          <p:nvPr/>
        </p:nvSpPr>
        <p:spPr>
          <a:xfrm>
            <a:off x="548640" y="2057400"/>
            <a:ext cx="8046720" cy="365760"/>
          </a:xfrm>
          <a:prstGeom prst="rect">
            <a:avLst/>
          </a:prstGeom>
          <a:noFill/>
          <a:ln/>
        </p:spPr>
        <p:txBody>
          <a:bodyPr wrap="square" lIns="0" tIns="0" rIns="0" bIns="0" rtlCol="0" anchor="ctr"/>
          <a:lstStyle/>
          <a:p>
            <a:pPr algn="l" indent="0" marL="0">
              <a:buNone/>
            </a:pPr>
            <a:r>
              <a:rPr lang="en-US" sz="1400" dirty="0">
                <a:solidFill>
                  <a:srgbClr val="34415A"/>
                </a:solidFill>
                <a:latin typeface="LINE Seed JP" pitchFamily="34" charset="0"/>
                <a:ea typeface="LINE Seed JP" pitchFamily="34" charset="-122"/>
                <a:cs typeface="LINE Seed JP" pitchFamily="34" charset="-120"/>
              </a:rPr>
              <a:t>友だち追加の決め手となるメリットや登録特典の選び方を見ます。</a:t>
            </a:r>
            <a:endParaRPr lang="en-US" sz="1400" dirty="0"/>
          </a:p>
        </p:txBody>
      </p:sp>
      <p:sp>
        <p:nvSpPr>
          <p:cNvPr id="7" name="Shape 5"/>
          <p:cNvSpPr/>
          <p:nvPr/>
        </p:nvSpPr>
        <p:spPr>
          <a:xfrm>
            <a:off x="548640" y="2926080"/>
            <a:ext cx="2560320" cy="384048"/>
          </a:xfrm>
          <a:prstGeom prst="roundRect">
            <a:avLst>
              <a:gd name="adj" fmla="val 19048"/>
            </a:avLst>
          </a:prstGeom>
          <a:solidFill>
            <a:srgbClr val="EEF2F8"/>
          </a:solidFill>
          <a:ln w="12700">
            <a:solidFill>
              <a:srgbClr val="EEF2F8"/>
            </a:solidFill>
            <a:prstDash val="solid"/>
          </a:ln>
        </p:spPr>
      </p:sp>
      <p:sp>
        <p:nvSpPr>
          <p:cNvPr id="8" name="Text 6"/>
          <p:cNvSpPr txBox="1"/>
          <p:nvPr/>
        </p:nvSpPr>
        <p:spPr>
          <a:xfrm>
            <a:off x="658368" y="2980944"/>
            <a:ext cx="2340864" cy="274320"/>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「知る」を増やす</a:t>
            </a:r>
            <a:endParaRPr lang="en-US" sz="1100" dirty="0"/>
          </a:p>
        </p:txBody>
      </p:sp>
      <p:sp>
        <p:nvSpPr>
          <p:cNvPr id="9" name="Text 7"/>
          <p:cNvSpPr txBox="1"/>
          <p:nvPr/>
        </p:nvSpPr>
        <p:spPr>
          <a:xfrm>
            <a:off x="3108960" y="2926080"/>
            <a:ext cx="411480" cy="384048"/>
          </a:xfrm>
          <a:prstGeom prst="rect">
            <a:avLst/>
          </a:prstGeom>
          <a:noFill/>
          <a:ln/>
        </p:spPr>
        <p:txBody>
          <a:bodyPr wrap="square" lIns="0" tIns="0" rIns="0" bIns="0" rtlCol="0" anchor="ctr"/>
          <a:lstStyle/>
          <a:p>
            <a:pPr algn="ctr" indent="0" marL="0">
              <a:buNone/>
            </a:pPr>
            <a:r>
              <a:rPr lang="en-US" sz="1400" b="1" dirty="0">
                <a:solidFill>
                  <a:srgbClr val="34415A"/>
                </a:solidFill>
                <a:latin typeface="LINE Seed JP" pitchFamily="34" charset="0"/>
                <a:ea typeface="LINE Seed JP" pitchFamily="34" charset="-122"/>
                <a:cs typeface="LINE Seed JP" pitchFamily="34" charset="-120"/>
              </a:rPr>
              <a:t>×</a:t>
            </a:r>
            <a:endParaRPr lang="en-US" sz="1400" dirty="0"/>
          </a:p>
        </p:txBody>
      </p:sp>
      <p:sp>
        <p:nvSpPr>
          <p:cNvPr id="10" name="Shape 8"/>
          <p:cNvSpPr/>
          <p:nvPr/>
        </p:nvSpPr>
        <p:spPr>
          <a:xfrm>
            <a:off x="3520440" y="2926080"/>
            <a:ext cx="3200400" cy="384048"/>
          </a:xfrm>
          <a:prstGeom prst="roundRect">
            <a:avLst>
              <a:gd name="adj" fmla="val 19048"/>
            </a:avLst>
          </a:prstGeom>
          <a:solidFill>
            <a:srgbClr val="F26B21"/>
          </a:solidFill>
          <a:ln w="12700">
            <a:solidFill>
              <a:srgbClr val="F26B21"/>
            </a:solidFill>
            <a:prstDash val="solid"/>
          </a:ln>
        </p:spPr>
      </p:sp>
      <p:sp>
        <p:nvSpPr>
          <p:cNvPr id="11" name="Text 9"/>
          <p:cNvSpPr txBox="1"/>
          <p:nvPr/>
        </p:nvSpPr>
        <p:spPr>
          <a:xfrm>
            <a:off x="3630168" y="2980944"/>
            <a:ext cx="2980944" cy="274320"/>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LINE Seed JP" pitchFamily="34" charset="0"/>
                <a:ea typeface="LINE Seed JP" pitchFamily="34" charset="-122"/>
                <a:cs typeface="LINE Seed JP" pitchFamily="34" charset="-120"/>
              </a:rPr>
              <a:t>「登録する」を増やす</a:t>
            </a:r>
            <a:endParaRPr lang="en-US" sz="1100" dirty="0"/>
          </a:p>
        </p:txBody>
      </p:sp>
      <p:sp>
        <p:nvSpPr>
          <p:cNvPr id="12" name="Text 10"/>
          <p:cNvSpPr txBox="1"/>
          <p:nvPr/>
        </p:nvSpPr>
        <p:spPr>
          <a:xfrm>
            <a:off x="6720840" y="2926080"/>
            <a:ext cx="411480" cy="384048"/>
          </a:xfrm>
          <a:prstGeom prst="rect">
            <a:avLst/>
          </a:prstGeom>
          <a:noFill/>
          <a:ln/>
        </p:spPr>
        <p:txBody>
          <a:bodyPr wrap="square" lIns="0" tIns="0" rIns="0" bIns="0" rtlCol="0" anchor="ctr"/>
          <a:lstStyle/>
          <a:p>
            <a:pPr algn="ctr" indent="0" marL="0">
              <a:buNone/>
            </a:pPr>
            <a:r>
              <a:rPr lang="en-US" sz="1400" b="1" dirty="0">
                <a:solidFill>
                  <a:srgbClr val="34415A"/>
                </a:solidFill>
                <a:latin typeface="LINE Seed JP" pitchFamily="34" charset="0"/>
                <a:ea typeface="LINE Seed JP" pitchFamily="34" charset="-122"/>
                <a:cs typeface="LINE Seed JP" pitchFamily="34" charset="-120"/>
              </a:rPr>
              <a:t>＝</a:t>
            </a:r>
            <a:endParaRPr lang="en-US" sz="1400" dirty="0"/>
          </a:p>
        </p:txBody>
      </p:sp>
      <p:sp>
        <p:nvSpPr>
          <p:cNvPr id="13" name="Shape 11"/>
          <p:cNvSpPr/>
          <p:nvPr/>
        </p:nvSpPr>
        <p:spPr>
          <a:xfrm>
            <a:off x="7132320" y="2926080"/>
            <a:ext cx="1463040" cy="384048"/>
          </a:xfrm>
          <a:prstGeom prst="roundRect">
            <a:avLst>
              <a:gd name="adj" fmla="val 19048"/>
            </a:avLst>
          </a:prstGeom>
          <a:solidFill>
            <a:srgbClr val="1C2B4A"/>
          </a:solidFill>
          <a:ln w="12700">
            <a:solidFill>
              <a:srgbClr val="1C2B4A"/>
            </a:solidFill>
            <a:prstDash val="solid"/>
          </a:ln>
        </p:spPr>
      </p:sp>
      <p:sp>
        <p:nvSpPr>
          <p:cNvPr id="14" name="Text 12"/>
          <p:cNvSpPr txBox="1"/>
          <p:nvPr/>
        </p:nvSpPr>
        <p:spPr>
          <a:xfrm>
            <a:off x="7242048" y="2980944"/>
            <a:ext cx="1243584" cy="274320"/>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LINE Seed JP" pitchFamily="34" charset="0"/>
                <a:ea typeface="LINE Seed JP" pitchFamily="34" charset="-122"/>
                <a:cs typeface="LINE Seed JP" pitchFamily="34" charset="-120"/>
              </a:rPr>
              <a:t>友だち追加数</a:t>
            </a:r>
            <a:endParaRPr lang="en-US" sz="1100" dirty="0"/>
          </a:p>
        </p:txBody>
      </p:sp>
      <p:sp>
        <p:nvSpPr>
          <p:cNvPr id="15" name="Text 1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16" name="Text 1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10 / 35</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友だち追加はメリットの魅力と伝え方で決まる</a:t>
            </a:r>
            <a:endParaRPr lang="en-US" sz="22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友だち追加するメリットと、それが伝わっているかが登録の決め手になる。</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11 / 35</a:t>
            </a:r>
            <a:endParaRPr lang="en-US" sz="800" dirty="0"/>
          </a:p>
        </p:txBody>
      </p:sp>
      <p:sp>
        <p:nvSpPr>
          <p:cNvPr id="9" name="Text 7"/>
          <p:cNvSpPr txBox="1"/>
          <p:nvPr/>
        </p:nvSpPr>
        <p:spPr>
          <a:xfrm>
            <a:off x="548640" y="1755648"/>
            <a:ext cx="4572000" cy="274320"/>
          </a:xfrm>
          <a:prstGeom prst="rect">
            <a:avLst/>
          </a:prstGeom>
          <a:noFill/>
          <a:ln/>
        </p:spPr>
        <p:txBody>
          <a:bodyPr wrap="square" lIns="0" tIns="0" rIns="0" bIns="0" rtlCol="0" anchor="t"/>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友だち追加するメリット</a:t>
            </a:r>
            <a:endParaRPr lang="en-US" sz="1150" dirty="0"/>
          </a:p>
        </p:txBody>
      </p:sp>
      <p:sp>
        <p:nvSpPr>
          <p:cNvPr id="10" name="Shape 8"/>
          <p:cNvSpPr/>
          <p:nvPr/>
        </p:nvSpPr>
        <p:spPr>
          <a:xfrm>
            <a:off x="548640" y="2084832"/>
            <a:ext cx="1521562" cy="2331720"/>
          </a:xfrm>
          <a:prstGeom prst="roundRect">
            <a:avLst>
              <a:gd name="adj" fmla="val 4808"/>
            </a:avLst>
          </a:prstGeom>
          <a:solidFill>
            <a:srgbClr val="FDEBDF"/>
          </a:solidFill>
          <a:ln w="12700">
            <a:solidFill>
              <a:srgbClr val="FDEBDF"/>
            </a:solidFill>
            <a:prstDash val="solid"/>
          </a:ln>
        </p:spPr>
      </p:sp>
      <p:sp>
        <p:nvSpPr>
          <p:cNvPr id="11" name="Shape 9"/>
          <p:cNvSpPr/>
          <p:nvPr/>
        </p:nvSpPr>
        <p:spPr>
          <a:xfrm>
            <a:off x="548640" y="2084832"/>
            <a:ext cx="1521562" cy="2331720"/>
          </a:xfrm>
          <a:prstGeom prst="roundRect">
            <a:avLst>
              <a:gd name="adj" fmla="val 4808"/>
            </a:avLst>
          </a:prstGeom>
          <a:ln w="15875">
            <a:solidFill>
              <a:srgbClr val="F26B21"/>
            </a:solidFill>
            <a:prstDash val="solid"/>
          </a:ln>
        </p:spPr>
      </p:sp>
      <p:pic>
        <p:nvPicPr>
          <p:cNvPr id="1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17397" y="2249424"/>
            <a:ext cx="384048" cy="384048"/>
          </a:xfrm>
          <a:prstGeom prst="rect">
            <a:avLst/>
          </a:prstGeom>
        </p:spPr>
      </p:pic>
      <p:sp>
        <p:nvSpPr>
          <p:cNvPr id="13" name="Text 10"/>
          <p:cNvSpPr txBox="1"/>
          <p:nvPr/>
        </p:nvSpPr>
        <p:spPr>
          <a:xfrm>
            <a:off x="621792" y="2706624"/>
            <a:ext cx="1375258" cy="329184"/>
          </a:xfrm>
          <a:prstGeom prst="rect">
            <a:avLst/>
          </a:prstGeom>
          <a:noFill/>
          <a:ln/>
        </p:spPr>
        <p:txBody>
          <a:bodyPr wrap="square" lIns="0" tIns="0" rIns="0" bIns="0" rtlCol="0" anchor="ctr"/>
          <a:lstStyle/>
          <a:p>
            <a:pPr algn="ctr" indent="0" marL="0">
              <a:buNone/>
            </a:pPr>
            <a:r>
              <a:rPr lang="en-US" sz="1300" b="1" dirty="0">
                <a:solidFill>
                  <a:srgbClr val="F26B21"/>
                </a:solidFill>
                <a:latin typeface="LINE Seed JP" pitchFamily="34" charset="0"/>
                <a:ea typeface="LINE Seed JP" pitchFamily="34" charset="-122"/>
                <a:cs typeface="LINE Seed JP" pitchFamily="34" charset="-120"/>
              </a:rPr>
              <a:t>登録特典</a:t>
            </a:r>
            <a:endParaRPr lang="en-US" sz="1300" dirty="0"/>
          </a:p>
        </p:txBody>
      </p:sp>
      <p:sp>
        <p:nvSpPr>
          <p:cNvPr id="14" name="Text 11"/>
          <p:cNvSpPr txBox="1"/>
          <p:nvPr/>
        </p:nvSpPr>
        <p:spPr>
          <a:xfrm>
            <a:off x="621792" y="2980944"/>
            <a:ext cx="1375258" cy="347472"/>
          </a:xfrm>
          <a:prstGeom prst="rect">
            <a:avLst/>
          </a:prstGeom>
          <a:noFill/>
          <a:ln/>
        </p:spPr>
        <p:txBody>
          <a:bodyPr wrap="square" lIns="0" tIns="0" rIns="0" bIns="0" rtlCol="0" anchor="ctr"/>
          <a:lstStyle/>
          <a:p>
            <a:pPr algn="ctr" indent="0" marL="0">
              <a:lnSpc>
                <a:spcPct val="100000"/>
              </a:lnSpc>
              <a:buNone/>
            </a:pPr>
            <a:r>
              <a:rPr lang="en-US" sz="900" dirty="0">
                <a:solidFill>
                  <a:srgbClr val="556176"/>
                </a:solidFill>
                <a:latin typeface="LINE Seed JP" pitchFamily="34" charset="0"/>
                <a:ea typeface="LINE Seed JP" pitchFamily="34" charset="-122"/>
                <a:cs typeface="LINE Seed JP" pitchFamily="34" charset="-120"/>
              </a:rPr>
              <a:t>登録直後に</a:t>
            </a:r>
            <a:endParaRPr lang="en-US" sz="900" dirty="0"/>
          </a:p>
          <a:p>
            <a:pPr algn="ctr" indent="0" marL="0">
              <a:lnSpc>
                <a:spcPct val="100000"/>
              </a:lnSpc>
              <a:buNone/>
            </a:pPr>
            <a:r>
              <a:rPr lang="en-US" sz="900" dirty="0">
                <a:solidFill>
                  <a:srgbClr val="556176"/>
                </a:solidFill>
                <a:latin typeface="LINE Seed JP" pitchFamily="34" charset="0"/>
                <a:ea typeface="LINE Seed JP" pitchFamily="34" charset="-122"/>
                <a:cs typeface="LINE Seed JP" pitchFamily="34" charset="-120"/>
              </a:rPr>
              <a:t>受け取れるもの</a:t>
            </a:r>
            <a:endParaRPr lang="en-US" sz="900" dirty="0"/>
          </a:p>
        </p:txBody>
      </p:sp>
      <p:sp>
        <p:nvSpPr>
          <p:cNvPr id="15" name="Text 12"/>
          <p:cNvSpPr txBox="1"/>
          <p:nvPr/>
        </p:nvSpPr>
        <p:spPr>
          <a:xfrm>
            <a:off x="658368" y="3346704"/>
            <a:ext cx="365760" cy="237744"/>
          </a:xfrm>
          <a:prstGeom prst="rect">
            <a:avLst/>
          </a:prstGeom>
          <a:noFill/>
          <a:ln/>
        </p:spPr>
        <p:txBody>
          <a:bodyPr wrap="square" lIns="0" tIns="0" rIns="0" bIns="0" rtlCol="0" anchor="t"/>
          <a:lstStyle/>
          <a:p>
            <a:pPr algn="l" indent="0" marL="0">
              <a:buNone/>
            </a:pPr>
            <a:r>
              <a:rPr lang="en-US" sz="950" b="1" dirty="0">
                <a:solidFill>
                  <a:srgbClr val="556176"/>
                </a:solidFill>
                <a:latin typeface="LINE Seed JP" pitchFamily="34" charset="0"/>
                <a:ea typeface="LINE Seed JP" pitchFamily="34" charset="-122"/>
                <a:cs typeface="LINE Seed JP" pitchFamily="34" charset="-120"/>
              </a:rPr>
              <a:t>例</a:t>
            </a:r>
            <a:endParaRPr lang="en-US" sz="950" dirty="0"/>
          </a:p>
        </p:txBody>
      </p:sp>
      <p:sp>
        <p:nvSpPr>
          <p:cNvPr id="16" name="Text 13"/>
          <p:cNvSpPr txBox="1"/>
          <p:nvPr/>
        </p:nvSpPr>
        <p:spPr>
          <a:xfrm>
            <a:off x="658368" y="3566160"/>
            <a:ext cx="1302106" cy="777240"/>
          </a:xfrm>
          <a:prstGeom prst="rect">
            <a:avLst/>
          </a:prstGeom>
          <a:noFill/>
          <a:ln/>
        </p:spPr>
        <p:txBody>
          <a:bodyPr wrap="square" lIns="0" tIns="0" rIns="0" bIns="0" rtlCol="0" anchor="t"/>
          <a:lstStyle/>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クーポン、</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診断、</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チェックリスト</a:t>
            </a:r>
            <a:endParaRPr lang="en-US" sz="1100" dirty="0"/>
          </a:p>
        </p:txBody>
      </p:sp>
      <p:sp>
        <p:nvSpPr>
          <p:cNvPr id="17" name="Shape 14"/>
          <p:cNvSpPr/>
          <p:nvPr/>
        </p:nvSpPr>
        <p:spPr>
          <a:xfrm>
            <a:off x="2179930" y="2084832"/>
            <a:ext cx="1521562" cy="2331720"/>
          </a:xfrm>
          <a:prstGeom prst="roundRect">
            <a:avLst>
              <a:gd name="adj" fmla="val 4808"/>
            </a:avLst>
          </a:prstGeom>
          <a:solidFill>
            <a:srgbClr val="EEF2F8"/>
          </a:solidFill>
          <a:ln w="12700">
            <a:solidFill>
              <a:srgbClr val="EEF2F8"/>
            </a:solidFill>
            <a:prstDash val="solid"/>
          </a:ln>
        </p:spPr>
      </p:sp>
      <p:pic>
        <p:nvPicPr>
          <p:cNvPr id="18"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48686" y="2249424"/>
            <a:ext cx="384048" cy="384048"/>
          </a:xfrm>
          <a:prstGeom prst="rect">
            <a:avLst/>
          </a:prstGeom>
        </p:spPr>
      </p:pic>
      <p:sp>
        <p:nvSpPr>
          <p:cNvPr id="19" name="Text 15"/>
          <p:cNvSpPr txBox="1"/>
          <p:nvPr/>
        </p:nvSpPr>
        <p:spPr>
          <a:xfrm>
            <a:off x="2253082" y="2706624"/>
            <a:ext cx="1375258" cy="329184"/>
          </a:xfrm>
          <a:prstGeom prst="rect">
            <a:avLst/>
          </a:prstGeom>
          <a:noFill/>
          <a:ln/>
        </p:spPr>
        <p:txBody>
          <a:bodyPr wrap="square" lIns="0" tIns="0" rIns="0" bIns="0" rtlCol="0" anchor="ctr"/>
          <a:lstStyle/>
          <a:p>
            <a:pPr algn="ctr" indent="0" marL="0">
              <a:buNone/>
            </a:pPr>
            <a:r>
              <a:rPr lang="en-US" sz="1300" b="1" dirty="0">
                <a:solidFill>
                  <a:srgbClr val="1C2B4A"/>
                </a:solidFill>
                <a:latin typeface="LINE Seed JP" pitchFamily="34" charset="0"/>
                <a:ea typeface="LINE Seed JP" pitchFamily="34" charset="-122"/>
                <a:cs typeface="LINE Seed JP" pitchFamily="34" charset="-120"/>
              </a:rPr>
              <a:t>お得な情報</a:t>
            </a:r>
            <a:endParaRPr lang="en-US" sz="1300" dirty="0"/>
          </a:p>
        </p:txBody>
      </p:sp>
      <p:sp>
        <p:nvSpPr>
          <p:cNvPr id="20" name="Text 16"/>
          <p:cNvSpPr txBox="1"/>
          <p:nvPr/>
        </p:nvSpPr>
        <p:spPr>
          <a:xfrm>
            <a:off x="2289658" y="3346704"/>
            <a:ext cx="365760" cy="237744"/>
          </a:xfrm>
          <a:prstGeom prst="rect">
            <a:avLst/>
          </a:prstGeom>
          <a:noFill/>
          <a:ln/>
        </p:spPr>
        <p:txBody>
          <a:bodyPr wrap="square" lIns="0" tIns="0" rIns="0" bIns="0" rtlCol="0" anchor="t"/>
          <a:lstStyle/>
          <a:p>
            <a:pPr algn="l" indent="0" marL="0">
              <a:buNone/>
            </a:pPr>
            <a:r>
              <a:rPr lang="en-US" sz="950" b="1" dirty="0">
                <a:solidFill>
                  <a:srgbClr val="556176"/>
                </a:solidFill>
                <a:latin typeface="LINE Seed JP" pitchFamily="34" charset="0"/>
                <a:ea typeface="LINE Seed JP" pitchFamily="34" charset="-122"/>
                <a:cs typeface="LINE Seed JP" pitchFamily="34" charset="-120"/>
              </a:rPr>
              <a:t>例</a:t>
            </a:r>
            <a:endParaRPr lang="en-US" sz="950" dirty="0"/>
          </a:p>
        </p:txBody>
      </p:sp>
      <p:sp>
        <p:nvSpPr>
          <p:cNvPr id="21" name="Text 17"/>
          <p:cNvSpPr txBox="1"/>
          <p:nvPr/>
        </p:nvSpPr>
        <p:spPr>
          <a:xfrm>
            <a:off x="2289658" y="3566160"/>
            <a:ext cx="1302106" cy="777240"/>
          </a:xfrm>
          <a:prstGeom prst="rect">
            <a:avLst/>
          </a:prstGeom>
          <a:noFill/>
          <a:ln/>
        </p:spPr>
        <p:txBody>
          <a:bodyPr wrap="square" lIns="0" tIns="0" rIns="0" bIns="0" rtlCol="0" anchor="t"/>
          <a:lstStyle/>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月替わり</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キャンペーン</a:t>
            </a:r>
            <a:endParaRPr lang="en-US" sz="1100" dirty="0"/>
          </a:p>
        </p:txBody>
      </p:sp>
      <p:sp>
        <p:nvSpPr>
          <p:cNvPr id="22" name="Shape 18"/>
          <p:cNvSpPr/>
          <p:nvPr/>
        </p:nvSpPr>
        <p:spPr>
          <a:xfrm>
            <a:off x="3811219" y="2084832"/>
            <a:ext cx="1521562" cy="2331720"/>
          </a:xfrm>
          <a:prstGeom prst="roundRect">
            <a:avLst>
              <a:gd name="adj" fmla="val 4808"/>
            </a:avLst>
          </a:prstGeom>
          <a:solidFill>
            <a:srgbClr val="EEF2F8"/>
          </a:solidFill>
          <a:ln w="12700">
            <a:solidFill>
              <a:srgbClr val="EEF2F8"/>
            </a:solidFill>
            <a:prstDash val="solid"/>
          </a:ln>
        </p:spPr>
      </p:sp>
      <p:pic>
        <p:nvPicPr>
          <p:cNvPr id="23"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79976" y="2249424"/>
            <a:ext cx="384048" cy="384048"/>
          </a:xfrm>
          <a:prstGeom prst="rect">
            <a:avLst/>
          </a:prstGeom>
        </p:spPr>
      </p:pic>
      <p:sp>
        <p:nvSpPr>
          <p:cNvPr id="24" name="Text 19"/>
          <p:cNvSpPr txBox="1"/>
          <p:nvPr/>
        </p:nvSpPr>
        <p:spPr>
          <a:xfrm>
            <a:off x="3884371" y="2706624"/>
            <a:ext cx="1375258" cy="329184"/>
          </a:xfrm>
          <a:prstGeom prst="rect">
            <a:avLst/>
          </a:prstGeom>
          <a:noFill/>
          <a:ln/>
        </p:spPr>
        <p:txBody>
          <a:bodyPr wrap="square" lIns="0" tIns="0" rIns="0" bIns="0" rtlCol="0" anchor="ctr"/>
          <a:lstStyle/>
          <a:p>
            <a:pPr algn="ctr" indent="0" marL="0">
              <a:buNone/>
            </a:pPr>
            <a:r>
              <a:rPr lang="en-US" sz="1300" b="1" dirty="0">
                <a:solidFill>
                  <a:srgbClr val="1C2B4A"/>
                </a:solidFill>
                <a:latin typeface="LINE Seed JP" pitchFamily="34" charset="0"/>
                <a:ea typeface="LINE Seed JP" pitchFamily="34" charset="-122"/>
                <a:cs typeface="LINE Seed JP" pitchFamily="34" charset="-120"/>
              </a:rPr>
              <a:t>最新情報</a:t>
            </a:r>
            <a:endParaRPr lang="en-US" sz="1300" dirty="0"/>
          </a:p>
        </p:txBody>
      </p:sp>
      <p:sp>
        <p:nvSpPr>
          <p:cNvPr id="25" name="Text 20"/>
          <p:cNvSpPr txBox="1"/>
          <p:nvPr/>
        </p:nvSpPr>
        <p:spPr>
          <a:xfrm>
            <a:off x="3920947" y="3346704"/>
            <a:ext cx="365760" cy="237744"/>
          </a:xfrm>
          <a:prstGeom prst="rect">
            <a:avLst/>
          </a:prstGeom>
          <a:noFill/>
          <a:ln/>
        </p:spPr>
        <p:txBody>
          <a:bodyPr wrap="square" lIns="0" tIns="0" rIns="0" bIns="0" rtlCol="0" anchor="t"/>
          <a:lstStyle/>
          <a:p>
            <a:pPr algn="l" indent="0" marL="0">
              <a:buNone/>
            </a:pPr>
            <a:r>
              <a:rPr lang="en-US" sz="950" b="1" dirty="0">
                <a:solidFill>
                  <a:srgbClr val="556176"/>
                </a:solidFill>
                <a:latin typeface="LINE Seed JP" pitchFamily="34" charset="0"/>
                <a:ea typeface="LINE Seed JP" pitchFamily="34" charset="-122"/>
                <a:cs typeface="LINE Seed JP" pitchFamily="34" charset="-120"/>
              </a:rPr>
              <a:t>例</a:t>
            </a:r>
            <a:endParaRPr lang="en-US" sz="950" dirty="0"/>
          </a:p>
        </p:txBody>
      </p:sp>
      <p:sp>
        <p:nvSpPr>
          <p:cNvPr id="26" name="Text 21"/>
          <p:cNvSpPr txBox="1"/>
          <p:nvPr/>
        </p:nvSpPr>
        <p:spPr>
          <a:xfrm>
            <a:off x="3920947" y="3566160"/>
            <a:ext cx="1302106" cy="777240"/>
          </a:xfrm>
          <a:prstGeom prst="rect">
            <a:avLst/>
          </a:prstGeom>
          <a:noFill/>
          <a:ln/>
        </p:spPr>
        <p:txBody>
          <a:bodyPr wrap="square" lIns="0" tIns="0" rIns="0" bIns="0" rtlCol="0" anchor="t"/>
          <a:lstStyle/>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新メニュー、</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空き枠、</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予約開始日</a:t>
            </a:r>
            <a:endParaRPr lang="en-US" sz="1100" dirty="0"/>
          </a:p>
        </p:txBody>
      </p:sp>
      <p:sp>
        <p:nvSpPr>
          <p:cNvPr id="27" name="Shape 22"/>
          <p:cNvSpPr/>
          <p:nvPr/>
        </p:nvSpPr>
        <p:spPr>
          <a:xfrm>
            <a:off x="5442509" y="2084832"/>
            <a:ext cx="1521562" cy="2331720"/>
          </a:xfrm>
          <a:prstGeom prst="roundRect">
            <a:avLst>
              <a:gd name="adj" fmla="val 4808"/>
            </a:avLst>
          </a:prstGeom>
          <a:solidFill>
            <a:srgbClr val="EEF2F8"/>
          </a:solidFill>
          <a:ln w="12700">
            <a:solidFill>
              <a:srgbClr val="EEF2F8"/>
            </a:solidFill>
            <a:prstDash val="solid"/>
          </a:ln>
        </p:spPr>
      </p:sp>
      <p:pic>
        <p:nvPicPr>
          <p:cNvPr id="28"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11266" y="2249424"/>
            <a:ext cx="384048" cy="384048"/>
          </a:xfrm>
          <a:prstGeom prst="rect">
            <a:avLst/>
          </a:prstGeom>
        </p:spPr>
      </p:pic>
      <p:sp>
        <p:nvSpPr>
          <p:cNvPr id="29" name="Text 23"/>
          <p:cNvSpPr txBox="1"/>
          <p:nvPr/>
        </p:nvSpPr>
        <p:spPr>
          <a:xfrm>
            <a:off x="5515661" y="2706624"/>
            <a:ext cx="1375258" cy="329184"/>
          </a:xfrm>
          <a:prstGeom prst="rect">
            <a:avLst/>
          </a:prstGeom>
          <a:noFill/>
          <a:ln/>
        </p:spPr>
        <p:txBody>
          <a:bodyPr wrap="square" lIns="0" tIns="0" rIns="0" bIns="0" rtlCol="0" anchor="ctr"/>
          <a:lstStyle/>
          <a:p>
            <a:pPr algn="ctr" indent="0" marL="0">
              <a:buNone/>
            </a:pPr>
            <a:r>
              <a:rPr lang="en-US" sz="1300" b="1" dirty="0">
                <a:solidFill>
                  <a:srgbClr val="1C2B4A"/>
                </a:solidFill>
                <a:latin typeface="LINE Seed JP" pitchFamily="34" charset="0"/>
                <a:ea typeface="LINE Seed JP" pitchFamily="34" charset="-122"/>
                <a:cs typeface="LINE Seed JP" pitchFamily="34" charset="-120"/>
              </a:rPr>
              <a:t>役立つ情報</a:t>
            </a:r>
            <a:endParaRPr lang="en-US" sz="1300" dirty="0"/>
          </a:p>
        </p:txBody>
      </p:sp>
      <p:sp>
        <p:nvSpPr>
          <p:cNvPr id="30" name="Text 24"/>
          <p:cNvSpPr txBox="1"/>
          <p:nvPr/>
        </p:nvSpPr>
        <p:spPr>
          <a:xfrm>
            <a:off x="5552237" y="3346704"/>
            <a:ext cx="365760" cy="237744"/>
          </a:xfrm>
          <a:prstGeom prst="rect">
            <a:avLst/>
          </a:prstGeom>
          <a:noFill/>
          <a:ln/>
        </p:spPr>
        <p:txBody>
          <a:bodyPr wrap="square" lIns="0" tIns="0" rIns="0" bIns="0" rtlCol="0" anchor="t"/>
          <a:lstStyle/>
          <a:p>
            <a:pPr algn="l" indent="0" marL="0">
              <a:buNone/>
            </a:pPr>
            <a:r>
              <a:rPr lang="en-US" sz="950" b="1" dirty="0">
                <a:solidFill>
                  <a:srgbClr val="556176"/>
                </a:solidFill>
                <a:latin typeface="LINE Seed JP" pitchFamily="34" charset="0"/>
                <a:ea typeface="LINE Seed JP" pitchFamily="34" charset="-122"/>
                <a:cs typeface="LINE Seed JP" pitchFamily="34" charset="-120"/>
              </a:rPr>
              <a:t>例</a:t>
            </a:r>
            <a:endParaRPr lang="en-US" sz="950" dirty="0"/>
          </a:p>
        </p:txBody>
      </p:sp>
      <p:sp>
        <p:nvSpPr>
          <p:cNvPr id="31" name="Text 25"/>
          <p:cNvSpPr txBox="1"/>
          <p:nvPr/>
        </p:nvSpPr>
        <p:spPr>
          <a:xfrm>
            <a:off x="5552237" y="3566160"/>
            <a:ext cx="1302106" cy="777240"/>
          </a:xfrm>
          <a:prstGeom prst="rect">
            <a:avLst/>
          </a:prstGeom>
          <a:noFill/>
          <a:ln/>
        </p:spPr>
        <p:txBody>
          <a:bodyPr wrap="square" lIns="0" tIns="0" rIns="0" bIns="0" rtlCol="0" anchor="t"/>
          <a:lstStyle/>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来店前チェック</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リスト、</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ホームケア方法、</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よくある質問</a:t>
            </a:r>
            <a:endParaRPr lang="en-US" sz="1100" dirty="0"/>
          </a:p>
        </p:txBody>
      </p:sp>
      <p:sp>
        <p:nvSpPr>
          <p:cNvPr id="32" name="Shape 26"/>
          <p:cNvSpPr/>
          <p:nvPr/>
        </p:nvSpPr>
        <p:spPr>
          <a:xfrm>
            <a:off x="7073798" y="2084832"/>
            <a:ext cx="1521562" cy="2331720"/>
          </a:xfrm>
          <a:prstGeom prst="roundRect">
            <a:avLst>
              <a:gd name="adj" fmla="val 4808"/>
            </a:avLst>
          </a:prstGeom>
          <a:solidFill>
            <a:srgbClr val="EEF2F8"/>
          </a:solidFill>
          <a:ln w="12700">
            <a:solidFill>
              <a:srgbClr val="EEF2F8"/>
            </a:solidFill>
            <a:prstDash val="solid"/>
          </a:ln>
        </p:spPr>
      </p:sp>
      <p:pic>
        <p:nvPicPr>
          <p:cNvPr id="33"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42555" y="2249424"/>
            <a:ext cx="384048" cy="384048"/>
          </a:xfrm>
          <a:prstGeom prst="rect">
            <a:avLst/>
          </a:prstGeom>
        </p:spPr>
      </p:pic>
      <p:sp>
        <p:nvSpPr>
          <p:cNvPr id="34" name="Text 27"/>
          <p:cNvSpPr txBox="1"/>
          <p:nvPr/>
        </p:nvSpPr>
        <p:spPr>
          <a:xfrm>
            <a:off x="7146950" y="2706624"/>
            <a:ext cx="1375258" cy="329184"/>
          </a:xfrm>
          <a:prstGeom prst="rect">
            <a:avLst/>
          </a:prstGeom>
          <a:noFill/>
          <a:ln/>
        </p:spPr>
        <p:txBody>
          <a:bodyPr wrap="square" lIns="0" tIns="0" rIns="0" bIns="0" rtlCol="0" anchor="ctr"/>
          <a:lstStyle/>
          <a:p>
            <a:pPr algn="ctr" indent="0" marL="0">
              <a:buNone/>
            </a:pPr>
            <a:r>
              <a:rPr lang="en-US" sz="1150" b="1" dirty="0">
                <a:solidFill>
                  <a:srgbClr val="1C2B4A"/>
                </a:solidFill>
                <a:latin typeface="LINE Seed JP" pitchFamily="34" charset="0"/>
                <a:ea typeface="LINE Seed JP" pitchFamily="34" charset="-122"/>
                <a:cs typeface="LINE Seed JP" pitchFamily="34" charset="-120"/>
              </a:rPr>
              <a:t>LINEでできること</a:t>
            </a:r>
            <a:endParaRPr lang="en-US" sz="1150" dirty="0"/>
          </a:p>
        </p:txBody>
      </p:sp>
      <p:sp>
        <p:nvSpPr>
          <p:cNvPr id="35" name="Text 28"/>
          <p:cNvSpPr txBox="1"/>
          <p:nvPr/>
        </p:nvSpPr>
        <p:spPr>
          <a:xfrm>
            <a:off x="7183526" y="3346704"/>
            <a:ext cx="365760" cy="237744"/>
          </a:xfrm>
          <a:prstGeom prst="rect">
            <a:avLst/>
          </a:prstGeom>
          <a:noFill/>
          <a:ln/>
        </p:spPr>
        <p:txBody>
          <a:bodyPr wrap="square" lIns="0" tIns="0" rIns="0" bIns="0" rtlCol="0" anchor="t"/>
          <a:lstStyle/>
          <a:p>
            <a:pPr algn="l" indent="0" marL="0">
              <a:buNone/>
            </a:pPr>
            <a:r>
              <a:rPr lang="en-US" sz="950" b="1" dirty="0">
                <a:solidFill>
                  <a:srgbClr val="556176"/>
                </a:solidFill>
                <a:latin typeface="LINE Seed JP" pitchFamily="34" charset="0"/>
                <a:ea typeface="LINE Seed JP" pitchFamily="34" charset="-122"/>
                <a:cs typeface="LINE Seed JP" pitchFamily="34" charset="-120"/>
              </a:rPr>
              <a:t>例</a:t>
            </a:r>
            <a:endParaRPr lang="en-US" sz="950" dirty="0"/>
          </a:p>
        </p:txBody>
      </p:sp>
      <p:sp>
        <p:nvSpPr>
          <p:cNvPr id="36" name="Text 29"/>
          <p:cNvSpPr txBox="1"/>
          <p:nvPr/>
        </p:nvSpPr>
        <p:spPr>
          <a:xfrm>
            <a:off x="7183526" y="3566160"/>
            <a:ext cx="1302106" cy="777240"/>
          </a:xfrm>
          <a:prstGeom prst="rect">
            <a:avLst/>
          </a:prstGeom>
          <a:noFill/>
          <a:ln/>
        </p:spPr>
        <p:txBody>
          <a:bodyPr wrap="square" lIns="0" tIns="0" rIns="0" bIns="0" rtlCol="0" anchor="t"/>
          <a:lstStyle/>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予約、</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問い合わせ、</a:t>
            </a:r>
            <a:endParaRPr lang="en-US" sz="1100" dirty="0"/>
          </a:p>
          <a:p>
            <a:pPr algn="l" indent="0" marL="0">
              <a:lnSpc>
                <a:spcPct val="120000"/>
              </a:lnSpc>
              <a:buNone/>
            </a:pPr>
            <a:r>
              <a:rPr lang="en-US" sz="1100" dirty="0">
                <a:solidFill>
                  <a:srgbClr val="1C2B4A"/>
                </a:solidFill>
                <a:latin typeface="LINE Seed JP" pitchFamily="34" charset="0"/>
                <a:ea typeface="LINE Seed JP" pitchFamily="34" charset="-122"/>
                <a:cs typeface="LINE Seed JP" pitchFamily="34" charset="-120"/>
              </a:rPr>
              <a:t>ポイント</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自社商品の良さを小さく体験してもらうのが登録特典の役割です</a:t>
            </a:r>
            <a:endParaRPr lang="en-US" sz="19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友だち追加と引き換えに、自社商品の一部を気軽に試せる内容を渡す。</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12 / 35</a:t>
            </a:r>
            <a:endParaRPr lang="en-US" sz="800" dirty="0"/>
          </a:p>
        </p:txBody>
      </p:sp>
      <p:sp>
        <p:nvSpPr>
          <p:cNvPr id="9" name="Shape 7"/>
          <p:cNvSpPr/>
          <p:nvPr/>
        </p:nvSpPr>
        <p:spPr>
          <a:xfrm>
            <a:off x="548640" y="1901952"/>
            <a:ext cx="109728" cy="109728"/>
          </a:xfrm>
          <a:prstGeom prst="ellipse">
            <a:avLst/>
          </a:prstGeom>
          <a:solidFill>
            <a:srgbClr val="F26B21"/>
          </a:solidFill>
          <a:ln w="12700">
            <a:solidFill>
              <a:srgbClr val="F26B21"/>
            </a:solidFill>
            <a:prstDash val="solid"/>
          </a:ln>
        </p:spPr>
      </p:sp>
      <p:sp>
        <p:nvSpPr>
          <p:cNvPr id="10" name="Text 8"/>
          <p:cNvSpPr txBox="1"/>
          <p:nvPr/>
        </p:nvSpPr>
        <p:spPr>
          <a:xfrm>
            <a:off x="777240" y="1792224"/>
            <a:ext cx="4892040" cy="521208"/>
          </a:xfrm>
          <a:prstGeom prst="rect">
            <a:avLst/>
          </a:prstGeom>
          <a:noFill/>
          <a:ln/>
        </p:spPr>
        <p:txBody>
          <a:bodyPr wrap="square" lIns="0" tIns="0" rIns="0" bIns="0" rtlCol="0" anchor="t"/>
          <a:lstStyle/>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友だち追加と引き換えに渡す登録特典を、</a:t>
            </a:r>
            <a:endParaRPr lang="en-US" sz="1250" dirty="0"/>
          </a:p>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マーケティングでは「リードマグネット」と呼ぶ。</a:t>
            </a:r>
            <a:endParaRPr lang="en-US" sz="1250" dirty="0"/>
          </a:p>
        </p:txBody>
      </p:sp>
      <p:sp>
        <p:nvSpPr>
          <p:cNvPr id="11" name="Shape 9"/>
          <p:cNvSpPr/>
          <p:nvPr/>
        </p:nvSpPr>
        <p:spPr>
          <a:xfrm>
            <a:off x="548640" y="2468880"/>
            <a:ext cx="109728" cy="109728"/>
          </a:xfrm>
          <a:prstGeom prst="ellipse">
            <a:avLst/>
          </a:prstGeom>
          <a:solidFill>
            <a:srgbClr val="F26B21"/>
          </a:solidFill>
          <a:ln w="12700">
            <a:solidFill>
              <a:srgbClr val="F26B21"/>
            </a:solidFill>
            <a:prstDash val="solid"/>
          </a:ln>
        </p:spPr>
      </p:sp>
      <p:sp>
        <p:nvSpPr>
          <p:cNvPr id="12" name="Text 10"/>
          <p:cNvSpPr txBox="1"/>
          <p:nvPr/>
        </p:nvSpPr>
        <p:spPr>
          <a:xfrm>
            <a:off x="777240" y="2359152"/>
            <a:ext cx="4892040" cy="521208"/>
          </a:xfrm>
          <a:prstGeom prst="rect">
            <a:avLst/>
          </a:prstGeom>
          <a:noFill/>
          <a:ln/>
        </p:spPr>
        <p:txBody>
          <a:bodyPr wrap="square" lIns="0" tIns="0" rIns="0" bIns="0" rtlCol="0" anchor="t"/>
          <a:lstStyle/>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メリットのうち、商品やサービスの良さを登録の時点で少し体験して</a:t>
            </a:r>
            <a:endParaRPr lang="en-US" sz="1250" dirty="0"/>
          </a:p>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もらうもの。</a:t>
            </a:r>
            <a:endParaRPr lang="en-US" sz="1250" dirty="0"/>
          </a:p>
        </p:txBody>
      </p:sp>
      <p:pic>
        <p:nvPicPr>
          <p:cNvPr id="13" name="Image 0" descr="/Users/shigikasumi/Dropbox/shigi.library/images/MMHTXE8UOBEOZ.info/wafu 特典クーポン.png">    </p:cNvPr>
          <p:cNvPicPr>
            <a:picLocks noChangeAspect="1"/>
          </p:cNvPicPr>
          <p:nvPr/>
        </p:nvPicPr>
        <p:blipFill>
          <a:blip r:embed="rId1"/>
          <a:stretch>
            <a:fillRect/>
          </a:stretch>
        </p:blipFill>
        <p:spPr>
          <a:xfrm>
            <a:off x="6163333" y="1691640"/>
            <a:ext cx="840694" cy="1014984"/>
          </a:xfrm>
          <a:prstGeom prst="rect">
            <a:avLst/>
          </a:prstGeom>
        </p:spPr>
      </p:pic>
      <p:sp>
        <p:nvSpPr>
          <p:cNvPr id="14" name="Text 11"/>
          <p:cNvSpPr txBox="1"/>
          <p:nvPr/>
        </p:nvSpPr>
        <p:spPr>
          <a:xfrm>
            <a:off x="5943600" y="2743200"/>
            <a:ext cx="1280160" cy="365760"/>
          </a:xfrm>
          <a:prstGeom prst="rect">
            <a:avLst/>
          </a:prstGeom>
          <a:noFill/>
          <a:ln/>
        </p:spPr>
        <p:txBody>
          <a:bodyPr wrap="square" lIns="0" tIns="0" rIns="0" bIns="0" rtlCol="0" anchor="t"/>
          <a:lstStyle/>
          <a:p>
            <a:pPr algn="ctr" indent="0" marL="0">
              <a:lnSpc>
                <a:spcPct val="110000"/>
              </a:lnSpc>
              <a:buNone/>
            </a:pPr>
            <a:r>
              <a:rPr lang="en-US" sz="900" dirty="0">
                <a:solidFill>
                  <a:srgbClr val="556176"/>
                </a:solidFill>
                <a:latin typeface="LINE Seed JP" pitchFamily="34" charset="0"/>
                <a:ea typeface="LINE Seed JP" pitchFamily="34" charset="-122"/>
                <a:cs typeface="LINE Seed JP" pitchFamily="34" charset="-120"/>
              </a:rPr>
              <a:t>特典クーポン</a:t>
            </a:r>
            <a:endParaRPr lang="en-US" sz="900" dirty="0"/>
          </a:p>
          <a:p>
            <a:pPr algn="ctr" indent="0" marL="0">
              <a:lnSpc>
                <a:spcPct val="110000"/>
              </a:lnSpc>
              <a:buNone/>
            </a:pPr>
            <a:r>
              <a:rPr lang="en-US" sz="900" dirty="0">
                <a:solidFill>
                  <a:srgbClr val="556176"/>
                </a:solidFill>
                <a:latin typeface="LINE Seed JP" pitchFamily="34" charset="0"/>
                <a:ea typeface="LINE Seed JP" pitchFamily="34" charset="-122"/>
                <a:cs typeface="LINE Seed JP" pitchFamily="34" charset="-120"/>
              </a:rPr>
              <a:t>（wafu）</a:t>
            </a:r>
            <a:endParaRPr lang="en-US" sz="900" dirty="0"/>
          </a:p>
        </p:txBody>
      </p:sp>
      <p:pic>
        <p:nvPicPr>
          <p:cNvPr id="15" name="Image 1" descr="/Users/shigikasumi/Dropbox/shigi.library/images/MMHU3X38C5VEG.info/eggfilm 特典カタログ.jpg">    </p:cNvPr>
          <p:cNvPicPr>
            <a:picLocks noChangeAspect="1"/>
          </p:cNvPicPr>
          <p:nvPr/>
        </p:nvPicPr>
        <p:blipFill>
          <a:blip r:embed="rId2"/>
          <a:stretch>
            <a:fillRect/>
          </a:stretch>
        </p:blipFill>
        <p:spPr>
          <a:xfrm>
            <a:off x="7661708" y="1691640"/>
            <a:ext cx="587143" cy="1014984"/>
          </a:xfrm>
          <a:prstGeom prst="rect">
            <a:avLst/>
          </a:prstGeom>
        </p:spPr>
      </p:pic>
      <p:sp>
        <p:nvSpPr>
          <p:cNvPr id="16" name="Text 12"/>
          <p:cNvSpPr txBox="1"/>
          <p:nvPr/>
        </p:nvSpPr>
        <p:spPr>
          <a:xfrm>
            <a:off x="7315200" y="2743200"/>
            <a:ext cx="1280160" cy="365760"/>
          </a:xfrm>
          <a:prstGeom prst="rect">
            <a:avLst/>
          </a:prstGeom>
          <a:noFill/>
          <a:ln/>
        </p:spPr>
        <p:txBody>
          <a:bodyPr wrap="square" lIns="0" tIns="0" rIns="0" bIns="0" rtlCol="0" anchor="t"/>
          <a:lstStyle/>
          <a:p>
            <a:pPr algn="ctr" indent="0" marL="0">
              <a:lnSpc>
                <a:spcPct val="110000"/>
              </a:lnSpc>
              <a:buNone/>
            </a:pPr>
            <a:r>
              <a:rPr lang="en-US" sz="900" dirty="0">
                <a:solidFill>
                  <a:srgbClr val="556176"/>
                </a:solidFill>
                <a:latin typeface="LINE Seed JP" pitchFamily="34" charset="0"/>
                <a:ea typeface="LINE Seed JP" pitchFamily="34" charset="-122"/>
                <a:cs typeface="LINE Seed JP" pitchFamily="34" charset="-120"/>
              </a:rPr>
              <a:t>特典カタログ</a:t>
            </a:r>
            <a:endParaRPr lang="en-US" sz="900" dirty="0"/>
          </a:p>
          <a:p>
            <a:pPr algn="ctr" indent="0" marL="0">
              <a:lnSpc>
                <a:spcPct val="110000"/>
              </a:lnSpc>
              <a:buNone/>
            </a:pPr>
            <a:r>
              <a:rPr lang="en-US" sz="900" dirty="0">
                <a:solidFill>
                  <a:srgbClr val="556176"/>
                </a:solidFill>
                <a:latin typeface="LINE Seed JP" pitchFamily="34" charset="0"/>
                <a:ea typeface="LINE Seed JP" pitchFamily="34" charset="-122"/>
                <a:cs typeface="LINE Seed JP" pitchFamily="34" charset="-120"/>
              </a:rPr>
              <a:t>（eggfilm）</a:t>
            </a:r>
            <a:endParaRPr lang="en-US" sz="900" dirty="0"/>
          </a:p>
        </p:txBody>
      </p:sp>
      <p:sp>
        <p:nvSpPr>
          <p:cNvPr id="17" name="Text 13"/>
          <p:cNvSpPr txBox="1"/>
          <p:nvPr/>
        </p:nvSpPr>
        <p:spPr>
          <a:xfrm>
            <a:off x="548640" y="3200400"/>
            <a:ext cx="2743200" cy="256032"/>
          </a:xfrm>
          <a:prstGeom prst="rect">
            <a:avLst/>
          </a:prstGeom>
          <a:noFill/>
          <a:ln/>
        </p:spPr>
        <p:txBody>
          <a:bodyPr wrap="square" lIns="0" tIns="0" rIns="0" bIns="0" rtlCol="0" anchor="t"/>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業種ごとの例</a:t>
            </a:r>
            <a:endParaRPr lang="en-US" sz="1100" dirty="0"/>
          </a:p>
        </p:txBody>
      </p:sp>
      <p:sp>
        <p:nvSpPr>
          <p:cNvPr id="18" name="Shape 14"/>
          <p:cNvSpPr/>
          <p:nvPr/>
        </p:nvSpPr>
        <p:spPr>
          <a:xfrm>
            <a:off x="548640" y="3493008"/>
            <a:ext cx="1521562" cy="960120"/>
          </a:xfrm>
          <a:prstGeom prst="roundRect">
            <a:avLst>
              <a:gd name="adj" fmla="val 7619"/>
            </a:avLst>
          </a:prstGeom>
          <a:solidFill>
            <a:srgbClr val="EEF2F8"/>
          </a:solidFill>
          <a:ln w="12700">
            <a:solidFill>
              <a:srgbClr val="EEF2F8"/>
            </a:solidFill>
            <a:prstDash val="solid"/>
          </a:ln>
        </p:spPr>
      </p:sp>
      <p:sp>
        <p:nvSpPr>
          <p:cNvPr id="19" name="Text 15"/>
          <p:cNvSpPr txBox="1"/>
          <p:nvPr/>
        </p:nvSpPr>
        <p:spPr>
          <a:xfrm>
            <a:off x="548640" y="3547872"/>
            <a:ext cx="1521562" cy="256032"/>
          </a:xfrm>
          <a:prstGeom prst="rect">
            <a:avLst/>
          </a:prstGeom>
          <a:noFill/>
          <a:ln/>
        </p:spPr>
        <p:txBody>
          <a:bodyPr wrap="square" lIns="0" tIns="0" rIns="0" bIns="0" rtlCol="0" anchor="t"/>
          <a:lstStyle/>
          <a:p>
            <a:pPr algn="ctr" indent="0" marL="0">
              <a:buNone/>
            </a:pPr>
            <a:r>
              <a:rPr lang="en-US" sz="1050" b="1" dirty="0">
                <a:solidFill>
                  <a:srgbClr val="F26B21"/>
                </a:solidFill>
                <a:latin typeface="LINE Seed JP" pitchFamily="34" charset="0"/>
                <a:ea typeface="LINE Seed JP" pitchFamily="34" charset="-122"/>
                <a:cs typeface="LINE Seed JP" pitchFamily="34" charset="-120"/>
              </a:rPr>
              <a:t>相談</a:t>
            </a:r>
            <a:endParaRPr lang="en-US" sz="1050" dirty="0"/>
          </a:p>
        </p:txBody>
      </p:sp>
      <p:sp>
        <p:nvSpPr>
          <p:cNvPr id="20" name="Text 16"/>
          <p:cNvSpPr txBox="1"/>
          <p:nvPr/>
        </p:nvSpPr>
        <p:spPr>
          <a:xfrm>
            <a:off x="621792" y="3785616"/>
            <a:ext cx="1375258" cy="603504"/>
          </a:xfrm>
          <a:prstGeom prst="rect">
            <a:avLst/>
          </a:prstGeom>
          <a:noFill/>
          <a:ln/>
        </p:spPr>
        <p:txBody>
          <a:bodyPr wrap="square" lIns="0" tIns="0" rIns="0" bIns="0" rtlCol="0" anchor="ctr"/>
          <a:lstStyle/>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5分の無料相談</a:t>
            </a:r>
            <a:endParaRPr lang="en-US" sz="1100" dirty="0"/>
          </a:p>
        </p:txBody>
      </p:sp>
      <p:sp>
        <p:nvSpPr>
          <p:cNvPr id="21" name="Shape 17"/>
          <p:cNvSpPr/>
          <p:nvPr/>
        </p:nvSpPr>
        <p:spPr>
          <a:xfrm>
            <a:off x="2179930" y="3493008"/>
            <a:ext cx="1521562" cy="960120"/>
          </a:xfrm>
          <a:prstGeom prst="roundRect">
            <a:avLst>
              <a:gd name="adj" fmla="val 7619"/>
            </a:avLst>
          </a:prstGeom>
          <a:solidFill>
            <a:srgbClr val="EEF2F8"/>
          </a:solidFill>
          <a:ln w="12700">
            <a:solidFill>
              <a:srgbClr val="EEF2F8"/>
            </a:solidFill>
            <a:prstDash val="solid"/>
          </a:ln>
        </p:spPr>
      </p:sp>
      <p:sp>
        <p:nvSpPr>
          <p:cNvPr id="22" name="Text 18"/>
          <p:cNvSpPr txBox="1"/>
          <p:nvPr/>
        </p:nvSpPr>
        <p:spPr>
          <a:xfrm>
            <a:off x="2179930" y="3547872"/>
            <a:ext cx="1521562" cy="256032"/>
          </a:xfrm>
          <a:prstGeom prst="rect">
            <a:avLst/>
          </a:prstGeom>
          <a:noFill/>
          <a:ln/>
        </p:spPr>
        <p:txBody>
          <a:bodyPr wrap="square" lIns="0" tIns="0" rIns="0" bIns="0" rtlCol="0" anchor="t"/>
          <a:lstStyle/>
          <a:p>
            <a:pPr algn="ctr" indent="0" marL="0">
              <a:buNone/>
            </a:pPr>
            <a:r>
              <a:rPr lang="en-US" sz="1050" b="1" dirty="0">
                <a:solidFill>
                  <a:srgbClr val="F26B21"/>
                </a:solidFill>
                <a:latin typeface="LINE Seed JP" pitchFamily="34" charset="0"/>
                <a:ea typeface="LINE Seed JP" pitchFamily="34" charset="-122"/>
                <a:cs typeface="LINE Seed JP" pitchFamily="34" charset="-120"/>
              </a:rPr>
              <a:t>サロン</a:t>
            </a:r>
            <a:endParaRPr lang="en-US" sz="1050" dirty="0"/>
          </a:p>
        </p:txBody>
      </p:sp>
      <p:sp>
        <p:nvSpPr>
          <p:cNvPr id="23" name="Text 19"/>
          <p:cNvSpPr txBox="1"/>
          <p:nvPr/>
        </p:nvSpPr>
        <p:spPr>
          <a:xfrm>
            <a:off x="2253082" y="3785616"/>
            <a:ext cx="1375258" cy="603504"/>
          </a:xfrm>
          <a:prstGeom prst="rect">
            <a:avLst/>
          </a:prstGeom>
          <a:noFill/>
          <a:ln/>
        </p:spPr>
        <p:txBody>
          <a:bodyPr wrap="square" lIns="0" tIns="0" rIns="0" bIns="0" rtlCol="0" anchor="ctr"/>
          <a:lstStyle/>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人気メニューの</a:t>
            </a:r>
            <a:endParaRPr lang="en-US" sz="1100" dirty="0"/>
          </a:p>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一部を10分試せる</a:t>
            </a:r>
            <a:endParaRPr lang="en-US" sz="1100" dirty="0"/>
          </a:p>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クーポン</a:t>
            </a:r>
            <a:endParaRPr lang="en-US" sz="1100" dirty="0"/>
          </a:p>
        </p:txBody>
      </p:sp>
      <p:sp>
        <p:nvSpPr>
          <p:cNvPr id="24" name="Shape 20"/>
          <p:cNvSpPr/>
          <p:nvPr/>
        </p:nvSpPr>
        <p:spPr>
          <a:xfrm>
            <a:off x="3811219" y="3493008"/>
            <a:ext cx="1521562" cy="960120"/>
          </a:xfrm>
          <a:prstGeom prst="roundRect">
            <a:avLst>
              <a:gd name="adj" fmla="val 7619"/>
            </a:avLst>
          </a:prstGeom>
          <a:solidFill>
            <a:srgbClr val="EEF2F8"/>
          </a:solidFill>
          <a:ln w="12700">
            <a:solidFill>
              <a:srgbClr val="EEF2F8"/>
            </a:solidFill>
            <a:prstDash val="solid"/>
          </a:ln>
        </p:spPr>
      </p:sp>
      <p:sp>
        <p:nvSpPr>
          <p:cNvPr id="25" name="Text 21"/>
          <p:cNvSpPr txBox="1"/>
          <p:nvPr/>
        </p:nvSpPr>
        <p:spPr>
          <a:xfrm>
            <a:off x="3811219" y="3547872"/>
            <a:ext cx="1521562" cy="256032"/>
          </a:xfrm>
          <a:prstGeom prst="rect">
            <a:avLst/>
          </a:prstGeom>
          <a:noFill/>
          <a:ln/>
        </p:spPr>
        <p:txBody>
          <a:bodyPr wrap="square" lIns="0" tIns="0" rIns="0" bIns="0" rtlCol="0" anchor="t"/>
          <a:lstStyle/>
          <a:p>
            <a:pPr algn="ctr" indent="0" marL="0">
              <a:buNone/>
            </a:pPr>
            <a:r>
              <a:rPr lang="en-US" sz="1050" b="1" dirty="0">
                <a:solidFill>
                  <a:srgbClr val="F26B21"/>
                </a:solidFill>
                <a:latin typeface="LINE Seed JP" pitchFamily="34" charset="0"/>
                <a:ea typeface="LINE Seed JP" pitchFamily="34" charset="-122"/>
                <a:cs typeface="LINE Seed JP" pitchFamily="34" charset="-120"/>
              </a:rPr>
              <a:t>ネットショップ</a:t>
            </a:r>
            <a:endParaRPr lang="en-US" sz="1050" dirty="0"/>
          </a:p>
        </p:txBody>
      </p:sp>
      <p:sp>
        <p:nvSpPr>
          <p:cNvPr id="26" name="Text 22"/>
          <p:cNvSpPr txBox="1"/>
          <p:nvPr/>
        </p:nvSpPr>
        <p:spPr>
          <a:xfrm>
            <a:off x="3884371" y="3785616"/>
            <a:ext cx="1375258" cy="603504"/>
          </a:xfrm>
          <a:prstGeom prst="rect">
            <a:avLst/>
          </a:prstGeom>
          <a:noFill/>
          <a:ln/>
        </p:spPr>
        <p:txBody>
          <a:bodyPr wrap="square" lIns="0" tIns="0" rIns="0" bIns="0" rtlCol="0" anchor="ctr"/>
          <a:lstStyle/>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少量のお試し</a:t>
            </a:r>
            <a:endParaRPr lang="en-US" sz="1100" dirty="0"/>
          </a:p>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セット</a:t>
            </a:r>
            <a:endParaRPr lang="en-US" sz="1100" dirty="0"/>
          </a:p>
        </p:txBody>
      </p:sp>
      <p:sp>
        <p:nvSpPr>
          <p:cNvPr id="27" name="Shape 23"/>
          <p:cNvSpPr/>
          <p:nvPr/>
        </p:nvSpPr>
        <p:spPr>
          <a:xfrm>
            <a:off x="5442509" y="3493008"/>
            <a:ext cx="1521562" cy="960120"/>
          </a:xfrm>
          <a:prstGeom prst="roundRect">
            <a:avLst>
              <a:gd name="adj" fmla="val 7619"/>
            </a:avLst>
          </a:prstGeom>
          <a:solidFill>
            <a:srgbClr val="EEF2F8"/>
          </a:solidFill>
          <a:ln w="12700">
            <a:solidFill>
              <a:srgbClr val="EEF2F8"/>
            </a:solidFill>
            <a:prstDash val="solid"/>
          </a:ln>
        </p:spPr>
      </p:sp>
      <p:sp>
        <p:nvSpPr>
          <p:cNvPr id="28" name="Text 24"/>
          <p:cNvSpPr txBox="1"/>
          <p:nvPr/>
        </p:nvSpPr>
        <p:spPr>
          <a:xfrm>
            <a:off x="5442509" y="3547872"/>
            <a:ext cx="1521562" cy="256032"/>
          </a:xfrm>
          <a:prstGeom prst="rect">
            <a:avLst/>
          </a:prstGeom>
          <a:noFill/>
          <a:ln/>
        </p:spPr>
        <p:txBody>
          <a:bodyPr wrap="square" lIns="0" tIns="0" rIns="0" bIns="0" rtlCol="0" anchor="t"/>
          <a:lstStyle/>
          <a:p>
            <a:pPr algn="ctr" indent="0" marL="0">
              <a:buNone/>
            </a:pPr>
            <a:r>
              <a:rPr lang="en-US" sz="1050" b="1" dirty="0">
                <a:solidFill>
                  <a:srgbClr val="F26B21"/>
                </a:solidFill>
                <a:latin typeface="LINE Seed JP" pitchFamily="34" charset="0"/>
                <a:ea typeface="LINE Seed JP" pitchFamily="34" charset="-122"/>
                <a:cs typeface="LINE Seed JP" pitchFamily="34" charset="-120"/>
              </a:rPr>
              <a:t>飲食店</a:t>
            </a:r>
            <a:endParaRPr lang="en-US" sz="1050" dirty="0"/>
          </a:p>
        </p:txBody>
      </p:sp>
      <p:sp>
        <p:nvSpPr>
          <p:cNvPr id="29" name="Text 25"/>
          <p:cNvSpPr txBox="1"/>
          <p:nvPr/>
        </p:nvSpPr>
        <p:spPr>
          <a:xfrm>
            <a:off x="5515661" y="3785616"/>
            <a:ext cx="1375258" cy="603504"/>
          </a:xfrm>
          <a:prstGeom prst="rect">
            <a:avLst/>
          </a:prstGeom>
          <a:noFill/>
          <a:ln/>
        </p:spPr>
        <p:txBody>
          <a:bodyPr wrap="square" lIns="0" tIns="0" rIns="0" bIns="0" rtlCol="0" anchor="ctr"/>
          <a:lstStyle/>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看板メニューの</a:t>
            </a:r>
            <a:endParaRPr lang="en-US" sz="1100" dirty="0"/>
          </a:p>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ミニサイズ</a:t>
            </a:r>
            <a:endParaRPr lang="en-US" sz="1100" dirty="0"/>
          </a:p>
        </p:txBody>
      </p:sp>
      <p:sp>
        <p:nvSpPr>
          <p:cNvPr id="30" name="Shape 26"/>
          <p:cNvSpPr/>
          <p:nvPr/>
        </p:nvSpPr>
        <p:spPr>
          <a:xfrm>
            <a:off x="7073798" y="3493008"/>
            <a:ext cx="1521562" cy="960120"/>
          </a:xfrm>
          <a:prstGeom prst="roundRect">
            <a:avLst>
              <a:gd name="adj" fmla="val 7619"/>
            </a:avLst>
          </a:prstGeom>
          <a:solidFill>
            <a:srgbClr val="EEF2F8"/>
          </a:solidFill>
          <a:ln w="12700">
            <a:solidFill>
              <a:srgbClr val="EEF2F8"/>
            </a:solidFill>
            <a:prstDash val="solid"/>
          </a:ln>
        </p:spPr>
      </p:sp>
      <p:sp>
        <p:nvSpPr>
          <p:cNvPr id="31" name="Text 27"/>
          <p:cNvSpPr txBox="1"/>
          <p:nvPr/>
        </p:nvSpPr>
        <p:spPr>
          <a:xfrm>
            <a:off x="7073798" y="3547872"/>
            <a:ext cx="1521562" cy="256032"/>
          </a:xfrm>
          <a:prstGeom prst="rect">
            <a:avLst/>
          </a:prstGeom>
          <a:noFill/>
          <a:ln/>
        </p:spPr>
        <p:txBody>
          <a:bodyPr wrap="square" lIns="0" tIns="0" rIns="0" bIns="0" rtlCol="0" anchor="t"/>
          <a:lstStyle/>
          <a:p>
            <a:pPr algn="ctr" indent="0" marL="0">
              <a:buNone/>
            </a:pPr>
            <a:r>
              <a:rPr lang="en-US" sz="1050" b="1" dirty="0">
                <a:solidFill>
                  <a:srgbClr val="F26B21"/>
                </a:solidFill>
                <a:latin typeface="LINE Seed JP" pitchFamily="34" charset="0"/>
                <a:ea typeface="LINE Seed JP" pitchFamily="34" charset="-122"/>
                <a:cs typeface="LINE Seed JP" pitchFamily="34" charset="-120"/>
              </a:rPr>
              <a:t>学習塾</a:t>
            </a:r>
            <a:endParaRPr lang="en-US" sz="1050" dirty="0"/>
          </a:p>
        </p:txBody>
      </p:sp>
      <p:sp>
        <p:nvSpPr>
          <p:cNvPr id="32" name="Text 28"/>
          <p:cNvSpPr txBox="1"/>
          <p:nvPr/>
        </p:nvSpPr>
        <p:spPr>
          <a:xfrm>
            <a:off x="7146950" y="3785616"/>
            <a:ext cx="1375258" cy="603504"/>
          </a:xfrm>
          <a:prstGeom prst="rect">
            <a:avLst/>
          </a:prstGeom>
          <a:noFill/>
          <a:ln/>
        </p:spPr>
        <p:txBody>
          <a:bodyPr wrap="square" lIns="0" tIns="0" rIns="0" bIns="0" rtlCol="0" anchor="ctr"/>
          <a:lstStyle/>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5分で分かる実力</a:t>
            </a:r>
            <a:endParaRPr lang="en-US" sz="1100" dirty="0"/>
          </a:p>
          <a:p>
            <a:pPr algn="ctr" indent="0" marL="0">
              <a:lnSpc>
                <a:spcPct val="110000"/>
              </a:lnSpc>
              <a:buNone/>
            </a:pPr>
            <a:r>
              <a:rPr lang="en-US" sz="1100" b="1" dirty="0">
                <a:solidFill>
                  <a:srgbClr val="1C2B4A"/>
                </a:solidFill>
                <a:latin typeface="LINE Seed JP" pitchFamily="34" charset="0"/>
                <a:ea typeface="LINE Seed JP" pitchFamily="34" charset="-122"/>
                <a:cs typeface="LINE Seed JP" pitchFamily="34" charset="-120"/>
              </a:rPr>
              <a:t>診断</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登録直後に取ってほしい行動に合わせて登録特典を選びます</a:t>
            </a:r>
            <a:endParaRPr lang="en-US" sz="19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業種や商品の検討ハードルに応じて、選ぶべき登録特典は変わる。</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13 / 35</a:t>
            </a:r>
            <a:endParaRPr lang="en-US" sz="8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8046720" cy="914400"/>
        </p:xfrm>
        <a:graphic>
          <a:graphicData uri="http://schemas.openxmlformats.org/drawingml/2006/table">
            <a:tbl>
              <a:tblPr/>
              <a:tblGrid>
                <a:gridCol w="3017520"/>
                <a:gridCol w="3200400"/>
                <a:gridCol w="1828800"/>
              </a:tblGrid>
              <a:tr h="310896">
                <a:tc>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業種と商品の状況</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登録直後に取ってほしい行動</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合う登録特典</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30352">
                <a:tc>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飲食・低単価EC</a:t>
                      </a:r>
                      <a:endParaRPr lang="en-US" sz="1100" dirty="0">
                        <a:latin typeface="LINE Seed JP" charset="0"/>
                        <a:ea typeface="LINE Seed JP" charset="0"/>
                        <a:cs typeface="LINE Seed JP" charset="0"/>
                      </a:endParaRPr>
                    </a:p>
                    <a:p>
                      <a:pPr indent="0" marL="0">
                        <a:buNone/>
                      </a:pPr>
                      <a:r>
                        <a:rPr lang="en-US" sz="1100" b="1" dirty="0">
                          <a:solidFill>
                            <a:srgbClr val="1C2B4A"/>
                          </a:solidFill>
                          <a:latin typeface="LINE Seed JP" pitchFamily="34" charset="0"/>
                          <a:ea typeface="LINE Seed JP" pitchFamily="34" charset="-122"/>
                          <a:cs typeface="LINE Seed JP" pitchFamily="34" charset="-120"/>
                        </a:rPr>
                        <a:t>（単価が低くすぐに購入しやすい）</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初回来店や商品の購入</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クーポン、体験オファー</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美容サロン</a:t>
                      </a:r>
                      <a:endParaRPr lang="en-US" sz="1100" dirty="0">
                        <a:latin typeface="LINE Seed JP" charset="0"/>
                        <a:ea typeface="LINE Seed JP" charset="0"/>
                        <a:cs typeface="LINE Seed JP" charset="0"/>
                      </a:endParaRPr>
                    </a:p>
                    <a:p>
                      <a:pPr indent="0" marL="0">
                        <a:buNone/>
                      </a:pPr>
                      <a:r>
                        <a:rPr lang="en-US" sz="1100" b="1" dirty="0">
                          <a:solidFill>
                            <a:srgbClr val="1C2B4A"/>
                          </a:solidFill>
                          <a:latin typeface="LINE Seed JP" pitchFamily="34" charset="0"/>
                          <a:ea typeface="LINE Seed JP" pitchFamily="34" charset="-122"/>
                          <a:cs typeface="LINE Seed JP" pitchFamily="34" charset="-120"/>
                        </a:rPr>
                        <a:t>（メニューが多くどれを選ぶか迷いやすい）</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自分に合うメニューの確認と初回来店予約</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診断、チェックシート</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税理士事務所</a:t>
                      </a:r>
                      <a:endParaRPr lang="en-US" sz="1100" dirty="0">
                        <a:latin typeface="LINE Seed JP" charset="0"/>
                        <a:ea typeface="LINE Seed JP" charset="0"/>
                        <a:cs typeface="LINE Seed JP" charset="0"/>
                      </a:endParaRPr>
                    </a:p>
                    <a:p>
                      <a:pPr indent="0" marL="0">
                        <a:buNone/>
                      </a:pPr>
                      <a:r>
                        <a:rPr lang="en-US" sz="1100" b="1" dirty="0">
                          <a:solidFill>
                            <a:srgbClr val="1C2B4A"/>
                          </a:solidFill>
                          <a:latin typeface="LINE Seed JP" pitchFamily="34" charset="0"/>
                          <a:ea typeface="LINE Seed JP" pitchFamily="34" charset="-122"/>
                          <a:cs typeface="LINE Seed JP" pitchFamily="34" charset="-120"/>
                        </a:rPr>
                        <a:t>（相談のハードルが高く状態が不明）</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相談すべき状態かの確認と無料相談の申込</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チェックリスト、</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簡易診断</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オンライン講座</a:t>
                      </a:r>
                      <a:endParaRPr lang="en-US" sz="1100" dirty="0">
                        <a:latin typeface="LINE Seed JP" charset="0"/>
                        <a:ea typeface="LINE Seed JP" charset="0"/>
                        <a:cs typeface="LINE Seed JP" charset="0"/>
                      </a:endParaRPr>
                    </a:p>
                    <a:p>
                      <a:pPr indent="0" marL="0">
                        <a:buNone/>
                      </a:pPr>
                      <a:r>
                        <a:rPr lang="en-US" sz="1100" b="1" dirty="0">
                          <a:solidFill>
                            <a:srgbClr val="1C2B4A"/>
                          </a:solidFill>
                          <a:latin typeface="LINE Seed JP" pitchFamily="34" charset="0"/>
                          <a:ea typeface="LINE Seed JP" pitchFamily="34" charset="-122"/>
                          <a:cs typeface="LINE Seed JP" pitchFamily="34" charset="-120"/>
                        </a:rPr>
                        <a:t>（商品単価が高くすぐ買う人が少ない）</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競合との違いの確認と無料セミナー申込</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事例集、動画、</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比較ガイド</a:t>
                      </a:r>
                      <a:endParaRPr lang="en-US" sz="11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0" name="Text 7"/>
          <p:cNvSpPr txBox="1"/>
          <p:nvPr/>
        </p:nvSpPr>
        <p:spPr>
          <a:xfrm>
            <a:off x="548640" y="4315968"/>
            <a:ext cx="804672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診断はLステップの回答フォームを使って作成できる。</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548640" y="256032"/>
            <a:ext cx="731520" cy="347472"/>
          </a:xfrm>
          <a:prstGeom prst="rect">
            <a:avLst/>
          </a:prstGeom>
          <a:solidFill>
            <a:srgbClr val="F26B21"/>
          </a:solidFill>
          <a:ln w="12700">
            <a:solidFill>
              <a:srgbClr val="F26B21"/>
            </a:solidFill>
            <a:prstDash val="solid"/>
          </a:ln>
        </p:spPr>
      </p:sp>
      <p:sp>
        <p:nvSpPr>
          <p:cNvPr id="4" name="Text 2"/>
          <p:cNvSpPr txBox="1"/>
          <p:nvPr/>
        </p:nvSpPr>
        <p:spPr>
          <a:xfrm>
            <a:off x="548640" y="256032"/>
            <a:ext cx="731520"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事例</a:t>
            </a:r>
            <a:endParaRPr lang="en-US" sz="1300" dirty="0"/>
          </a:p>
        </p:txBody>
      </p:sp>
      <p:sp>
        <p:nvSpPr>
          <p:cNvPr id="5" name="Text 3"/>
          <p:cNvSpPr txBox="1"/>
          <p:nvPr/>
        </p:nvSpPr>
        <p:spPr>
          <a:xfrm>
            <a:off x="1417320" y="256032"/>
            <a:ext cx="4754880" cy="34747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株式会社トリドリ</a:t>
            </a:r>
            <a:endParaRPr lang="en-US" sz="1150" dirty="0"/>
          </a:p>
        </p:txBody>
      </p:sp>
      <p:sp>
        <p:nvSpPr>
          <p:cNvPr id="6" name="Shape 4"/>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7" name="Text 5"/>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8" name="Text 6"/>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展示会でLINE上のデモを試してもらい登録者の9%が無料相談に申込</a:t>
            </a:r>
            <a:endParaRPr lang="en-US" sz="1900" dirty="0"/>
          </a:p>
        </p:txBody>
      </p:sp>
      <p:sp>
        <p:nvSpPr>
          <p:cNvPr id="9" name="Text 7"/>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展示会チラシからトーク画面でデモを届け、約9%が無料相談へ申込！</a:t>
            </a:r>
            <a:endParaRPr lang="en-US" sz="1300" dirty="0"/>
          </a:p>
        </p:txBody>
      </p:sp>
      <p:sp>
        <p:nvSpPr>
          <p:cNvPr id="10" name="Text 8"/>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11" name="Text 9"/>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14 / 35</a:t>
            </a:r>
            <a:endParaRPr lang="en-US" sz="800" dirty="0"/>
          </a:p>
        </p:txBody>
      </p:sp>
      <p:sp>
        <p:nvSpPr>
          <p:cNvPr id="12" name="Shape 10"/>
          <p:cNvSpPr/>
          <p:nvPr/>
        </p:nvSpPr>
        <p:spPr>
          <a:xfrm>
            <a:off x="548640" y="1755648"/>
            <a:ext cx="2468880" cy="566928"/>
          </a:xfrm>
          <a:prstGeom prst="roundRect">
            <a:avLst>
              <a:gd name="adj" fmla="val 12903"/>
            </a:avLst>
          </a:prstGeom>
          <a:solidFill>
            <a:srgbClr val="EEF2F8"/>
          </a:solidFill>
          <a:ln w="12700">
            <a:solidFill>
              <a:srgbClr val="EEF2F8"/>
            </a:solidFill>
            <a:prstDash val="solid"/>
          </a:ln>
        </p:spPr>
      </p:sp>
      <p:sp>
        <p:nvSpPr>
          <p:cNvPr id="13" name="Text 11"/>
          <p:cNvSpPr txBox="1"/>
          <p:nvPr/>
        </p:nvSpPr>
        <p:spPr>
          <a:xfrm>
            <a:off x="658368" y="1810512"/>
            <a:ext cx="2249424" cy="457200"/>
          </a:xfrm>
          <a:prstGeom prst="rect">
            <a:avLst/>
          </a:prstGeom>
          <a:noFill/>
          <a:ln/>
        </p:spPr>
        <p:txBody>
          <a:bodyPr wrap="square" lIns="0" tIns="0" rIns="0" bIns="0" rtlCol="0" anchor="ctr"/>
          <a:lstStyle/>
          <a:p>
            <a:pPr algn="ctr" indent="0" marL="0">
              <a:lnSpc>
                <a:spcPct val="115000"/>
              </a:lnSpc>
              <a:buNone/>
            </a:pPr>
            <a:r>
              <a:rPr lang="en-US" sz="1150" b="1" dirty="0">
                <a:solidFill>
                  <a:srgbClr val="1C2B4A"/>
                </a:solidFill>
                <a:latin typeface="LINE Seed JP" pitchFamily="34" charset="0"/>
                <a:ea typeface="LINE Seed JP" pitchFamily="34" charset="-122"/>
                <a:cs typeface="LINE Seed JP" pitchFamily="34" charset="-120"/>
              </a:rPr>
              <a:t>展示会のチラシ</a:t>
            </a:r>
            <a:endParaRPr lang="en-US" sz="1150" dirty="0"/>
          </a:p>
          <a:p>
            <a:pPr algn="ctr" indent="0" marL="0">
              <a:lnSpc>
                <a:spcPct val="115000"/>
              </a:lnSpc>
              <a:buNone/>
            </a:pPr>
            <a:r>
              <a:rPr lang="en-US" sz="1150" b="1" dirty="0">
                <a:solidFill>
                  <a:srgbClr val="1C2B4A"/>
                </a:solidFill>
                <a:latin typeface="LINE Seed JP" pitchFamily="34" charset="0"/>
                <a:ea typeface="LINE Seed JP" pitchFamily="34" charset="-122"/>
                <a:cs typeface="LINE Seed JP" pitchFamily="34" charset="-120"/>
              </a:rPr>
              <a:t>「デモ体験できます」</a:t>
            </a:r>
            <a:endParaRPr lang="en-US" sz="1150" dirty="0"/>
          </a:p>
        </p:txBody>
      </p:sp>
      <p:sp>
        <p:nvSpPr>
          <p:cNvPr id="14" name="Shape 12"/>
          <p:cNvSpPr/>
          <p:nvPr/>
        </p:nvSpPr>
        <p:spPr>
          <a:xfrm>
            <a:off x="3063240" y="2039112"/>
            <a:ext cx="228600" cy="0"/>
          </a:xfrm>
          <a:prstGeom prst="line">
            <a:avLst/>
          </a:prstGeom>
          <a:noFill/>
          <a:ln w="22225">
            <a:solidFill>
              <a:srgbClr val="34415A"/>
            </a:solidFill>
            <a:prstDash val="solid"/>
            <a:tailEnd type="triangle"/>
          </a:ln>
        </p:spPr>
      </p:sp>
      <p:sp>
        <p:nvSpPr>
          <p:cNvPr id="15" name="Shape 13"/>
          <p:cNvSpPr/>
          <p:nvPr/>
        </p:nvSpPr>
        <p:spPr>
          <a:xfrm>
            <a:off x="3337560" y="1755648"/>
            <a:ext cx="2468880" cy="566928"/>
          </a:xfrm>
          <a:prstGeom prst="roundRect">
            <a:avLst>
              <a:gd name="adj" fmla="val 12903"/>
            </a:avLst>
          </a:prstGeom>
          <a:solidFill>
            <a:srgbClr val="EEF2F8"/>
          </a:solidFill>
          <a:ln w="12700">
            <a:solidFill>
              <a:srgbClr val="EEF2F8"/>
            </a:solidFill>
            <a:prstDash val="solid"/>
          </a:ln>
        </p:spPr>
      </p:sp>
      <p:sp>
        <p:nvSpPr>
          <p:cNvPr id="16" name="Text 14"/>
          <p:cNvSpPr txBox="1"/>
          <p:nvPr/>
        </p:nvSpPr>
        <p:spPr>
          <a:xfrm>
            <a:off x="3447288" y="1810512"/>
            <a:ext cx="2249424" cy="457200"/>
          </a:xfrm>
          <a:prstGeom prst="rect">
            <a:avLst/>
          </a:prstGeom>
          <a:noFill/>
          <a:ln/>
        </p:spPr>
        <p:txBody>
          <a:bodyPr wrap="square" lIns="0" tIns="0" rIns="0" bIns="0" rtlCol="0" anchor="ctr"/>
          <a:lstStyle/>
          <a:p>
            <a:pPr algn="ctr" indent="0" marL="0">
              <a:lnSpc>
                <a:spcPct val="115000"/>
              </a:lnSpc>
              <a:buNone/>
            </a:pPr>
            <a:r>
              <a:rPr lang="en-US" sz="1150" b="1" dirty="0">
                <a:solidFill>
                  <a:srgbClr val="1C2B4A"/>
                </a:solidFill>
                <a:latin typeface="LINE Seed JP" pitchFamily="34" charset="0"/>
                <a:ea typeface="LINE Seed JP" pitchFamily="34" charset="-122"/>
                <a:cs typeface="LINE Seed JP" pitchFamily="34" charset="-120"/>
              </a:rPr>
              <a:t>QRコードで</a:t>
            </a:r>
            <a:endParaRPr lang="en-US" sz="1150" dirty="0"/>
          </a:p>
          <a:p>
            <a:pPr algn="ctr" indent="0" marL="0">
              <a:lnSpc>
                <a:spcPct val="115000"/>
              </a:lnSpc>
              <a:buNone/>
            </a:pPr>
            <a:r>
              <a:rPr lang="en-US" sz="1150" b="1" dirty="0">
                <a:solidFill>
                  <a:srgbClr val="1C2B4A"/>
                </a:solidFill>
                <a:latin typeface="LINE Seed JP" pitchFamily="34" charset="0"/>
                <a:ea typeface="LINE Seed JP" pitchFamily="34" charset="-122"/>
                <a:cs typeface="LINE Seed JP" pitchFamily="34" charset="-120"/>
              </a:rPr>
              <a:t>LINE登録</a:t>
            </a:r>
            <a:endParaRPr lang="en-US" sz="1150" dirty="0"/>
          </a:p>
        </p:txBody>
      </p:sp>
      <p:sp>
        <p:nvSpPr>
          <p:cNvPr id="17" name="Shape 15"/>
          <p:cNvSpPr/>
          <p:nvPr/>
        </p:nvSpPr>
        <p:spPr>
          <a:xfrm>
            <a:off x="5852160" y="2039112"/>
            <a:ext cx="228600" cy="0"/>
          </a:xfrm>
          <a:prstGeom prst="line">
            <a:avLst/>
          </a:prstGeom>
          <a:noFill/>
          <a:ln w="22225">
            <a:solidFill>
              <a:srgbClr val="34415A"/>
            </a:solidFill>
            <a:prstDash val="solid"/>
            <a:tailEnd type="triangle"/>
          </a:ln>
        </p:spPr>
      </p:sp>
      <p:sp>
        <p:nvSpPr>
          <p:cNvPr id="18" name="Shape 16"/>
          <p:cNvSpPr/>
          <p:nvPr/>
        </p:nvSpPr>
        <p:spPr>
          <a:xfrm>
            <a:off x="6126480" y="1755648"/>
            <a:ext cx="2468880" cy="566928"/>
          </a:xfrm>
          <a:prstGeom prst="roundRect">
            <a:avLst>
              <a:gd name="adj" fmla="val 12903"/>
            </a:avLst>
          </a:prstGeom>
          <a:solidFill>
            <a:srgbClr val="FDEBDF"/>
          </a:solidFill>
          <a:ln w="12700">
            <a:solidFill>
              <a:srgbClr val="FDEBDF"/>
            </a:solidFill>
            <a:prstDash val="solid"/>
          </a:ln>
        </p:spPr>
      </p:sp>
      <p:sp>
        <p:nvSpPr>
          <p:cNvPr id="19" name="Shape 17"/>
          <p:cNvSpPr/>
          <p:nvPr/>
        </p:nvSpPr>
        <p:spPr>
          <a:xfrm>
            <a:off x="6126480" y="1755648"/>
            <a:ext cx="2468880" cy="566928"/>
          </a:xfrm>
          <a:prstGeom prst="roundRect">
            <a:avLst>
              <a:gd name="adj" fmla="val 12903"/>
            </a:avLst>
          </a:prstGeom>
          <a:ln w="15875">
            <a:solidFill>
              <a:srgbClr val="F26B21"/>
            </a:solidFill>
            <a:prstDash val="solid"/>
          </a:ln>
        </p:spPr>
      </p:sp>
      <p:sp>
        <p:nvSpPr>
          <p:cNvPr id="20" name="Text 18"/>
          <p:cNvSpPr txBox="1"/>
          <p:nvPr/>
        </p:nvSpPr>
        <p:spPr>
          <a:xfrm>
            <a:off x="6236208" y="1810512"/>
            <a:ext cx="2249424" cy="457200"/>
          </a:xfrm>
          <a:prstGeom prst="rect">
            <a:avLst/>
          </a:prstGeom>
          <a:noFill/>
          <a:ln/>
        </p:spPr>
        <p:txBody>
          <a:bodyPr wrap="square" lIns="0" tIns="0" rIns="0" bIns="0" rtlCol="0" anchor="ctr"/>
          <a:lstStyle/>
          <a:p>
            <a:pPr algn="ctr" indent="0" marL="0">
              <a:lnSpc>
                <a:spcPct val="115000"/>
              </a:lnSpc>
              <a:buNone/>
            </a:pPr>
            <a:r>
              <a:rPr lang="en-US" sz="1150" b="1" dirty="0">
                <a:solidFill>
                  <a:srgbClr val="1C2B4A"/>
                </a:solidFill>
                <a:latin typeface="LINE Seed JP" pitchFamily="34" charset="0"/>
                <a:ea typeface="LINE Seed JP" pitchFamily="34" charset="-122"/>
                <a:cs typeface="LINE Seed JP" pitchFamily="34" charset="-120"/>
              </a:rPr>
              <a:t>トーク画面で</a:t>
            </a:r>
            <a:endParaRPr lang="en-US" sz="1150" dirty="0"/>
          </a:p>
          <a:p>
            <a:pPr algn="ctr" indent="0" marL="0">
              <a:lnSpc>
                <a:spcPct val="115000"/>
              </a:lnSpc>
              <a:buNone/>
            </a:pPr>
            <a:r>
              <a:rPr lang="en-US" sz="1150" b="1" dirty="0">
                <a:solidFill>
                  <a:srgbClr val="1C2B4A"/>
                </a:solidFill>
                <a:latin typeface="LINE Seed JP" pitchFamily="34" charset="0"/>
                <a:ea typeface="LINE Seed JP" pitchFamily="34" charset="-122"/>
                <a:cs typeface="LINE Seed JP" pitchFamily="34" charset="-120"/>
              </a:rPr>
              <a:t>デモを試す</a:t>
            </a:r>
            <a:endParaRPr lang="en-US" sz="1150" dirty="0"/>
          </a:p>
        </p:txBody>
      </p:sp>
      <p:sp>
        <p:nvSpPr>
          <p:cNvPr id="21" name="Shape 19"/>
          <p:cNvSpPr/>
          <p:nvPr/>
        </p:nvSpPr>
        <p:spPr>
          <a:xfrm>
            <a:off x="548640" y="2487168"/>
            <a:ext cx="8046720" cy="420624"/>
          </a:xfrm>
          <a:prstGeom prst="roundRect">
            <a:avLst>
              <a:gd name="adj" fmla="val 17391"/>
            </a:avLst>
          </a:prstGeom>
          <a:solidFill>
            <a:srgbClr val="EEF2F8"/>
          </a:solidFill>
          <a:ln w="12700">
            <a:solidFill>
              <a:srgbClr val="EEF2F8"/>
            </a:solidFill>
            <a:prstDash val="solid"/>
          </a:ln>
        </p:spPr>
      </p:sp>
      <p:sp>
        <p:nvSpPr>
          <p:cNvPr id="22" name="Text 20"/>
          <p:cNvSpPr txBox="1"/>
          <p:nvPr/>
        </p:nvSpPr>
        <p:spPr>
          <a:xfrm>
            <a:off x="685800" y="2487168"/>
            <a:ext cx="1097280" cy="420624"/>
          </a:xfrm>
          <a:prstGeom prst="rect">
            <a:avLst/>
          </a:prstGeom>
          <a:noFill/>
          <a:ln/>
        </p:spPr>
        <p:txBody>
          <a:bodyPr wrap="square" lIns="0" tIns="0" rIns="0" bIns="0" rtlCol="0" anchor="ctr"/>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何で</a:t>
            </a:r>
            <a:endParaRPr lang="en-US" sz="1150" dirty="0"/>
          </a:p>
        </p:txBody>
      </p:sp>
      <p:sp>
        <p:nvSpPr>
          <p:cNvPr id="23" name="Text 21"/>
          <p:cNvSpPr txBox="1"/>
          <p:nvPr/>
        </p:nvSpPr>
        <p:spPr>
          <a:xfrm>
            <a:off x="1828800" y="2487168"/>
            <a:ext cx="6629400" cy="420624"/>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株式会社トリドリは、展示会で名刺交換しても連絡が途切れがちだった。</a:t>
            </a:r>
            <a:endParaRPr lang="en-US" sz="1150" dirty="0"/>
          </a:p>
        </p:txBody>
      </p:sp>
      <p:sp>
        <p:nvSpPr>
          <p:cNvPr id="24" name="Shape 22"/>
          <p:cNvSpPr/>
          <p:nvPr/>
        </p:nvSpPr>
        <p:spPr>
          <a:xfrm>
            <a:off x="548640" y="2980944"/>
            <a:ext cx="8046720" cy="420624"/>
          </a:xfrm>
          <a:prstGeom prst="roundRect">
            <a:avLst>
              <a:gd name="adj" fmla="val 17391"/>
            </a:avLst>
          </a:prstGeom>
          <a:solidFill>
            <a:srgbClr val="EEF2F8"/>
          </a:solidFill>
          <a:ln w="12700">
            <a:solidFill>
              <a:srgbClr val="EEF2F8"/>
            </a:solidFill>
            <a:prstDash val="solid"/>
          </a:ln>
        </p:spPr>
      </p:sp>
      <p:sp>
        <p:nvSpPr>
          <p:cNvPr id="25" name="Text 23"/>
          <p:cNvSpPr txBox="1"/>
          <p:nvPr/>
        </p:nvSpPr>
        <p:spPr>
          <a:xfrm>
            <a:off x="685800" y="2980944"/>
            <a:ext cx="1097280" cy="420624"/>
          </a:xfrm>
          <a:prstGeom prst="rect">
            <a:avLst/>
          </a:prstGeom>
          <a:noFill/>
          <a:ln/>
        </p:spPr>
        <p:txBody>
          <a:bodyPr wrap="square" lIns="0" tIns="0" rIns="0" bIns="0" rtlCol="0" anchor="ctr"/>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何をしたか</a:t>
            </a:r>
            <a:endParaRPr lang="en-US" sz="1150" dirty="0"/>
          </a:p>
        </p:txBody>
      </p:sp>
      <p:sp>
        <p:nvSpPr>
          <p:cNvPr id="26" name="Text 24"/>
          <p:cNvSpPr txBox="1"/>
          <p:nvPr/>
        </p:nvSpPr>
        <p:spPr>
          <a:xfrm>
            <a:off x="1828800" y="2980944"/>
            <a:ext cx="6629400" cy="420624"/>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チラシで告知し、トーク画面でPR依頼の流れを試せるデモを届けた。</a:t>
            </a:r>
            <a:endParaRPr lang="en-US" sz="1150" dirty="0"/>
          </a:p>
        </p:txBody>
      </p:sp>
      <p:sp>
        <p:nvSpPr>
          <p:cNvPr id="27" name="Shape 25"/>
          <p:cNvSpPr/>
          <p:nvPr/>
        </p:nvSpPr>
        <p:spPr>
          <a:xfrm>
            <a:off x="548640" y="3474720"/>
            <a:ext cx="8046720" cy="420624"/>
          </a:xfrm>
          <a:prstGeom prst="roundRect">
            <a:avLst>
              <a:gd name="adj" fmla="val 17391"/>
            </a:avLst>
          </a:prstGeom>
          <a:solidFill>
            <a:srgbClr val="FDEBDF"/>
          </a:solidFill>
          <a:ln w="12700">
            <a:solidFill>
              <a:srgbClr val="FDEBDF"/>
            </a:solidFill>
            <a:prstDash val="solid"/>
          </a:ln>
        </p:spPr>
      </p:sp>
      <p:sp>
        <p:nvSpPr>
          <p:cNvPr id="28" name="Text 26"/>
          <p:cNvSpPr txBox="1"/>
          <p:nvPr/>
        </p:nvSpPr>
        <p:spPr>
          <a:xfrm>
            <a:off x="685800" y="3474720"/>
            <a:ext cx="1097280" cy="420624"/>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どうなったか</a:t>
            </a:r>
            <a:endParaRPr lang="en-US" sz="1150" dirty="0"/>
          </a:p>
        </p:txBody>
      </p:sp>
      <p:sp>
        <p:nvSpPr>
          <p:cNvPr id="29" name="Text 27"/>
          <p:cNvSpPr txBox="1"/>
          <p:nvPr/>
        </p:nvSpPr>
        <p:spPr>
          <a:xfrm>
            <a:off x="1828800" y="3474720"/>
            <a:ext cx="6629400" cy="420624"/>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登録ユーザーの約9%が、その後の無料相談へ申し込んだ。</a:t>
            </a:r>
            <a:endParaRPr lang="en-US" sz="1150" dirty="0"/>
          </a:p>
        </p:txBody>
      </p:sp>
      <p:sp>
        <p:nvSpPr>
          <p:cNvPr id="30" name="Text 28"/>
          <p:cNvSpPr txBox="1"/>
          <p:nvPr/>
        </p:nvSpPr>
        <p:spPr>
          <a:xfrm>
            <a:off x="548640" y="4041648"/>
            <a:ext cx="804672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トーク画面でのデモは、店頭やセミナー、SNSでも有効な登録特典になる。</a:t>
            </a:r>
            <a:endParaRPr lang="en-US" sz="1050" dirty="0"/>
          </a:p>
        </p:txBody>
      </p:sp>
      <p:sp>
        <p:nvSpPr>
          <p:cNvPr id="31" name="Text 29"/>
          <p:cNvSpPr txBox="1"/>
          <p:nvPr/>
        </p:nvSpPr>
        <p:spPr>
          <a:xfrm>
            <a:off x="548640" y="4315968"/>
            <a:ext cx="8046720" cy="219456"/>
          </a:xfrm>
          <a:prstGeom prst="rect">
            <a:avLst/>
          </a:prstGeom>
          <a:noFill/>
          <a:ln/>
        </p:spPr>
        <p:txBody>
          <a:bodyPr wrap="square" lIns="0" tIns="0" rIns="0" bIns="0" rtlCol="0" anchor="t"/>
          <a:lstStyle/>
          <a:p>
            <a:pPr algn="l" indent="0" marL="0">
              <a:buNone/>
            </a:pPr>
            <a:r>
              <a:rPr lang="en-US" sz="850" dirty="0">
                <a:solidFill>
                  <a:srgbClr val="556176"/>
                </a:solidFill>
                <a:latin typeface="LINE Seed JP" pitchFamily="34" charset="0"/>
                <a:ea typeface="LINE Seed JP" pitchFamily="34" charset="-122"/>
                <a:cs typeface="LINE Seed JP" pitchFamily="34" charset="-120"/>
              </a:rPr>
              <a:t>出典：REXLI事例集「39_事例_株式会社トリドリ」</a:t>
            </a:r>
            <a:endParaRPr lang="en-US"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集客チャネルの呼びかけ文には誰向けで何が得られるかを書きます</a:t>
            </a:r>
            <a:endParaRPr lang="en-US" sz="19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集客チャネルの呼びかけ文で、誰向けで何が得られるかを伝える。</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15 / 35</a:t>
            </a:r>
            <a:endParaRPr lang="en-US" sz="800" dirty="0"/>
          </a:p>
        </p:txBody>
      </p:sp>
      <p:sp>
        <p:nvSpPr>
          <p:cNvPr id="9" name="Shape 7"/>
          <p:cNvSpPr/>
          <p:nvPr/>
        </p:nvSpPr>
        <p:spPr>
          <a:xfrm>
            <a:off x="548640" y="1755648"/>
            <a:ext cx="8046720" cy="566928"/>
          </a:xfrm>
          <a:prstGeom prst="roundRect">
            <a:avLst>
              <a:gd name="adj" fmla="val 12903"/>
            </a:avLst>
          </a:prstGeom>
          <a:solidFill>
            <a:srgbClr val="FDEBDF"/>
          </a:solidFill>
          <a:ln w="15875">
            <a:solidFill>
              <a:srgbClr val="F26B21"/>
            </a:solidFill>
            <a:prstDash val="solid"/>
          </a:ln>
        </p:spPr>
      </p:sp>
      <p:sp>
        <p:nvSpPr>
          <p:cNvPr id="10" name="Shape 8"/>
          <p:cNvSpPr/>
          <p:nvPr/>
        </p:nvSpPr>
        <p:spPr>
          <a:xfrm>
            <a:off x="713232" y="1892808"/>
            <a:ext cx="1371600" cy="292608"/>
          </a:xfrm>
          <a:prstGeom prst="roundRect">
            <a:avLst>
              <a:gd name="adj" fmla="val 50000"/>
            </a:avLst>
          </a:prstGeom>
          <a:solidFill>
            <a:srgbClr val="F26B21"/>
          </a:solidFill>
          <a:ln w="12700">
            <a:solidFill>
              <a:srgbClr val="F26B21"/>
            </a:solidFill>
            <a:prstDash val="solid"/>
          </a:ln>
        </p:spPr>
      </p:sp>
      <p:sp>
        <p:nvSpPr>
          <p:cNvPr id="11" name="Text 9"/>
          <p:cNvSpPr txBox="1"/>
          <p:nvPr/>
        </p:nvSpPr>
        <p:spPr>
          <a:xfrm>
            <a:off x="713232" y="1892808"/>
            <a:ext cx="1371600" cy="292608"/>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呼びかけ文の型</a:t>
            </a:r>
            <a:endParaRPr lang="en-US" sz="1000" dirty="0"/>
          </a:p>
        </p:txBody>
      </p:sp>
      <p:sp>
        <p:nvSpPr>
          <p:cNvPr id="12" name="Text 10"/>
          <p:cNvSpPr txBox="1"/>
          <p:nvPr/>
        </p:nvSpPr>
        <p:spPr>
          <a:xfrm>
            <a:off x="2240280" y="1755648"/>
            <a:ext cx="6263640" cy="566928"/>
          </a:xfrm>
          <a:prstGeom prst="rect">
            <a:avLst/>
          </a:prstGeom>
          <a:noFill/>
          <a:ln/>
        </p:spPr>
        <p:txBody>
          <a:bodyPr wrap="square" lIns="0" tIns="0" rIns="0" bIns="0" rtlCol="0" anchor="ctr"/>
          <a:lstStyle/>
          <a:p>
            <a:pPr algn="l" indent="0" marL="0">
              <a:lnSpc>
                <a:spcPct val="110000"/>
              </a:lnSpc>
              <a:buNone/>
            </a:pPr>
            <a:r>
              <a:rPr lang="en-US" sz="1200" b="1" dirty="0">
                <a:solidFill>
                  <a:srgbClr val="1C2B4A"/>
                </a:solidFill>
                <a:latin typeface="LINE Seed JP" pitchFamily="34" charset="0"/>
                <a:ea typeface="LINE Seed JP" pitchFamily="34" charset="-122"/>
                <a:cs typeface="LINE Seed JP" pitchFamily="34" charset="-120"/>
              </a:rPr>
              <a:t>LINEに登録すると、〔誰〕に向けた〔友だち追加するメリット〕が得られる。登録すると、〔分かること・できること〕。</a:t>
            </a:r>
            <a:endParaRPr lang="en-US" sz="1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2487168"/>
          <a:ext cx="8046720" cy="914400"/>
        </p:xfrm>
        <a:graphic>
          <a:graphicData uri="http://schemas.openxmlformats.org/drawingml/2006/table">
            <a:tbl>
              <a:tblPr/>
              <a:tblGrid>
                <a:gridCol w="2194560"/>
                <a:gridCol w="5852160"/>
              </a:tblGrid>
              <a:tr h="310896">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変える前</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変えたあと</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初回クーポン配布中</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初回相談で使える割引クーポンや最新の空き枠情報。</a:t>
                      </a:r>
                      <a:endParaRPr lang="en-US" sz="1150" dirty="0">
                        <a:latin typeface="LINE Seed JP" charset="0"/>
                        <a:ea typeface="LINE Seed JP" charset="0"/>
                        <a:cs typeface="LINE Seed JP" charset="0"/>
                      </a:endParaRPr>
                    </a:p>
                    <a:p>
                      <a:pPr indent="0" marL="0">
                        <a:buNone/>
                      </a:pPr>
                      <a:r>
                        <a:rPr lang="en-US" sz="1150" dirty="0">
                          <a:solidFill>
                            <a:srgbClr val="1C2B4A"/>
                          </a:solidFill>
                          <a:latin typeface="LINE Seed JP" pitchFamily="34" charset="0"/>
                          <a:ea typeface="LINE Seed JP" pitchFamily="34" charset="-122"/>
                          <a:cs typeface="LINE Seed JP" pitchFamily="34" charset="-120"/>
                        </a:rPr>
                        <a:t>登録すると自分に合うメニューを相談して見つけられる</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無料資料プレゼント</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依頼前に確かめる点をまとめたチェックリストや役立つ情報。</a:t>
                      </a:r>
                      <a:endParaRPr lang="en-US" sz="1150" dirty="0">
                        <a:latin typeface="LINE Seed JP" charset="0"/>
                        <a:ea typeface="LINE Seed JP" charset="0"/>
                        <a:cs typeface="LINE Seed JP" charset="0"/>
                      </a:endParaRPr>
                    </a:p>
                    <a:p>
                      <a:pPr indent="0" marL="0">
                        <a:buNone/>
                      </a:pPr>
                      <a:r>
                        <a:rPr lang="en-US" sz="1150" dirty="0">
                          <a:solidFill>
                            <a:srgbClr val="1C2B4A"/>
                          </a:solidFill>
                          <a:latin typeface="LINE Seed JP" pitchFamily="34" charset="0"/>
                          <a:ea typeface="LINE Seed JP" pitchFamily="34" charset="-122"/>
                          <a:cs typeface="LINE Seed JP" pitchFamily="34" charset="-120"/>
                        </a:rPr>
                        <a:t>登録すると必要な点を10分で確かめられる</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4" name="Text 11"/>
          <p:cNvSpPr txBox="1"/>
          <p:nvPr/>
        </p:nvSpPr>
        <p:spPr>
          <a:xfrm>
            <a:off x="548640" y="4069080"/>
            <a:ext cx="804672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ボタンの文も「友だち追加はこちら」ではなく「〇〇を受け取る」「〇〇を見る」など得られるメリットに合わせる</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プロフィールでも友だち追加するメリットを改めて伝える</a:t>
            </a:r>
            <a:endParaRPr lang="en-US" sz="19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友だち追加ボタンと一緒に出る画面で、友だち追加するメリットを伝える。</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16 / 35</a:t>
            </a:r>
            <a:endParaRPr lang="en-US" sz="800" dirty="0"/>
          </a:p>
        </p:txBody>
      </p:sp>
      <p:sp>
        <p:nvSpPr>
          <p:cNvPr id="9" name="Shape 7"/>
          <p:cNvSpPr/>
          <p:nvPr/>
        </p:nvSpPr>
        <p:spPr>
          <a:xfrm>
            <a:off x="548640" y="1965960"/>
            <a:ext cx="1404518" cy="640080"/>
          </a:xfrm>
          <a:prstGeom prst="roundRect">
            <a:avLst>
              <a:gd name="adj" fmla="val 11429"/>
            </a:avLst>
          </a:prstGeom>
          <a:solidFill>
            <a:srgbClr val="EEF2F8"/>
          </a:solidFill>
          <a:ln w="12700">
            <a:solidFill>
              <a:srgbClr val="EEF2F8"/>
            </a:solidFill>
            <a:prstDash val="solid"/>
          </a:ln>
        </p:spPr>
      </p:sp>
      <p:sp>
        <p:nvSpPr>
          <p:cNvPr id="10" name="Text 8"/>
          <p:cNvSpPr txBox="1"/>
          <p:nvPr/>
        </p:nvSpPr>
        <p:spPr>
          <a:xfrm>
            <a:off x="658368" y="2020824"/>
            <a:ext cx="1185062" cy="53035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集客チャネルの</a:t>
            </a:r>
            <a:endParaRPr lang="en-US" sz="1100" dirty="0"/>
          </a:p>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QRコード・</a:t>
            </a:r>
            <a:endParaRPr lang="en-US" sz="1100" dirty="0"/>
          </a:p>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リンク</a:t>
            </a:r>
            <a:endParaRPr lang="en-US" sz="1100" dirty="0"/>
          </a:p>
        </p:txBody>
      </p:sp>
      <p:sp>
        <p:nvSpPr>
          <p:cNvPr id="11" name="Shape 9"/>
          <p:cNvSpPr/>
          <p:nvPr/>
        </p:nvSpPr>
        <p:spPr>
          <a:xfrm>
            <a:off x="1989734" y="2286000"/>
            <a:ext cx="182880" cy="0"/>
          </a:xfrm>
          <a:prstGeom prst="line">
            <a:avLst/>
          </a:prstGeom>
          <a:noFill/>
          <a:ln w="22225">
            <a:solidFill>
              <a:srgbClr val="34415A"/>
            </a:solidFill>
            <a:prstDash val="solid"/>
            <a:tailEnd type="triangle"/>
          </a:ln>
        </p:spPr>
      </p:sp>
      <p:sp>
        <p:nvSpPr>
          <p:cNvPr id="12" name="Shape 10"/>
          <p:cNvSpPr/>
          <p:nvPr/>
        </p:nvSpPr>
        <p:spPr>
          <a:xfrm>
            <a:off x="2209190" y="1965960"/>
            <a:ext cx="1404518" cy="640080"/>
          </a:xfrm>
          <a:prstGeom prst="roundRect">
            <a:avLst>
              <a:gd name="adj" fmla="val 11429"/>
            </a:avLst>
          </a:prstGeom>
          <a:solidFill>
            <a:srgbClr val="EEF2F8"/>
          </a:solidFill>
          <a:ln w="12700">
            <a:solidFill>
              <a:srgbClr val="EEF2F8"/>
            </a:solidFill>
            <a:prstDash val="solid"/>
          </a:ln>
        </p:spPr>
      </p:sp>
      <p:sp>
        <p:nvSpPr>
          <p:cNvPr id="13" name="Text 11"/>
          <p:cNvSpPr txBox="1"/>
          <p:nvPr/>
        </p:nvSpPr>
        <p:spPr>
          <a:xfrm>
            <a:off x="2318918" y="2020824"/>
            <a:ext cx="1185062" cy="53035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友だち追加の</a:t>
            </a:r>
            <a:endParaRPr lang="en-US" sz="1100" dirty="0"/>
          </a:p>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呼びかけ文</a:t>
            </a:r>
            <a:endParaRPr lang="en-US" sz="1100" dirty="0"/>
          </a:p>
        </p:txBody>
      </p:sp>
      <p:sp>
        <p:nvSpPr>
          <p:cNvPr id="14" name="Shape 12"/>
          <p:cNvSpPr/>
          <p:nvPr/>
        </p:nvSpPr>
        <p:spPr>
          <a:xfrm>
            <a:off x="3650285" y="2286000"/>
            <a:ext cx="182880" cy="0"/>
          </a:xfrm>
          <a:prstGeom prst="line">
            <a:avLst/>
          </a:prstGeom>
          <a:noFill/>
          <a:ln w="22225">
            <a:solidFill>
              <a:srgbClr val="34415A"/>
            </a:solidFill>
            <a:prstDash val="solid"/>
            <a:tailEnd type="triangle"/>
          </a:ln>
        </p:spPr>
      </p:sp>
      <p:sp>
        <p:nvSpPr>
          <p:cNvPr id="15" name="Shape 13"/>
          <p:cNvSpPr/>
          <p:nvPr/>
        </p:nvSpPr>
        <p:spPr>
          <a:xfrm>
            <a:off x="3869741" y="1856232"/>
            <a:ext cx="1404518" cy="868680"/>
          </a:xfrm>
          <a:prstGeom prst="roundRect">
            <a:avLst>
              <a:gd name="adj" fmla="val 8421"/>
            </a:avLst>
          </a:prstGeom>
          <a:solidFill>
            <a:srgbClr val="F26B21"/>
          </a:solidFill>
          <a:ln w="12700">
            <a:solidFill>
              <a:srgbClr val="F26B21"/>
            </a:solidFill>
            <a:prstDash val="solid"/>
          </a:ln>
        </p:spPr>
      </p:sp>
      <p:sp>
        <p:nvSpPr>
          <p:cNvPr id="16" name="Text 14"/>
          <p:cNvSpPr txBox="1"/>
          <p:nvPr/>
        </p:nvSpPr>
        <p:spPr>
          <a:xfrm>
            <a:off x="3979469" y="1911096"/>
            <a:ext cx="1185062" cy="758952"/>
          </a:xfrm>
          <a:prstGeom prst="rect">
            <a:avLst/>
          </a:prstGeom>
          <a:noFill/>
          <a:ln/>
        </p:spPr>
        <p:txBody>
          <a:bodyPr wrap="square" lIns="0" tIns="0" rIns="0" bIns="0" rtlCol="0" anchor="ctr"/>
          <a:lstStyle/>
          <a:p>
            <a:pPr algn="ctr" indent="0" marL="0">
              <a:lnSpc>
                <a:spcPct val="115000"/>
              </a:lnSpc>
              <a:buNone/>
            </a:pPr>
            <a:r>
              <a:rPr lang="en-US" sz="1400" b="1" dirty="0">
                <a:solidFill>
                  <a:srgbClr val="FFFFFF"/>
                </a:solidFill>
                <a:latin typeface="LINE Seed JP" pitchFamily="34" charset="0"/>
                <a:ea typeface="LINE Seed JP" pitchFamily="34" charset="-122"/>
                <a:cs typeface="LINE Seed JP" pitchFamily="34" charset="-120"/>
              </a:rPr>
              <a:t>プロフィール</a:t>
            </a:r>
            <a:endParaRPr lang="en-US" sz="1400" dirty="0"/>
          </a:p>
        </p:txBody>
      </p:sp>
      <p:sp>
        <p:nvSpPr>
          <p:cNvPr id="17" name="Shape 15"/>
          <p:cNvSpPr/>
          <p:nvPr/>
        </p:nvSpPr>
        <p:spPr>
          <a:xfrm>
            <a:off x="5310835" y="2286000"/>
            <a:ext cx="182880" cy="0"/>
          </a:xfrm>
          <a:prstGeom prst="line">
            <a:avLst/>
          </a:prstGeom>
          <a:noFill/>
          <a:ln w="22225">
            <a:solidFill>
              <a:srgbClr val="34415A"/>
            </a:solidFill>
            <a:prstDash val="solid"/>
            <a:tailEnd type="triangle"/>
          </a:ln>
        </p:spPr>
      </p:sp>
      <p:sp>
        <p:nvSpPr>
          <p:cNvPr id="18" name="Shape 16"/>
          <p:cNvSpPr/>
          <p:nvPr/>
        </p:nvSpPr>
        <p:spPr>
          <a:xfrm>
            <a:off x="5530291" y="1965960"/>
            <a:ext cx="1404518" cy="640080"/>
          </a:xfrm>
          <a:prstGeom prst="roundRect">
            <a:avLst>
              <a:gd name="adj" fmla="val 11429"/>
            </a:avLst>
          </a:prstGeom>
          <a:solidFill>
            <a:srgbClr val="EEF2F8"/>
          </a:solidFill>
          <a:ln w="12700">
            <a:solidFill>
              <a:srgbClr val="EEF2F8"/>
            </a:solidFill>
            <a:prstDash val="solid"/>
          </a:ln>
        </p:spPr>
      </p:sp>
      <p:sp>
        <p:nvSpPr>
          <p:cNvPr id="19" name="Text 17"/>
          <p:cNvSpPr txBox="1"/>
          <p:nvPr/>
        </p:nvSpPr>
        <p:spPr>
          <a:xfrm>
            <a:off x="5640019" y="2020824"/>
            <a:ext cx="1185062" cy="53035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友だち追加</a:t>
            </a:r>
            <a:endParaRPr lang="en-US" sz="1100" dirty="0"/>
          </a:p>
        </p:txBody>
      </p:sp>
      <p:sp>
        <p:nvSpPr>
          <p:cNvPr id="20" name="Shape 18"/>
          <p:cNvSpPr/>
          <p:nvPr/>
        </p:nvSpPr>
        <p:spPr>
          <a:xfrm>
            <a:off x="6971386" y="2286000"/>
            <a:ext cx="182880" cy="0"/>
          </a:xfrm>
          <a:prstGeom prst="line">
            <a:avLst/>
          </a:prstGeom>
          <a:noFill/>
          <a:ln w="22225">
            <a:solidFill>
              <a:srgbClr val="34415A"/>
            </a:solidFill>
            <a:prstDash val="solid"/>
            <a:tailEnd type="triangle"/>
          </a:ln>
        </p:spPr>
      </p:sp>
      <p:sp>
        <p:nvSpPr>
          <p:cNvPr id="21" name="Shape 19"/>
          <p:cNvSpPr/>
          <p:nvPr/>
        </p:nvSpPr>
        <p:spPr>
          <a:xfrm>
            <a:off x="7190842" y="1965960"/>
            <a:ext cx="1404518" cy="640080"/>
          </a:xfrm>
          <a:prstGeom prst="roundRect">
            <a:avLst>
              <a:gd name="adj" fmla="val 11429"/>
            </a:avLst>
          </a:prstGeom>
          <a:solidFill>
            <a:srgbClr val="EEF2F8"/>
          </a:solidFill>
          <a:ln w="12700">
            <a:solidFill>
              <a:srgbClr val="EEF2F8"/>
            </a:solidFill>
            <a:prstDash val="solid"/>
          </a:ln>
        </p:spPr>
      </p:sp>
      <p:sp>
        <p:nvSpPr>
          <p:cNvPr id="22" name="Text 20"/>
          <p:cNvSpPr txBox="1"/>
          <p:nvPr/>
        </p:nvSpPr>
        <p:spPr>
          <a:xfrm>
            <a:off x="7300570" y="2020824"/>
            <a:ext cx="1185062" cy="53035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登録特典を</a:t>
            </a:r>
            <a:endParaRPr lang="en-US" sz="1100" dirty="0"/>
          </a:p>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受け取る</a:t>
            </a:r>
            <a:endParaRPr lang="en-US" sz="1100" dirty="0"/>
          </a:p>
        </p:txBody>
      </p:sp>
      <p:sp>
        <p:nvSpPr>
          <p:cNvPr id="23" name="Text 21"/>
          <p:cNvSpPr txBox="1"/>
          <p:nvPr/>
        </p:nvSpPr>
        <p:spPr>
          <a:xfrm>
            <a:off x="3321101" y="2788920"/>
            <a:ext cx="2501798" cy="256032"/>
          </a:xfrm>
          <a:prstGeom prst="rect">
            <a:avLst/>
          </a:prstGeom>
          <a:noFill/>
          <a:ln/>
        </p:spPr>
        <p:txBody>
          <a:bodyPr wrap="square" lIns="0" tIns="0" rIns="0" bIns="0" rtlCol="0" anchor="t"/>
          <a:lstStyle/>
          <a:p>
            <a:pPr algn="ctr" indent="0" marL="0">
              <a:buNone/>
            </a:pPr>
            <a:r>
              <a:rPr lang="en-US" sz="1050" b="1" dirty="0">
                <a:solidFill>
                  <a:srgbClr val="F26B21"/>
                </a:solidFill>
                <a:latin typeface="LINE Seed JP" pitchFamily="34" charset="0"/>
                <a:ea typeface="LINE Seed JP" pitchFamily="34" charset="-122"/>
                <a:cs typeface="LINE Seed JP" pitchFamily="34" charset="-120"/>
              </a:rPr>
              <a:t>ここで追加せずに離れる人がいる</a:t>
            </a:r>
            <a:endParaRPr lang="en-US" sz="1050" dirty="0"/>
          </a:p>
        </p:txBody>
      </p:sp>
      <p:sp>
        <p:nvSpPr>
          <p:cNvPr id="24" name="Text 22"/>
          <p:cNvSpPr txBox="1"/>
          <p:nvPr/>
        </p:nvSpPr>
        <p:spPr>
          <a:xfrm>
            <a:off x="548640" y="3154680"/>
            <a:ext cx="1097280" cy="274320"/>
          </a:xfrm>
          <a:prstGeom prst="rect">
            <a:avLst/>
          </a:prstGeom>
          <a:noFill/>
          <a:ln/>
        </p:spPr>
        <p:txBody>
          <a:bodyPr wrap="square" lIns="0" tIns="0" rIns="0" bIns="0" rtlCol="0" anchor="ctr"/>
          <a:lstStyle/>
          <a:p>
            <a:pPr algn="l" indent="0" marL="0">
              <a:buNone/>
            </a:pPr>
            <a:r>
              <a:rPr lang="en-US" sz="1000" b="1" dirty="0">
                <a:solidFill>
                  <a:srgbClr val="556176"/>
                </a:solidFill>
                <a:latin typeface="LINE Seed JP" pitchFamily="34" charset="0"/>
                <a:ea typeface="LINE Seed JP" pitchFamily="34" charset="-122"/>
                <a:cs typeface="LINE Seed JP" pitchFamily="34" charset="-120"/>
              </a:rPr>
              <a:t>シートの欄</a:t>
            </a:r>
            <a:endParaRPr lang="en-US" sz="1000" dirty="0"/>
          </a:p>
        </p:txBody>
      </p:sp>
      <p:sp>
        <p:nvSpPr>
          <p:cNvPr id="25" name="Shape 23"/>
          <p:cNvSpPr/>
          <p:nvPr/>
        </p:nvSpPr>
        <p:spPr>
          <a:xfrm>
            <a:off x="940003" y="3429000"/>
            <a:ext cx="292608" cy="274320"/>
          </a:xfrm>
          <a:prstGeom prst="roundRect">
            <a:avLst>
              <a:gd name="adj" fmla="val 50000"/>
            </a:avLst>
          </a:prstGeom>
          <a:solidFill>
            <a:srgbClr val="1C2B4A"/>
          </a:solidFill>
          <a:ln w="12700">
            <a:solidFill>
              <a:srgbClr val="1C2B4A"/>
            </a:solidFill>
            <a:prstDash val="solid"/>
          </a:ln>
        </p:spPr>
      </p:sp>
      <p:sp>
        <p:nvSpPr>
          <p:cNvPr id="26" name="Text 24"/>
          <p:cNvSpPr txBox="1"/>
          <p:nvPr/>
        </p:nvSpPr>
        <p:spPr>
          <a:xfrm>
            <a:off x="940003" y="3429000"/>
            <a:ext cx="292608"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①</a:t>
            </a:r>
            <a:endParaRPr lang="en-US" sz="1000" dirty="0"/>
          </a:p>
        </p:txBody>
      </p:sp>
      <p:sp>
        <p:nvSpPr>
          <p:cNvPr id="27" name="Shape 25"/>
          <p:cNvSpPr/>
          <p:nvPr/>
        </p:nvSpPr>
        <p:spPr>
          <a:xfrm>
            <a:off x="1269187" y="3429000"/>
            <a:ext cx="292608" cy="274320"/>
          </a:xfrm>
          <a:prstGeom prst="roundRect">
            <a:avLst>
              <a:gd name="adj" fmla="val 50000"/>
            </a:avLst>
          </a:prstGeom>
          <a:solidFill>
            <a:srgbClr val="1C2B4A"/>
          </a:solidFill>
          <a:ln w="12700">
            <a:solidFill>
              <a:srgbClr val="1C2B4A"/>
            </a:solidFill>
            <a:prstDash val="solid"/>
          </a:ln>
        </p:spPr>
      </p:sp>
      <p:sp>
        <p:nvSpPr>
          <p:cNvPr id="28" name="Text 26"/>
          <p:cNvSpPr txBox="1"/>
          <p:nvPr/>
        </p:nvSpPr>
        <p:spPr>
          <a:xfrm>
            <a:off x="1269187" y="3429000"/>
            <a:ext cx="292608"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④</a:t>
            </a:r>
            <a:endParaRPr lang="en-US" sz="1000" dirty="0"/>
          </a:p>
        </p:txBody>
      </p:sp>
      <p:sp>
        <p:nvSpPr>
          <p:cNvPr id="29" name="Shape 27"/>
          <p:cNvSpPr/>
          <p:nvPr/>
        </p:nvSpPr>
        <p:spPr>
          <a:xfrm>
            <a:off x="2756002" y="3429000"/>
            <a:ext cx="292608" cy="274320"/>
          </a:xfrm>
          <a:prstGeom prst="roundRect">
            <a:avLst>
              <a:gd name="adj" fmla="val 50000"/>
            </a:avLst>
          </a:prstGeom>
          <a:solidFill>
            <a:srgbClr val="1C2B4A"/>
          </a:solidFill>
          <a:ln w="12700">
            <a:solidFill>
              <a:srgbClr val="1C2B4A"/>
            </a:solidFill>
            <a:prstDash val="solid"/>
          </a:ln>
        </p:spPr>
      </p:sp>
      <p:sp>
        <p:nvSpPr>
          <p:cNvPr id="30" name="Text 28"/>
          <p:cNvSpPr txBox="1"/>
          <p:nvPr/>
        </p:nvSpPr>
        <p:spPr>
          <a:xfrm>
            <a:off x="2756002" y="3429000"/>
            <a:ext cx="292608"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②</a:t>
            </a:r>
            <a:endParaRPr lang="en-US" sz="1000" dirty="0"/>
          </a:p>
        </p:txBody>
      </p:sp>
      <p:sp>
        <p:nvSpPr>
          <p:cNvPr id="31" name="Shape 29"/>
          <p:cNvSpPr/>
          <p:nvPr/>
        </p:nvSpPr>
        <p:spPr>
          <a:xfrm>
            <a:off x="4416552" y="3429000"/>
            <a:ext cx="292608" cy="274320"/>
          </a:xfrm>
          <a:prstGeom prst="roundRect">
            <a:avLst>
              <a:gd name="adj" fmla="val 50000"/>
            </a:avLst>
          </a:prstGeom>
          <a:solidFill>
            <a:srgbClr val="1C2B4A"/>
          </a:solidFill>
          <a:ln w="12700">
            <a:solidFill>
              <a:srgbClr val="1C2B4A"/>
            </a:solidFill>
            <a:prstDash val="solid"/>
          </a:ln>
        </p:spPr>
      </p:sp>
      <p:sp>
        <p:nvSpPr>
          <p:cNvPr id="32" name="Text 30"/>
          <p:cNvSpPr txBox="1"/>
          <p:nvPr/>
        </p:nvSpPr>
        <p:spPr>
          <a:xfrm>
            <a:off x="4416552" y="3429000"/>
            <a:ext cx="292608"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③</a:t>
            </a:r>
            <a:endParaRPr lang="en-US" sz="1000" dirty="0"/>
          </a:p>
        </p:txBody>
      </p:sp>
      <p:sp>
        <p:nvSpPr>
          <p:cNvPr id="33" name="Shape 31"/>
          <p:cNvSpPr/>
          <p:nvPr/>
        </p:nvSpPr>
        <p:spPr>
          <a:xfrm>
            <a:off x="7737653" y="3429000"/>
            <a:ext cx="292608" cy="274320"/>
          </a:xfrm>
          <a:prstGeom prst="roundRect">
            <a:avLst>
              <a:gd name="adj" fmla="val 50000"/>
            </a:avLst>
          </a:prstGeom>
          <a:solidFill>
            <a:srgbClr val="1C2B4A"/>
          </a:solidFill>
          <a:ln w="12700">
            <a:solidFill>
              <a:srgbClr val="1C2B4A"/>
            </a:solidFill>
            <a:prstDash val="solid"/>
          </a:ln>
        </p:spPr>
      </p:sp>
      <p:sp>
        <p:nvSpPr>
          <p:cNvPr id="34" name="Text 32"/>
          <p:cNvSpPr txBox="1"/>
          <p:nvPr/>
        </p:nvSpPr>
        <p:spPr>
          <a:xfrm>
            <a:off x="7737653" y="3429000"/>
            <a:ext cx="292608"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②</a:t>
            </a:r>
            <a:endParaRPr lang="en-US" sz="1000" dirty="0"/>
          </a:p>
        </p:txBody>
      </p:sp>
      <p:sp>
        <p:nvSpPr>
          <p:cNvPr id="35" name="Text 33"/>
          <p:cNvSpPr txBox="1"/>
          <p:nvPr/>
        </p:nvSpPr>
        <p:spPr>
          <a:xfrm>
            <a:off x="548640" y="3977640"/>
            <a:ext cx="4937760" cy="274320"/>
          </a:xfrm>
          <a:prstGeom prst="rect">
            <a:avLst/>
          </a:prstGeom>
          <a:noFill/>
          <a:ln/>
        </p:spPr>
        <p:txBody>
          <a:bodyPr wrap="square" lIns="0" tIns="0" rIns="0" bIns="0" rtlCol="0" anchor="t"/>
          <a:lstStyle/>
          <a:p>
            <a:pPr algn="l" indent="0" marL="0">
              <a:buNone/>
            </a:pPr>
            <a:r>
              <a:rPr lang="en-US" sz="1100" dirty="0">
                <a:solidFill>
                  <a:srgbClr val="556176"/>
                </a:solidFill>
                <a:latin typeface="LINE Seed JP" pitchFamily="34" charset="0"/>
                <a:ea typeface="LINE Seed JP" pitchFamily="34" charset="-122"/>
                <a:cs typeface="LINE Seed JP" pitchFamily="34" charset="-120"/>
              </a:rPr>
              <a:t>管理画面上の名称はビジネスプロフィール。本講座ではプロフィールと呼ぶ。</a:t>
            </a:r>
            <a:endParaRPr lang="en-US" sz="1100" dirty="0"/>
          </a:p>
        </p:txBody>
      </p:sp>
      <p:sp>
        <p:nvSpPr>
          <p:cNvPr id="36" name="Shape 34"/>
          <p:cNvSpPr/>
          <p:nvPr/>
        </p:nvSpPr>
        <p:spPr>
          <a:xfrm>
            <a:off x="5943600" y="3200400"/>
            <a:ext cx="2651760" cy="1234440"/>
          </a:xfrm>
          <a:prstGeom prst="roundRect">
            <a:avLst>
              <a:gd name="adj" fmla="val 4444"/>
            </a:avLst>
          </a:prstGeom>
          <a:solidFill>
            <a:srgbClr val="FFFFFF"/>
          </a:solidFill>
          <a:ln w="15875">
            <a:solidFill>
              <a:srgbClr val="F26B21"/>
            </a:solidFill>
            <a:prstDash val="dash"/>
          </a:ln>
        </p:spPr>
      </p:sp>
      <p:sp>
        <p:nvSpPr>
          <p:cNvPr id="37" name="Text 35"/>
          <p:cNvSpPr txBox="1"/>
          <p:nvPr/>
        </p:nvSpPr>
        <p:spPr>
          <a:xfrm>
            <a:off x="6080760" y="331012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8" name="Text 36"/>
          <p:cNvSpPr txBox="1"/>
          <p:nvPr/>
        </p:nvSpPr>
        <p:spPr>
          <a:xfrm>
            <a:off x="6126480" y="3584448"/>
            <a:ext cx="2286000" cy="777240"/>
          </a:xfrm>
          <a:prstGeom prst="rect">
            <a:avLst/>
          </a:prstGeom>
          <a:noFill/>
          <a:ln/>
        </p:spPr>
        <p:txBody>
          <a:bodyPr wrap="square" lIns="0" tIns="0" rIns="0" bIns="0" rtlCol="0" anchor="t"/>
          <a:lstStyle/>
          <a:p>
            <a:pPr algn="ctr" indent="0" marL="0">
              <a:lnSpc>
                <a:spcPct val="120000"/>
              </a:lnSpc>
              <a:buNone/>
            </a:pPr>
            <a:r>
              <a:rPr lang="en-US" sz="950" dirty="0">
                <a:solidFill>
                  <a:srgbClr val="556176"/>
                </a:solidFill>
                <a:latin typeface="LINE Seed JP" pitchFamily="34" charset="0"/>
                <a:ea typeface="LINE Seed JP" pitchFamily="34" charset="-122"/>
                <a:cs typeface="LINE Seed JP" pitchFamily="34" charset="-120"/>
              </a:rPr>
              <a:t>スマートフォンでLINEの</a:t>
            </a:r>
            <a:endParaRPr lang="en-US" sz="950" dirty="0"/>
          </a:p>
          <a:p>
            <a:pPr algn="ctr" indent="0" marL="0">
              <a:lnSpc>
                <a:spcPct val="120000"/>
              </a:lnSpc>
              <a:buNone/>
            </a:pPr>
            <a:r>
              <a:rPr lang="en-US" sz="950" dirty="0">
                <a:solidFill>
                  <a:srgbClr val="556176"/>
                </a:solidFill>
                <a:latin typeface="LINE Seed JP" pitchFamily="34" charset="0"/>
                <a:ea typeface="LINE Seed JP" pitchFamily="34" charset="-122"/>
                <a:cs typeface="LINE Seed JP" pitchFamily="34" charset="-120"/>
              </a:rPr>
              <a:t>プロフィール画面を見て、</a:t>
            </a:r>
            <a:endParaRPr lang="en-US" sz="950" dirty="0"/>
          </a:p>
          <a:p>
            <a:pPr algn="ctr" indent="0" marL="0">
              <a:lnSpc>
                <a:spcPct val="120000"/>
              </a:lnSpc>
              <a:buNone/>
            </a:pPr>
            <a:r>
              <a:rPr lang="en-US" sz="950" dirty="0">
                <a:solidFill>
                  <a:srgbClr val="556176"/>
                </a:solidFill>
                <a:latin typeface="LINE Seed JP" pitchFamily="34" charset="0"/>
                <a:ea typeface="LINE Seed JP" pitchFamily="34" charset="-122"/>
                <a:cs typeface="LINE Seed JP" pitchFamily="34" charset="-120"/>
              </a:rPr>
              <a:t>友だち追加するか考えている人</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548640" y="256032"/>
            <a:ext cx="731520" cy="347472"/>
          </a:xfrm>
          <a:prstGeom prst="rect">
            <a:avLst/>
          </a:prstGeom>
          <a:solidFill>
            <a:srgbClr val="F26B21"/>
          </a:solidFill>
          <a:ln w="12700">
            <a:solidFill>
              <a:srgbClr val="F26B21"/>
            </a:solidFill>
            <a:prstDash val="solid"/>
          </a:ln>
        </p:spPr>
      </p:sp>
      <p:sp>
        <p:nvSpPr>
          <p:cNvPr id="4" name="Text 2"/>
          <p:cNvSpPr txBox="1"/>
          <p:nvPr/>
        </p:nvSpPr>
        <p:spPr>
          <a:xfrm>
            <a:off x="548640" y="256032"/>
            <a:ext cx="731520"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事例</a:t>
            </a:r>
            <a:endParaRPr lang="en-US" sz="1300" dirty="0"/>
          </a:p>
        </p:txBody>
      </p:sp>
      <p:sp>
        <p:nvSpPr>
          <p:cNvPr id="5" name="Text 3"/>
          <p:cNvSpPr txBox="1"/>
          <p:nvPr/>
        </p:nvSpPr>
        <p:spPr>
          <a:xfrm>
            <a:off x="1417320" y="256032"/>
            <a:ext cx="4754880" cy="34747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REXLI</a:t>
            </a:r>
            <a:endParaRPr lang="en-US" sz="1150" dirty="0"/>
          </a:p>
        </p:txBody>
      </p:sp>
      <p:sp>
        <p:nvSpPr>
          <p:cNvPr id="6" name="Shape 4"/>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7" name="Text 5"/>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8" name="Text 6"/>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プロフィールの背景画像を作り込んで、登録率が4.3%上がった</a:t>
            </a:r>
            <a:endParaRPr lang="en-US" sz="1900" dirty="0"/>
          </a:p>
        </p:txBody>
      </p:sp>
      <p:sp>
        <p:nvSpPr>
          <p:cNvPr id="9" name="Text 7"/>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背景画像に特典や特徴を載せたら、登録率が4.3%上がった！</a:t>
            </a:r>
            <a:endParaRPr lang="en-US" sz="1300" dirty="0"/>
          </a:p>
        </p:txBody>
      </p:sp>
      <p:sp>
        <p:nvSpPr>
          <p:cNvPr id="10" name="Text 8"/>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11" name="Text 9"/>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17 / 35</a:t>
            </a:r>
            <a:endParaRPr lang="en-US" sz="800" dirty="0"/>
          </a:p>
        </p:txBody>
      </p:sp>
      <p:sp>
        <p:nvSpPr>
          <p:cNvPr id="12" name="Shape 10"/>
          <p:cNvSpPr/>
          <p:nvPr/>
        </p:nvSpPr>
        <p:spPr>
          <a:xfrm>
            <a:off x="548640" y="1783080"/>
            <a:ext cx="4846320" cy="713232"/>
          </a:xfrm>
          <a:prstGeom prst="roundRect">
            <a:avLst>
              <a:gd name="adj" fmla="val 10256"/>
            </a:avLst>
          </a:prstGeom>
          <a:solidFill>
            <a:srgbClr val="EEF2F8"/>
          </a:solidFill>
          <a:ln w="12700">
            <a:solidFill>
              <a:srgbClr val="EEF2F8"/>
            </a:solidFill>
            <a:prstDash val="solid"/>
          </a:ln>
        </p:spPr>
      </p:sp>
      <p:sp>
        <p:nvSpPr>
          <p:cNvPr id="13" name="Text 11"/>
          <p:cNvSpPr txBox="1"/>
          <p:nvPr/>
        </p:nvSpPr>
        <p:spPr>
          <a:xfrm>
            <a:off x="685800" y="1783080"/>
            <a:ext cx="1097280" cy="713232"/>
          </a:xfrm>
          <a:prstGeom prst="rect">
            <a:avLst/>
          </a:prstGeom>
          <a:noFill/>
          <a:ln/>
        </p:spPr>
        <p:txBody>
          <a:bodyPr wrap="square" lIns="0" tIns="0" rIns="0" bIns="0" rtlCol="0" anchor="ctr"/>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何で</a:t>
            </a:r>
            <a:endParaRPr lang="en-US" sz="1150" dirty="0"/>
          </a:p>
        </p:txBody>
      </p:sp>
      <p:sp>
        <p:nvSpPr>
          <p:cNvPr id="14" name="Text 12"/>
          <p:cNvSpPr txBox="1"/>
          <p:nvPr/>
        </p:nvSpPr>
        <p:spPr>
          <a:xfrm>
            <a:off x="1828800" y="1783080"/>
            <a:ext cx="3429000" cy="713232"/>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REXLIの検証では、アイコンと名前だけだと内容が</a:t>
            </a:r>
            <a:endParaRPr lang="en-US" sz="1150" dirty="0"/>
          </a:p>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分からず離れる人がいた。</a:t>
            </a:r>
            <a:endParaRPr lang="en-US" sz="1150" dirty="0"/>
          </a:p>
        </p:txBody>
      </p:sp>
      <p:sp>
        <p:nvSpPr>
          <p:cNvPr id="15" name="Shape 13"/>
          <p:cNvSpPr/>
          <p:nvPr/>
        </p:nvSpPr>
        <p:spPr>
          <a:xfrm>
            <a:off x="548640" y="2569464"/>
            <a:ext cx="4846320" cy="713232"/>
          </a:xfrm>
          <a:prstGeom prst="roundRect">
            <a:avLst>
              <a:gd name="adj" fmla="val 10256"/>
            </a:avLst>
          </a:prstGeom>
          <a:solidFill>
            <a:srgbClr val="EEF2F8"/>
          </a:solidFill>
          <a:ln w="12700">
            <a:solidFill>
              <a:srgbClr val="EEF2F8"/>
            </a:solidFill>
            <a:prstDash val="solid"/>
          </a:ln>
        </p:spPr>
      </p:sp>
      <p:sp>
        <p:nvSpPr>
          <p:cNvPr id="16" name="Text 14"/>
          <p:cNvSpPr txBox="1"/>
          <p:nvPr/>
        </p:nvSpPr>
        <p:spPr>
          <a:xfrm>
            <a:off x="685800" y="2569464"/>
            <a:ext cx="1097280" cy="713232"/>
          </a:xfrm>
          <a:prstGeom prst="rect">
            <a:avLst/>
          </a:prstGeom>
          <a:noFill/>
          <a:ln/>
        </p:spPr>
        <p:txBody>
          <a:bodyPr wrap="square" lIns="0" tIns="0" rIns="0" bIns="0" rtlCol="0" anchor="ctr"/>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何をしたか</a:t>
            </a:r>
            <a:endParaRPr lang="en-US" sz="1150" dirty="0"/>
          </a:p>
        </p:txBody>
      </p:sp>
      <p:sp>
        <p:nvSpPr>
          <p:cNvPr id="17" name="Text 15"/>
          <p:cNvSpPr txBox="1"/>
          <p:nvPr/>
        </p:nvSpPr>
        <p:spPr>
          <a:xfrm>
            <a:off x="1828800" y="2569464"/>
            <a:ext cx="3429000" cy="713232"/>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背景画像に特典内容やアカウントの特徴、</a:t>
            </a:r>
            <a:endParaRPr lang="en-US" sz="1150" dirty="0"/>
          </a:p>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追加ボタンへの矢印を配置。</a:t>
            </a:r>
            <a:endParaRPr lang="en-US" sz="1150" dirty="0"/>
          </a:p>
        </p:txBody>
      </p:sp>
      <p:sp>
        <p:nvSpPr>
          <p:cNvPr id="18" name="Shape 16"/>
          <p:cNvSpPr/>
          <p:nvPr/>
        </p:nvSpPr>
        <p:spPr>
          <a:xfrm>
            <a:off x="548640" y="3355848"/>
            <a:ext cx="4846320" cy="713232"/>
          </a:xfrm>
          <a:prstGeom prst="roundRect">
            <a:avLst>
              <a:gd name="adj" fmla="val 10256"/>
            </a:avLst>
          </a:prstGeom>
          <a:solidFill>
            <a:srgbClr val="FDEBDF"/>
          </a:solidFill>
          <a:ln w="12700">
            <a:solidFill>
              <a:srgbClr val="FDEBDF"/>
            </a:solidFill>
            <a:prstDash val="solid"/>
          </a:ln>
        </p:spPr>
      </p:sp>
      <p:sp>
        <p:nvSpPr>
          <p:cNvPr id="19" name="Text 17"/>
          <p:cNvSpPr txBox="1"/>
          <p:nvPr/>
        </p:nvSpPr>
        <p:spPr>
          <a:xfrm>
            <a:off x="685800" y="3355848"/>
            <a:ext cx="1097280" cy="71323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どうなったか</a:t>
            </a:r>
            <a:endParaRPr lang="en-US" sz="1150" dirty="0"/>
          </a:p>
        </p:txBody>
      </p:sp>
      <p:sp>
        <p:nvSpPr>
          <p:cNvPr id="20" name="Text 18"/>
          <p:cNvSpPr txBox="1"/>
          <p:nvPr/>
        </p:nvSpPr>
        <p:spPr>
          <a:xfrm>
            <a:off x="1828800" y="3355848"/>
            <a:ext cx="3429000" cy="713232"/>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画像を設定した画面のほうが、</a:t>
            </a:r>
            <a:endParaRPr lang="en-US" sz="1150" dirty="0"/>
          </a:p>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タップ後の登録率が4.3%高かった。</a:t>
            </a:r>
            <a:endParaRPr lang="en-US" sz="1150" dirty="0"/>
          </a:p>
        </p:txBody>
      </p:sp>
      <p:sp>
        <p:nvSpPr>
          <p:cNvPr id="21" name="Text 19"/>
          <p:cNvSpPr txBox="1"/>
          <p:nvPr/>
        </p:nvSpPr>
        <p:spPr>
          <a:xfrm>
            <a:off x="5623560" y="1755648"/>
            <a:ext cx="2971800" cy="237744"/>
          </a:xfrm>
          <a:prstGeom prst="rect">
            <a:avLst/>
          </a:prstGeom>
          <a:noFill/>
          <a:ln/>
        </p:spPr>
        <p:txBody>
          <a:bodyPr wrap="square" lIns="0" tIns="0" rIns="0" bIns="0" rtlCol="0" anchor="t"/>
          <a:lstStyle/>
          <a:p>
            <a:pPr algn="l" indent="0" marL="0">
              <a:buNone/>
            </a:pPr>
            <a:r>
              <a:rPr lang="en-US" sz="1000" b="1" dirty="0">
                <a:solidFill>
                  <a:srgbClr val="556176"/>
                </a:solidFill>
                <a:latin typeface="LINE Seed JP" pitchFamily="34" charset="0"/>
                <a:ea typeface="LINE Seed JP" pitchFamily="34" charset="-122"/>
                <a:cs typeface="LINE Seed JP" pitchFamily="34" charset="-120"/>
              </a:rPr>
              <a:t>REXLIで作った背景画像の例</a:t>
            </a:r>
            <a:endParaRPr lang="en-US" sz="1000" dirty="0"/>
          </a:p>
        </p:txBody>
      </p:sp>
      <p:pic>
        <p:nvPicPr>
          <p:cNvPr id="22" name="Image 0" descr="/Users/shigikasumi/Dropbox/Projects/Projects/01_REXLI_files/07_REXLI社内PJ/R274_デジタルマーケティング実務者育成講座/10_ONGOING/slides/lesson-03/素材/背景画像の例_ワンダフルアドマーケター説明会.jpg">    </p:cNvPr>
          <p:cNvPicPr>
            <a:picLocks noChangeAspect="1"/>
          </p:cNvPicPr>
          <p:nvPr/>
        </p:nvPicPr>
        <p:blipFill>
          <a:blip r:embed="rId1"/>
          <a:stretch>
            <a:fillRect/>
          </a:stretch>
        </p:blipFill>
        <p:spPr>
          <a:xfrm>
            <a:off x="5623560" y="2029968"/>
            <a:ext cx="2514600" cy="1664940"/>
          </a:xfrm>
          <a:prstGeom prst="rect">
            <a:avLst/>
          </a:prstGeom>
        </p:spPr>
      </p:pic>
      <p:pic>
        <p:nvPicPr>
          <p:cNvPr id="23" name="Image 1" descr="/Users/shigikasumi/Dropbox/Projects/Projects/01_REXLI_files/07_REXLI社内PJ/R274_デジタルマーケティング実務者育成講座/10_ONGOING/slides/lesson-03/素材/背景画像の例_限定特典と問い合わせ.jpg">    </p:cNvPr>
          <p:cNvPicPr>
            <a:picLocks noChangeAspect="1"/>
          </p:cNvPicPr>
          <p:nvPr/>
        </p:nvPicPr>
        <p:blipFill>
          <a:blip r:embed="rId2"/>
          <a:stretch>
            <a:fillRect/>
          </a:stretch>
        </p:blipFill>
        <p:spPr>
          <a:xfrm>
            <a:off x="5623560" y="3768060"/>
            <a:ext cx="885825" cy="566928"/>
          </a:xfrm>
          <a:prstGeom prst="rect">
            <a:avLst/>
          </a:prstGeom>
        </p:spPr>
      </p:pic>
      <p:sp>
        <p:nvSpPr>
          <p:cNvPr id="24" name="Text 20"/>
          <p:cNvSpPr txBox="1"/>
          <p:nvPr/>
        </p:nvSpPr>
        <p:spPr>
          <a:xfrm>
            <a:off x="548640" y="4315968"/>
            <a:ext cx="4846320" cy="219456"/>
          </a:xfrm>
          <a:prstGeom prst="rect">
            <a:avLst/>
          </a:prstGeom>
          <a:noFill/>
          <a:ln/>
        </p:spPr>
        <p:txBody>
          <a:bodyPr wrap="square" lIns="0" tIns="0" rIns="0" bIns="0" rtlCol="0" anchor="t"/>
          <a:lstStyle/>
          <a:p>
            <a:pPr algn="l" indent="0" marL="0">
              <a:buNone/>
            </a:pPr>
            <a:r>
              <a:rPr lang="en-US" sz="850" dirty="0">
                <a:solidFill>
                  <a:srgbClr val="556176"/>
                </a:solidFill>
                <a:latin typeface="LINE Seed JP" pitchFamily="34" charset="0"/>
                <a:ea typeface="LINE Seed JP" pitchFamily="34" charset="-122"/>
                <a:cs typeface="LINE Seed JP" pitchFamily="34" charset="-120"/>
              </a:rPr>
              <a:t>出典：REXLIメルマガ「LINE登録率を4.3%上げた簡単な秘策をシェア」（2026-01-22配信）</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プロフィール上部の各項目に設定する内容と方法を確認します</a:t>
            </a:r>
            <a:endParaRPr lang="en-US" sz="19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アカウント名や画像で見せる内容を決め、管理画面の上部から設定する。</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18 / 35</a:t>
            </a:r>
            <a:endParaRPr lang="en-US" sz="8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5394960" cy="914400"/>
        </p:xfrm>
        <a:graphic>
          <a:graphicData uri="http://schemas.openxmlformats.org/drawingml/2006/table">
            <a:tbl>
              <a:tblPr/>
              <a:tblGrid>
                <a:gridCol w="1737360"/>
                <a:gridCol w="3657600"/>
              </a:tblGrid>
              <a:tr h="310896">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項目</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書くこと・見せること</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420624">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アカウント名</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何の事業か分かる名前</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420624">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プロフィール画像</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事業やブランドを見分けられる画像</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背景画像</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友だち追加するメリット、アカウントの特徴、</a:t>
                      </a:r>
                      <a:endParaRPr lang="en-US" sz="1150" dirty="0">
                        <a:latin typeface="LINE Seed JP" charset="0"/>
                        <a:ea typeface="LINE Seed JP" charset="0"/>
                        <a:cs typeface="LINE Seed JP" charset="0"/>
                      </a:endParaRPr>
                    </a:p>
                    <a:p>
                      <a:pPr indent="0" marL="0">
                        <a:buNone/>
                      </a:pPr>
                      <a:r>
                        <a:rPr lang="en-US" sz="1150" dirty="0">
                          <a:solidFill>
                            <a:srgbClr val="1C2B4A"/>
                          </a:solidFill>
                          <a:latin typeface="LINE Seed JP" pitchFamily="34" charset="0"/>
                          <a:ea typeface="LINE Seed JP" pitchFamily="34" charset="-122"/>
                          <a:cs typeface="LINE Seed JP" pitchFamily="34" charset="-120"/>
                        </a:rPr>
                        <a:t>追加ボタンへの矢印</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ステータスメッセージ</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友だち追加するメリット、または今後の配信内容</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0" name="Text 7"/>
          <p:cNvSpPr txBox="1"/>
          <p:nvPr/>
        </p:nvSpPr>
        <p:spPr>
          <a:xfrm>
            <a:off x="548640" y="4206240"/>
            <a:ext cx="539496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管理画面の「上部」から設定する。詳細は公式マニュアルを参照。</a:t>
            </a:r>
            <a:endParaRPr lang="en-US" sz="1050" dirty="0"/>
          </a:p>
        </p:txBody>
      </p:sp>
      <p:pic>
        <p:nvPicPr>
          <p:cNvPr id="11" name="Image 0" descr="/Users/shigikasumi/Dropbox/Projects/Projects/01_REXLI_files/07_REXLI社内PJ/R274_デジタルマーケティング実務者育成講座/10_ONGOING/slides/lesson-03/素材/ビジネスプロフィール編集画面_背景画像.png">    </p:cNvPr>
          <p:cNvPicPr>
            <a:picLocks noChangeAspect="1"/>
          </p:cNvPicPr>
          <p:nvPr/>
        </p:nvPicPr>
        <p:blipFill>
          <a:blip r:embed="rId1"/>
          <a:stretch>
            <a:fillRect/>
          </a:stretch>
        </p:blipFill>
        <p:spPr>
          <a:xfrm>
            <a:off x="6217920" y="1737360"/>
            <a:ext cx="2173129" cy="2377440"/>
          </a:xfrm>
          <a:prstGeom prst="rect">
            <a:avLst/>
          </a:prstGeom>
        </p:spPr>
      </p:pic>
      <p:sp>
        <p:nvSpPr>
          <p:cNvPr id="12" name="Text 8"/>
          <p:cNvSpPr txBox="1"/>
          <p:nvPr/>
        </p:nvSpPr>
        <p:spPr>
          <a:xfrm>
            <a:off x="6217920" y="4160520"/>
            <a:ext cx="2377440" cy="237744"/>
          </a:xfrm>
          <a:prstGeom prst="rect">
            <a:avLst/>
          </a:prstGeom>
          <a:noFill/>
          <a:ln/>
        </p:spPr>
        <p:txBody>
          <a:bodyPr wrap="square" lIns="0" tIns="0" rIns="0" bIns="0" rtlCol="0" anchor="t"/>
          <a:lstStyle/>
          <a:p>
            <a:pPr algn="ctr" indent="0" marL="0">
              <a:buNone/>
            </a:pPr>
            <a:r>
              <a:rPr lang="en-US" sz="950" dirty="0">
                <a:solidFill>
                  <a:srgbClr val="556176"/>
                </a:solidFill>
                <a:latin typeface="LINE Seed JP" pitchFamily="34" charset="0"/>
                <a:ea typeface="LINE Seed JP" pitchFamily="34" charset="-122"/>
                <a:cs typeface="LINE Seed JP" pitchFamily="34" charset="-120"/>
              </a:rPr>
              <a:t>管理画面の「上部」の設定</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登録特典の受取方法や配信頻度、基本情報もプロフィールに明記</a:t>
            </a:r>
            <a:endParaRPr lang="en-US" sz="19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特典の受取方法や配信頻度、運営元の基本情報を分かりやすく明記する。</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19 / 35</a:t>
            </a:r>
            <a:endParaRPr lang="en-US" sz="8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5120640" cy="914400"/>
        </p:xfrm>
        <a:graphic>
          <a:graphicData uri="http://schemas.openxmlformats.org/drawingml/2006/table">
            <a:tbl>
              <a:tblPr/>
              <a:tblGrid>
                <a:gridCol w="1645920"/>
                <a:gridCol w="3474720"/>
              </a:tblGrid>
              <a:tr h="731520">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受け取り方</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登録後にトーク画面へクーポンが届く。</a:t>
                      </a:r>
                      <a:endParaRPr lang="en-US" sz="1200" dirty="0">
                        <a:latin typeface="LINE Seed JP" charset="0"/>
                        <a:ea typeface="LINE Seed JP" charset="0"/>
                        <a:cs typeface="LINE Seed JP" charset="0"/>
                      </a:endParaRPr>
                    </a:p>
                    <a:p>
                      <a:pPr indent="0" marL="0">
                        <a:buNone/>
                      </a:pPr>
                      <a:r>
                        <a:rPr lang="en-US" sz="1200" dirty="0">
                          <a:solidFill>
                            <a:srgbClr val="1C2B4A"/>
                          </a:solidFill>
                          <a:latin typeface="LINE Seed JP" pitchFamily="34" charset="0"/>
                          <a:ea typeface="LINE Seed JP" pitchFamily="34" charset="-122"/>
                          <a:cs typeface="LINE Seed JP" pitchFamily="34" charset="-120"/>
                        </a:rPr>
                        <a:t>有効期限は30日間。</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731520">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届く頻度</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月2回ほど、新しいメニューや空き枠の情報</a:t>
                      </a:r>
                      <a:endParaRPr lang="en-US" sz="1200" dirty="0">
                        <a:latin typeface="LINE Seed JP" charset="0"/>
                        <a:ea typeface="LINE Seed JP" charset="0"/>
                        <a:cs typeface="LINE Seed JP" charset="0"/>
                      </a:endParaRPr>
                    </a:p>
                    <a:p>
                      <a:pPr indent="0" marL="0">
                        <a:buNone/>
                      </a:pPr>
                      <a:r>
                        <a:rPr lang="en-US" sz="1200" dirty="0">
                          <a:solidFill>
                            <a:srgbClr val="1C2B4A"/>
                          </a:solidFill>
                          <a:latin typeface="LINE Seed JP" pitchFamily="34" charset="0"/>
                          <a:ea typeface="LINE Seed JP" pitchFamily="34" charset="-122"/>
                          <a:cs typeface="LINE Seed JP" pitchFamily="34" charset="-120"/>
                        </a:rPr>
                        <a:t>をお届け。</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731520">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運営元の基本情報</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予約・申込ページ、よくある質問、住所、</a:t>
                      </a:r>
                      <a:endParaRPr lang="en-US" sz="1200" dirty="0">
                        <a:latin typeface="LINE Seed JP" charset="0"/>
                        <a:ea typeface="LINE Seed JP" charset="0"/>
                        <a:cs typeface="LINE Seed JP" charset="0"/>
                      </a:endParaRPr>
                    </a:p>
                    <a:p>
                      <a:pPr indent="0" marL="0">
                        <a:buNone/>
                      </a:pPr>
                      <a:r>
                        <a:rPr lang="en-US" sz="1200" dirty="0">
                          <a:solidFill>
                            <a:srgbClr val="1C2B4A"/>
                          </a:solidFill>
                          <a:latin typeface="LINE Seed JP" pitchFamily="34" charset="0"/>
                          <a:ea typeface="LINE Seed JP" pitchFamily="34" charset="-122"/>
                          <a:cs typeface="LINE Seed JP" pitchFamily="34" charset="-120"/>
                        </a:rPr>
                        <a:t>営業時間、Webサイト</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0" name="Shape 7"/>
          <p:cNvSpPr/>
          <p:nvPr/>
        </p:nvSpPr>
        <p:spPr>
          <a:xfrm>
            <a:off x="5943600" y="1783080"/>
            <a:ext cx="2651760" cy="2606040"/>
          </a:xfrm>
          <a:prstGeom prst="rect">
            <a:avLst/>
          </a:prstGeom>
          <a:solidFill>
            <a:srgbClr val="F6F7FA"/>
          </a:solidFill>
          <a:ln w="12700">
            <a:solidFill>
              <a:srgbClr val="556176"/>
            </a:solidFill>
            <a:prstDash val="dash"/>
          </a:ln>
        </p:spPr>
      </p:sp>
      <p:sp>
        <p:nvSpPr>
          <p:cNvPr id="11" name="Text 8"/>
          <p:cNvSpPr txBox="1"/>
          <p:nvPr/>
        </p:nvSpPr>
        <p:spPr>
          <a:xfrm>
            <a:off x="6080760" y="1892808"/>
            <a:ext cx="2377440" cy="237744"/>
          </a:xfrm>
          <a:prstGeom prst="rect">
            <a:avLst/>
          </a:prstGeom>
          <a:noFill/>
          <a:ln/>
        </p:spPr>
        <p:txBody>
          <a:bodyPr wrap="square" lIns="0" tIns="0" rIns="0" bIns="0" rtlCol="0" anchor="t"/>
          <a:lstStyle/>
          <a:p>
            <a:pPr algn="ctr" indent="0" marL="0">
              <a:buNone/>
            </a:pPr>
            <a:r>
              <a:rPr lang="en-US" sz="1000" b="1" dirty="0">
                <a:solidFill>
                  <a:srgbClr val="556176"/>
                </a:solidFill>
                <a:latin typeface="LINE Seed JP" pitchFamily="34" charset="0"/>
                <a:ea typeface="LINE Seed JP" pitchFamily="34" charset="-122"/>
                <a:cs typeface="LINE Seed JP" pitchFamily="34" charset="-120"/>
              </a:rPr>
              <a:t>画面キャプチャ</a:t>
            </a:r>
            <a:endParaRPr lang="en-US" sz="1000" dirty="0"/>
          </a:p>
        </p:txBody>
      </p:sp>
      <p:sp>
        <p:nvSpPr>
          <p:cNvPr id="12" name="Text 9"/>
          <p:cNvSpPr txBox="1"/>
          <p:nvPr/>
        </p:nvSpPr>
        <p:spPr>
          <a:xfrm>
            <a:off x="6126480" y="2194560"/>
            <a:ext cx="2286000" cy="205740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公式LINEのプロフィール画面。</a:t>
            </a:r>
            <a:endParaRPr lang="en-US" sz="1050" dirty="0"/>
          </a:p>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上の部分の下に続く情報の欄を枠で</a:t>
            </a:r>
            <a:endParaRPr lang="en-US" sz="1050" dirty="0"/>
          </a:p>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示す</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友だち追加の直後に約束した登録特典をすぐに届けます</a:t>
            </a:r>
            <a:endParaRPr lang="en-US" sz="22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呼びかけ文やプロフィールで伝えた登録特典を、追加直後にすぐ届ける。</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20 / 35</a:t>
            </a:r>
            <a:endParaRPr lang="en-US" sz="800" dirty="0"/>
          </a:p>
        </p:txBody>
      </p:sp>
      <p:sp>
        <p:nvSpPr>
          <p:cNvPr id="9" name="Shape 7"/>
          <p:cNvSpPr/>
          <p:nvPr/>
        </p:nvSpPr>
        <p:spPr>
          <a:xfrm>
            <a:off x="548640" y="1984248"/>
            <a:ext cx="310896" cy="310896"/>
          </a:xfrm>
          <a:prstGeom prst="ellipse">
            <a:avLst/>
          </a:prstGeom>
          <a:solidFill>
            <a:srgbClr val="F26B21"/>
          </a:solidFill>
          <a:ln w="12700">
            <a:solidFill>
              <a:srgbClr val="F26B21"/>
            </a:solidFill>
            <a:prstDash val="solid"/>
          </a:ln>
        </p:spPr>
      </p:sp>
      <p:sp>
        <p:nvSpPr>
          <p:cNvPr id="10" name="Text 8"/>
          <p:cNvSpPr txBox="1"/>
          <p:nvPr/>
        </p:nvSpPr>
        <p:spPr>
          <a:xfrm>
            <a:off x="548640" y="198424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11" name="Shape 9"/>
          <p:cNvSpPr/>
          <p:nvPr/>
        </p:nvSpPr>
        <p:spPr>
          <a:xfrm>
            <a:off x="1005840" y="1783080"/>
            <a:ext cx="4663440" cy="749808"/>
          </a:xfrm>
          <a:prstGeom prst="roundRect">
            <a:avLst>
              <a:gd name="adj" fmla="val 9756"/>
            </a:avLst>
          </a:prstGeom>
          <a:solidFill>
            <a:srgbClr val="EEF2F8"/>
          </a:solidFill>
          <a:ln w="12700">
            <a:solidFill>
              <a:srgbClr val="EEF2F8"/>
            </a:solidFill>
            <a:prstDash val="solid"/>
          </a:ln>
        </p:spPr>
      </p:sp>
      <p:sp>
        <p:nvSpPr>
          <p:cNvPr id="12" name="Text 10"/>
          <p:cNvSpPr txBox="1"/>
          <p:nvPr/>
        </p:nvSpPr>
        <p:spPr>
          <a:xfrm>
            <a:off x="1188720" y="1783080"/>
            <a:ext cx="4389120" cy="749808"/>
          </a:xfrm>
          <a:prstGeom prst="rect">
            <a:avLst/>
          </a:prstGeom>
          <a:noFill/>
          <a:ln/>
        </p:spPr>
        <p:txBody>
          <a:bodyPr wrap="square" lIns="0" tIns="0" rIns="0" bIns="0" rtlCol="0" anchor="ctr"/>
          <a:lstStyle/>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呼びかけ文やプロフィールで伝えた登録特典と、</a:t>
            </a:r>
            <a:endParaRPr lang="en-US" sz="1250" dirty="0"/>
          </a:p>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名前や中身を一致させる。</a:t>
            </a:r>
            <a:endParaRPr lang="en-US" sz="1250" dirty="0"/>
          </a:p>
        </p:txBody>
      </p:sp>
      <p:sp>
        <p:nvSpPr>
          <p:cNvPr id="13" name="Shape 11"/>
          <p:cNvSpPr/>
          <p:nvPr/>
        </p:nvSpPr>
        <p:spPr>
          <a:xfrm>
            <a:off x="548640" y="2852928"/>
            <a:ext cx="310896" cy="310896"/>
          </a:xfrm>
          <a:prstGeom prst="ellipse">
            <a:avLst/>
          </a:prstGeom>
          <a:solidFill>
            <a:srgbClr val="1C2B4A"/>
          </a:solidFill>
          <a:ln w="12700">
            <a:solidFill>
              <a:srgbClr val="1C2B4A"/>
            </a:solidFill>
            <a:prstDash val="solid"/>
          </a:ln>
        </p:spPr>
      </p:sp>
      <p:sp>
        <p:nvSpPr>
          <p:cNvPr id="14" name="Text 12"/>
          <p:cNvSpPr txBox="1"/>
          <p:nvPr/>
        </p:nvSpPr>
        <p:spPr>
          <a:xfrm>
            <a:off x="548640" y="285292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15" name="Shape 13"/>
          <p:cNvSpPr/>
          <p:nvPr/>
        </p:nvSpPr>
        <p:spPr>
          <a:xfrm>
            <a:off x="1005840" y="2651760"/>
            <a:ext cx="4663440" cy="749808"/>
          </a:xfrm>
          <a:prstGeom prst="roundRect">
            <a:avLst>
              <a:gd name="adj" fmla="val 9756"/>
            </a:avLst>
          </a:prstGeom>
          <a:solidFill>
            <a:srgbClr val="EEF2F8"/>
          </a:solidFill>
          <a:ln w="12700">
            <a:solidFill>
              <a:srgbClr val="EEF2F8"/>
            </a:solidFill>
            <a:prstDash val="solid"/>
          </a:ln>
        </p:spPr>
      </p:sp>
      <p:sp>
        <p:nvSpPr>
          <p:cNvPr id="16" name="Text 14"/>
          <p:cNvSpPr txBox="1"/>
          <p:nvPr/>
        </p:nvSpPr>
        <p:spPr>
          <a:xfrm>
            <a:off x="1188720" y="2651760"/>
            <a:ext cx="4389120" cy="749808"/>
          </a:xfrm>
          <a:prstGeom prst="rect">
            <a:avLst/>
          </a:prstGeom>
          <a:noFill/>
          <a:ln/>
        </p:spPr>
        <p:txBody>
          <a:bodyPr wrap="square" lIns="0" tIns="0" rIns="0" bIns="0" rtlCol="0" anchor="ctr"/>
          <a:lstStyle/>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友だち追加の直後に自動送信し、</a:t>
            </a:r>
            <a:endParaRPr lang="en-US" sz="1250" dirty="0"/>
          </a:p>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ユーザーを待たせずにすぐ届ける。</a:t>
            </a:r>
            <a:endParaRPr lang="en-US" sz="1250" dirty="0"/>
          </a:p>
        </p:txBody>
      </p:sp>
      <p:sp>
        <p:nvSpPr>
          <p:cNvPr id="17" name="Text 15"/>
          <p:cNvSpPr txBox="1"/>
          <p:nvPr/>
        </p:nvSpPr>
        <p:spPr>
          <a:xfrm>
            <a:off x="548640" y="3611880"/>
            <a:ext cx="512064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直後のメッセージや付与タグは、Lステップの友だち追加時設定で作る。</a:t>
            </a:r>
            <a:endParaRPr lang="en-US" sz="1050" dirty="0"/>
          </a:p>
        </p:txBody>
      </p:sp>
      <p:sp>
        <p:nvSpPr>
          <p:cNvPr id="18" name="Shape 16"/>
          <p:cNvSpPr/>
          <p:nvPr/>
        </p:nvSpPr>
        <p:spPr>
          <a:xfrm>
            <a:off x="5943600" y="1783080"/>
            <a:ext cx="2651760" cy="2606040"/>
          </a:xfrm>
          <a:prstGeom prst="roundRect">
            <a:avLst>
              <a:gd name="adj" fmla="val 2105"/>
            </a:avLst>
          </a:prstGeom>
          <a:solidFill>
            <a:srgbClr val="FFFFFF"/>
          </a:solidFill>
          <a:ln w="15875">
            <a:solidFill>
              <a:srgbClr val="F26B21"/>
            </a:solidFill>
            <a:prstDash val="dash"/>
          </a:ln>
        </p:spPr>
      </p:sp>
      <p:sp>
        <p:nvSpPr>
          <p:cNvPr id="19" name="Text 17"/>
          <p:cNvSpPr txBox="1"/>
          <p:nvPr/>
        </p:nvSpPr>
        <p:spPr>
          <a:xfrm>
            <a:off x="6080760" y="189280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0" name="Text 18"/>
          <p:cNvSpPr txBox="1"/>
          <p:nvPr/>
        </p:nvSpPr>
        <p:spPr>
          <a:xfrm>
            <a:off x="6126480" y="2167128"/>
            <a:ext cx="2286000" cy="2148840"/>
          </a:xfrm>
          <a:prstGeom prst="rect">
            <a:avLst/>
          </a:prstGeom>
          <a:noFill/>
          <a:ln/>
        </p:spPr>
        <p:txBody>
          <a:bodyPr wrap="square" lIns="0" tIns="0" rIns="0" bIns="0" rtlCol="0" anchor="t"/>
          <a:lstStyle/>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友だち追加した直後に、</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トーク画面に届いた登録特典</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を開いているユーザー</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6995160" y="292608"/>
            <a:ext cx="1600200" cy="292608"/>
          </a:xfrm>
          <a:prstGeom prst="roundRect">
            <a:avLst>
              <a:gd name="adj" fmla="val 50000"/>
            </a:avLst>
          </a:prstGeom>
          <a:solidFill>
            <a:srgbClr val="FDEBDF"/>
          </a:solidFill>
          <a:ln w="12700">
            <a:solidFill>
              <a:srgbClr val="FDEBDF"/>
            </a:solidFill>
            <a:prstDash val="solid"/>
          </a:ln>
        </p:spPr>
      </p:sp>
      <p:sp>
        <p:nvSpPr>
          <p:cNvPr id="4" name="Text 2"/>
          <p:cNvSpPr txBox="1"/>
          <p:nvPr/>
        </p:nvSpPr>
        <p:spPr>
          <a:xfrm>
            <a:off x="6995160" y="292608"/>
            <a:ext cx="1600200" cy="292608"/>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「登録する」を増やす</a:t>
            </a:r>
            <a:endParaRPr lang="en-US" sz="1000" dirty="0"/>
          </a:p>
        </p:txBody>
      </p:sp>
      <p:sp>
        <p:nvSpPr>
          <p:cNvPr id="5" name="Text 3"/>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登録特典は受け取って終わりにせず実際に使ってもらいます</a:t>
            </a:r>
            <a:endParaRPr lang="en-US" sz="1900" dirty="0"/>
          </a:p>
        </p:txBody>
      </p:sp>
      <p:sp>
        <p:nvSpPr>
          <p:cNvPr id="6" name="Text 4"/>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登録直後に受け取る、使う、次に進むまでの一連の流れを作る。</a:t>
            </a:r>
            <a:endParaRPr lang="en-US" sz="1300" dirty="0"/>
          </a:p>
        </p:txBody>
      </p:sp>
      <p:sp>
        <p:nvSpPr>
          <p:cNvPr id="7" name="Text 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8" name="Text 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21 / 35</a:t>
            </a:r>
            <a:endParaRPr lang="en-US" sz="800" dirty="0"/>
          </a:p>
        </p:txBody>
      </p:sp>
      <p:sp>
        <p:nvSpPr>
          <p:cNvPr id="9" name="Shape 7"/>
          <p:cNvSpPr/>
          <p:nvPr/>
        </p:nvSpPr>
        <p:spPr>
          <a:xfrm>
            <a:off x="548640" y="1737360"/>
            <a:ext cx="2468880" cy="384048"/>
          </a:xfrm>
          <a:prstGeom prst="roundRect">
            <a:avLst>
              <a:gd name="adj" fmla="val 19048"/>
            </a:avLst>
          </a:prstGeom>
          <a:solidFill>
            <a:srgbClr val="EEF2F8"/>
          </a:solidFill>
          <a:ln w="12700">
            <a:solidFill>
              <a:srgbClr val="EEF2F8"/>
            </a:solidFill>
            <a:prstDash val="solid"/>
          </a:ln>
        </p:spPr>
      </p:sp>
      <p:sp>
        <p:nvSpPr>
          <p:cNvPr id="10" name="Text 8"/>
          <p:cNvSpPr txBox="1"/>
          <p:nvPr/>
        </p:nvSpPr>
        <p:spPr>
          <a:xfrm>
            <a:off x="658368" y="1792224"/>
            <a:ext cx="2249424" cy="274320"/>
          </a:xfrm>
          <a:prstGeom prst="rect">
            <a:avLst/>
          </a:prstGeom>
          <a:noFill/>
          <a:ln/>
        </p:spPr>
        <p:txBody>
          <a:bodyPr wrap="square" lIns="0" tIns="0" rIns="0" bIns="0" rtlCol="0" anchor="ctr"/>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受け取る</a:t>
            </a:r>
            <a:endParaRPr lang="en-US" sz="1300" dirty="0"/>
          </a:p>
        </p:txBody>
      </p:sp>
      <p:sp>
        <p:nvSpPr>
          <p:cNvPr id="11" name="Shape 9"/>
          <p:cNvSpPr/>
          <p:nvPr/>
        </p:nvSpPr>
        <p:spPr>
          <a:xfrm>
            <a:off x="3063240" y="1929384"/>
            <a:ext cx="228600" cy="0"/>
          </a:xfrm>
          <a:prstGeom prst="line">
            <a:avLst/>
          </a:prstGeom>
          <a:noFill/>
          <a:ln w="22225">
            <a:solidFill>
              <a:srgbClr val="F26B21"/>
            </a:solidFill>
            <a:prstDash val="solid"/>
            <a:tailEnd type="triangle"/>
          </a:ln>
        </p:spPr>
      </p:sp>
      <p:sp>
        <p:nvSpPr>
          <p:cNvPr id="12" name="Shape 10"/>
          <p:cNvSpPr/>
          <p:nvPr/>
        </p:nvSpPr>
        <p:spPr>
          <a:xfrm>
            <a:off x="3337560" y="1737360"/>
            <a:ext cx="2468880" cy="384048"/>
          </a:xfrm>
          <a:prstGeom prst="roundRect">
            <a:avLst>
              <a:gd name="adj" fmla="val 19048"/>
            </a:avLst>
          </a:prstGeom>
          <a:solidFill>
            <a:srgbClr val="FDEBDF"/>
          </a:solidFill>
          <a:ln w="12700">
            <a:solidFill>
              <a:srgbClr val="FDEBDF"/>
            </a:solidFill>
            <a:prstDash val="solid"/>
          </a:ln>
        </p:spPr>
      </p:sp>
      <p:sp>
        <p:nvSpPr>
          <p:cNvPr id="13" name="Shape 11"/>
          <p:cNvSpPr/>
          <p:nvPr/>
        </p:nvSpPr>
        <p:spPr>
          <a:xfrm>
            <a:off x="3337560" y="1737360"/>
            <a:ext cx="2468880" cy="384048"/>
          </a:xfrm>
          <a:prstGeom prst="roundRect">
            <a:avLst>
              <a:gd name="adj" fmla="val 19048"/>
            </a:avLst>
          </a:prstGeom>
          <a:ln w="15875">
            <a:solidFill>
              <a:srgbClr val="F26B21"/>
            </a:solidFill>
            <a:prstDash val="solid"/>
          </a:ln>
        </p:spPr>
      </p:sp>
      <p:sp>
        <p:nvSpPr>
          <p:cNvPr id="14" name="Text 12"/>
          <p:cNvSpPr txBox="1"/>
          <p:nvPr/>
        </p:nvSpPr>
        <p:spPr>
          <a:xfrm>
            <a:off x="3447288" y="1792224"/>
            <a:ext cx="2249424" cy="274320"/>
          </a:xfrm>
          <a:prstGeom prst="rect">
            <a:avLst/>
          </a:prstGeom>
          <a:noFill/>
          <a:ln/>
        </p:spPr>
        <p:txBody>
          <a:bodyPr wrap="square" lIns="0" tIns="0" rIns="0" bIns="0" rtlCol="0" anchor="ctr"/>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使う</a:t>
            </a:r>
            <a:endParaRPr lang="en-US" sz="1300" dirty="0"/>
          </a:p>
        </p:txBody>
      </p:sp>
      <p:sp>
        <p:nvSpPr>
          <p:cNvPr id="15" name="Shape 13"/>
          <p:cNvSpPr/>
          <p:nvPr/>
        </p:nvSpPr>
        <p:spPr>
          <a:xfrm>
            <a:off x="5852160" y="1929384"/>
            <a:ext cx="228600" cy="0"/>
          </a:xfrm>
          <a:prstGeom prst="line">
            <a:avLst/>
          </a:prstGeom>
          <a:noFill/>
          <a:ln w="22225">
            <a:solidFill>
              <a:srgbClr val="F26B21"/>
            </a:solidFill>
            <a:prstDash val="solid"/>
            <a:tailEnd type="triangle"/>
          </a:ln>
        </p:spPr>
      </p:sp>
      <p:sp>
        <p:nvSpPr>
          <p:cNvPr id="16" name="Shape 14"/>
          <p:cNvSpPr/>
          <p:nvPr/>
        </p:nvSpPr>
        <p:spPr>
          <a:xfrm>
            <a:off x="6126480" y="1737360"/>
            <a:ext cx="2468880" cy="384048"/>
          </a:xfrm>
          <a:prstGeom prst="roundRect">
            <a:avLst>
              <a:gd name="adj" fmla="val 19048"/>
            </a:avLst>
          </a:prstGeom>
          <a:solidFill>
            <a:srgbClr val="EEF2F8"/>
          </a:solidFill>
          <a:ln w="12700">
            <a:solidFill>
              <a:srgbClr val="EEF2F8"/>
            </a:solidFill>
            <a:prstDash val="solid"/>
          </a:ln>
        </p:spPr>
      </p:sp>
      <p:sp>
        <p:nvSpPr>
          <p:cNvPr id="17" name="Text 15"/>
          <p:cNvSpPr txBox="1"/>
          <p:nvPr/>
        </p:nvSpPr>
        <p:spPr>
          <a:xfrm>
            <a:off x="6236208" y="1792224"/>
            <a:ext cx="2249424" cy="274320"/>
          </a:xfrm>
          <a:prstGeom prst="rect">
            <a:avLst/>
          </a:prstGeom>
          <a:noFill/>
          <a:ln/>
        </p:spPr>
        <p:txBody>
          <a:bodyPr wrap="square" lIns="0" tIns="0" rIns="0" bIns="0" rtlCol="0" anchor="ctr"/>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次に進む</a:t>
            </a:r>
            <a:endParaRPr lang="en-US" sz="1300" dirty="0"/>
          </a:p>
        </p:txBody>
      </p:sp>
      <p:sp>
        <p:nvSpPr>
          <p:cNvPr id="18" name="Shape 16"/>
          <p:cNvSpPr/>
          <p:nvPr/>
        </p:nvSpPr>
        <p:spPr>
          <a:xfrm>
            <a:off x="548640" y="2295144"/>
            <a:ext cx="274320" cy="274320"/>
          </a:xfrm>
          <a:prstGeom prst="ellipse">
            <a:avLst/>
          </a:prstGeom>
          <a:solidFill>
            <a:srgbClr val="1C2B4A"/>
          </a:solidFill>
          <a:ln w="12700">
            <a:solidFill>
              <a:srgbClr val="1C2B4A"/>
            </a:solidFill>
            <a:prstDash val="solid"/>
          </a:ln>
        </p:spPr>
      </p:sp>
      <p:sp>
        <p:nvSpPr>
          <p:cNvPr id="19" name="Text 17"/>
          <p:cNvSpPr txBox="1"/>
          <p:nvPr/>
        </p:nvSpPr>
        <p:spPr>
          <a:xfrm>
            <a:off x="548640" y="2295144"/>
            <a:ext cx="274320" cy="27432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20" name="Text 18"/>
          <p:cNvSpPr txBox="1"/>
          <p:nvPr/>
        </p:nvSpPr>
        <p:spPr>
          <a:xfrm>
            <a:off x="932688" y="2240280"/>
            <a:ext cx="7589520" cy="384048"/>
          </a:xfrm>
          <a:prstGeom prst="rect">
            <a:avLst/>
          </a:prstGeom>
          <a:noFill/>
          <a:ln/>
        </p:spPr>
        <p:txBody>
          <a:bodyPr wrap="square" lIns="0" tIns="0" rIns="0" bIns="0" rtlCol="0" anchor="ctr"/>
          <a:lstStyle/>
          <a:p>
            <a:pPr algn="l" indent="0" marL="0">
              <a:lnSpc>
                <a:spcPct val="110000"/>
              </a:lnSpc>
              <a:buNone/>
            </a:pPr>
            <a:r>
              <a:rPr lang="en-US" sz="1200" dirty="0">
                <a:solidFill>
                  <a:srgbClr val="1C2B4A"/>
                </a:solidFill>
                <a:latin typeface="LINE Seed JP" pitchFamily="34" charset="0"/>
                <a:ea typeface="LINE Seed JP" pitchFamily="34" charset="-122"/>
                <a:cs typeface="LINE Seed JP" pitchFamily="34" charset="-120"/>
              </a:rPr>
              <a:t>使い方と、「1分で分かる」などどれくらいで使えるかを明記する。</a:t>
            </a:r>
            <a:endParaRPr lang="en-US" sz="1200" dirty="0"/>
          </a:p>
        </p:txBody>
      </p:sp>
      <p:sp>
        <p:nvSpPr>
          <p:cNvPr id="21" name="Shape 19"/>
          <p:cNvSpPr/>
          <p:nvPr/>
        </p:nvSpPr>
        <p:spPr>
          <a:xfrm>
            <a:off x="548640" y="2715768"/>
            <a:ext cx="274320" cy="274320"/>
          </a:xfrm>
          <a:prstGeom prst="ellipse">
            <a:avLst/>
          </a:prstGeom>
          <a:solidFill>
            <a:srgbClr val="1C2B4A"/>
          </a:solidFill>
          <a:ln w="12700">
            <a:solidFill>
              <a:srgbClr val="1C2B4A"/>
            </a:solidFill>
            <a:prstDash val="solid"/>
          </a:ln>
        </p:spPr>
      </p:sp>
      <p:sp>
        <p:nvSpPr>
          <p:cNvPr id="22" name="Text 20"/>
          <p:cNvSpPr txBox="1"/>
          <p:nvPr/>
        </p:nvSpPr>
        <p:spPr>
          <a:xfrm>
            <a:off x="548640" y="2715768"/>
            <a:ext cx="274320" cy="27432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23" name="Text 21"/>
          <p:cNvSpPr txBox="1"/>
          <p:nvPr/>
        </p:nvSpPr>
        <p:spPr>
          <a:xfrm>
            <a:off x="932688" y="2660904"/>
            <a:ext cx="7589520" cy="384048"/>
          </a:xfrm>
          <a:prstGeom prst="rect">
            <a:avLst/>
          </a:prstGeom>
          <a:noFill/>
          <a:ln/>
        </p:spPr>
        <p:txBody>
          <a:bodyPr wrap="square" lIns="0" tIns="0" rIns="0" bIns="0" rtlCol="0" anchor="ctr"/>
          <a:lstStyle/>
          <a:p>
            <a:pPr algn="l" indent="0" marL="0">
              <a:lnSpc>
                <a:spcPct val="110000"/>
              </a:lnSpc>
              <a:buNone/>
            </a:pPr>
            <a:r>
              <a:rPr lang="en-US" sz="1200" dirty="0">
                <a:solidFill>
                  <a:srgbClr val="1C2B4A"/>
                </a:solidFill>
                <a:latin typeface="LINE Seed JP" pitchFamily="34" charset="0"/>
                <a:ea typeface="LINE Seed JP" pitchFamily="34" charset="-122"/>
                <a:cs typeface="LINE Seed JP" pitchFamily="34" charset="-120"/>
              </a:rPr>
              <a:t>クーポンなどは期限を付け、期限と使い方を書いておく。</a:t>
            </a:r>
            <a:endParaRPr lang="en-US" sz="1200" dirty="0"/>
          </a:p>
        </p:txBody>
      </p:sp>
      <p:sp>
        <p:nvSpPr>
          <p:cNvPr id="24" name="Shape 22"/>
          <p:cNvSpPr/>
          <p:nvPr/>
        </p:nvSpPr>
        <p:spPr>
          <a:xfrm>
            <a:off x="548640" y="3136392"/>
            <a:ext cx="274320" cy="274320"/>
          </a:xfrm>
          <a:prstGeom prst="ellipse">
            <a:avLst/>
          </a:prstGeom>
          <a:solidFill>
            <a:srgbClr val="1C2B4A"/>
          </a:solidFill>
          <a:ln w="12700">
            <a:solidFill>
              <a:srgbClr val="1C2B4A"/>
            </a:solidFill>
            <a:prstDash val="solid"/>
          </a:ln>
        </p:spPr>
      </p:sp>
      <p:sp>
        <p:nvSpPr>
          <p:cNvPr id="25" name="Text 23"/>
          <p:cNvSpPr txBox="1"/>
          <p:nvPr/>
        </p:nvSpPr>
        <p:spPr>
          <a:xfrm>
            <a:off x="548640" y="3136392"/>
            <a:ext cx="274320" cy="27432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3</a:t>
            </a:r>
            <a:endParaRPr lang="en-US" sz="1200" dirty="0"/>
          </a:p>
        </p:txBody>
      </p:sp>
      <p:sp>
        <p:nvSpPr>
          <p:cNvPr id="26" name="Text 24"/>
          <p:cNvSpPr txBox="1"/>
          <p:nvPr/>
        </p:nvSpPr>
        <p:spPr>
          <a:xfrm>
            <a:off x="932688" y="3081528"/>
            <a:ext cx="7589520" cy="384048"/>
          </a:xfrm>
          <a:prstGeom prst="rect">
            <a:avLst/>
          </a:prstGeom>
          <a:noFill/>
          <a:ln/>
        </p:spPr>
        <p:txBody>
          <a:bodyPr wrap="square" lIns="0" tIns="0" rIns="0" bIns="0" rtlCol="0" anchor="ctr"/>
          <a:lstStyle/>
          <a:p>
            <a:pPr algn="l" indent="0" marL="0">
              <a:lnSpc>
                <a:spcPct val="110000"/>
              </a:lnSpc>
              <a:buNone/>
            </a:pPr>
            <a:r>
              <a:rPr lang="en-US" sz="1200" dirty="0">
                <a:solidFill>
                  <a:srgbClr val="1C2B4A"/>
                </a:solidFill>
                <a:latin typeface="LINE Seed JP" pitchFamily="34" charset="0"/>
                <a:ea typeface="LINE Seed JP" pitchFamily="34" charset="-122"/>
                <a:cs typeface="LINE Seed JP" pitchFamily="34" charset="-120"/>
              </a:rPr>
              <a:t>動画や資料は直接開けるリンクで渡し、予約や申込もLINEの中で済むようにする。</a:t>
            </a:r>
            <a:endParaRPr lang="en-US" sz="1200" dirty="0"/>
          </a:p>
        </p:txBody>
      </p:sp>
      <p:sp>
        <p:nvSpPr>
          <p:cNvPr id="27" name="Shape 25"/>
          <p:cNvSpPr/>
          <p:nvPr/>
        </p:nvSpPr>
        <p:spPr>
          <a:xfrm>
            <a:off x="548640" y="3557016"/>
            <a:ext cx="274320" cy="274320"/>
          </a:xfrm>
          <a:prstGeom prst="ellipse">
            <a:avLst/>
          </a:prstGeom>
          <a:solidFill>
            <a:srgbClr val="1C2B4A"/>
          </a:solidFill>
          <a:ln w="12700">
            <a:solidFill>
              <a:srgbClr val="1C2B4A"/>
            </a:solidFill>
            <a:prstDash val="solid"/>
          </a:ln>
        </p:spPr>
      </p:sp>
      <p:sp>
        <p:nvSpPr>
          <p:cNvPr id="28" name="Text 26"/>
          <p:cNvSpPr txBox="1"/>
          <p:nvPr/>
        </p:nvSpPr>
        <p:spPr>
          <a:xfrm>
            <a:off x="548640" y="3557016"/>
            <a:ext cx="274320" cy="27432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4</a:t>
            </a:r>
            <a:endParaRPr lang="en-US" sz="1200" dirty="0"/>
          </a:p>
        </p:txBody>
      </p:sp>
      <p:sp>
        <p:nvSpPr>
          <p:cNvPr id="29" name="Text 27"/>
          <p:cNvSpPr txBox="1"/>
          <p:nvPr/>
        </p:nvSpPr>
        <p:spPr>
          <a:xfrm>
            <a:off x="932688" y="3502152"/>
            <a:ext cx="7589520" cy="384048"/>
          </a:xfrm>
          <a:prstGeom prst="rect">
            <a:avLst/>
          </a:prstGeom>
          <a:noFill/>
          <a:ln/>
        </p:spPr>
        <p:txBody>
          <a:bodyPr wrap="square" lIns="0" tIns="0" rIns="0" bIns="0" rtlCol="0" anchor="ctr"/>
          <a:lstStyle/>
          <a:p>
            <a:pPr algn="l" indent="0" marL="0">
              <a:lnSpc>
                <a:spcPct val="110000"/>
              </a:lnSpc>
              <a:buNone/>
            </a:pPr>
            <a:r>
              <a:rPr lang="en-US" sz="1200" dirty="0">
                <a:solidFill>
                  <a:srgbClr val="1C2B4A"/>
                </a:solidFill>
                <a:latin typeface="LINE Seed JP" pitchFamily="34" charset="0"/>
                <a:ea typeface="LINE Seed JP" pitchFamily="34" charset="-122"/>
                <a:cs typeface="LINE Seed JP" pitchFamily="34" charset="-120"/>
              </a:rPr>
              <a:t>登録特典を使ったあとに次にしてほしい行動を1つだけ示す。</a:t>
            </a:r>
            <a:endParaRPr lang="en-US" sz="1200" dirty="0"/>
          </a:p>
        </p:txBody>
      </p:sp>
      <p:sp>
        <p:nvSpPr>
          <p:cNvPr id="30" name="Shape 28"/>
          <p:cNvSpPr/>
          <p:nvPr/>
        </p:nvSpPr>
        <p:spPr>
          <a:xfrm>
            <a:off x="548640" y="3959352"/>
            <a:ext cx="8046720" cy="603504"/>
          </a:xfrm>
          <a:prstGeom prst="roundRect">
            <a:avLst>
              <a:gd name="adj" fmla="val 12121"/>
            </a:avLst>
          </a:prstGeom>
          <a:solidFill>
            <a:srgbClr val="FDEBDF"/>
          </a:solidFill>
          <a:ln w="12700">
            <a:solidFill>
              <a:srgbClr val="FDEBDF"/>
            </a:solidFill>
            <a:prstDash val="solid"/>
          </a:ln>
        </p:spPr>
      </p:sp>
      <p:sp>
        <p:nvSpPr>
          <p:cNvPr id="31" name="Shape 29"/>
          <p:cNvSpPr/>
          <p:nvPr/>
        </p:nvSpPr>
        <p:spPr>
          <a:xfrm>
            <a:off x="685800" y="4123944"/>
            <a:ext cx="640080" cy="274320"/>
          </a:xfrm>
          <a:prstGeom prst="roundRect">
            <a:avLst>
              <a:gd name="adj" fmla="val 50000"/>
            </a:avLst>
          </a:prstGeom>
          <a:solidFill>
            <a:srgbClr val="F26B21"/>
          </a:solidFill>
          <a:ln w="12700">
            <a:solidFill>
              <a:srgbClr val="F26B21"/>
            </a:solidFill>
            <a:prstDash val="solid"/>
          </a:ln>
        </p:spPr>
      </p:sp>
      <p:sp>
        <p:nvSpPr>
          <p:cNvPr id="32" name="Text 30"/>
          <p:cNvSpPr txBox="1"/>
          <p:nvPr/>
        </p:nvSpPr>
        <p:spPr>
          <a:xfrm>
            <a:off x="685800" y="4123944"/>
            <a:ext cx="64008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実例</a:t>
            </a:r>
            <a:endParaRPr lang="en-US" sz="1000" dirty="0"/>
          </a:p>
        </p:txBody>
      </p:sp>
      <p:sp>
        <p:nvSpPr>
          <p:cNvPr id="33" name="Text 31"/>
          <p:cNvSpPr txBox="1"/>
          <p:nvPr/>
        </p:nvSpPr>
        <p:spPr>
          <a:xfrm>
            <a:off x="1463040" y="3959352"/>
            <a:ext cx="7040880" cy="603504"/>
          </a:xfrm>
          <a:prstGeom prst="rect">
            <a:avLst/>
          </a:prstGeom>
          <a:noFill/>
          <a:ln/>
        </p:spPr>
        <p:txBody>
          <a:bodyPr wrap="square" lIns="0" tIns="0" rIns="0" bIns="0" rtlCol="0" anchor="ctr"/>
          <a:lstStyle/>
          <a:p>
            <a:pPr algn="l" indent="0" marL="0">
              <a:lnSpc>
                <a:spcPct val="115000"/>
              </a:lnSpc>
              <a:buNone/>
            </a:pPr>
            <a:r>
              <a:rPr lang="en-US" sz="1050" dirty="0">
                <a:solidFill>
                  <a:srgbClr val="1C2B4A"/>
                </a:solidFill>
                <a:latin typeface="LINE Seed JP" pitchFamily="34" charset="0"/>
                <a:ea typeface="LINE Seed JP" pitchFamily="34" charset="-122"/>
                <a:cs typeface="LINE Seed JP" pitchFamily="34" charset="-120"/>
              </a:rPr>
              <a:t>REXLIがサポートしたホワイトニングサロンで、外部アプリに移っていたオンライン診断の予約を</a:t>
            </a:r>
            <a:endParaRPr lang="en-US" sz="1050" dirty="0"/>
          </a:p>
          <a:p>
            <a:pPr algn="l" indent="0" marL="0">
              <a:lnSpc>
                <a:spcPct val="115000"/>
              </a:lnSpc>
              <a:buNone/>
            </a:pPr>
            <a:r>
              <a:rPr lang="en-US" sz="1050" dirty="0">
                <a:solidFill>
                  <a:srgbClr val="1C2B4A"/>
                </a:solidFill>
                <a:latin typeface="LINE Seed JP" pitchFamily="34" charset="0"/>
                <a:ea typeface="LINE Seed JP" pitchFamily="34" charset="-122"/>
                <a:cs typeface="LINE Seed JP" pitchFamily="34" charset="-120"/>
              </a:rPr>
              <a:t>LステップのカレンダーでLINE内で完結させたら、予約率が1%から18%になった。</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0" y="0"/>
            <a:ext cx="164592" cy="5143500"/>
          </a:xfrm>
          <a:prstGeom prst="rect">
            <a:avLst/>
          </a:prstGeom>
          <a:solidFill>
            <a:srgbClr val="F26B21"/>
          </a:solidFill>
          <a:ln w="12700">
            <a:solidFill>
              <a:srgbClr val="F26B21"/>
            </a:solidFill>
            <a:prstDash val="solid"/>
          </a:ln>
        </p:spPr>
      </p:sp>
      <p:sp>
        <p:nvSpPr>
          <p:cNvPr id="4" name="Text 2"/>
          <p:cNvSpPr txBox="1"/>
          <p:nvPr/>
        </p:nvSpPr>
        <p:spPr>
          <a:xfrm>
            <a:off x="548640" y="960120"/>
            <a:ext cx="3657600" cy="274320"/>
          </a:xfrm>
          <a:prstGeom prst="rect">
            <a:avLst/>
          </a:prstGeom>
          <a:noFill/>
          <a:ln/>
        </p:spPr>
        <p:txBody>
          <a:bodyPr wrap="square" lIns="0" tIns="0" rIns="0" bIns="0" rtlCol="0" anchor="t"/>
          <a:lstStyle/>
          <a:p>
            <a:pPr algn="l" indent="0" marL="0">
              <a:buNone/>
            </a:pPr>
            <a:r>
              <a:rPr lang="en-US" sz="1100" b="1" spc="300" kern="0" dirty="0">
                <a:solidFill>
                  <a:srgbClr val="F26B21"/>
                </a:solidFill>
                <a:latin typeface="LINE Seed JP" pitchFamily="34" charset="0"/>
                <a:ea typeface="LINE Seed JP" pitchFamily="34" charset="-122"/>
                <a:cs typeface="LINE Seed JP" pitchFamily="34" charset="-120"/>
              </a:rPr>
              <a:t>CHAPTER 3</a:t>
            </a:r>
            <a:endParaRPr lang="en-US" sz="1100" dirty="0"/>
          </a:p>
        </p:txBody>
      </p:sp>
      <p:sp>
        <p:nvSpPr>
          <p:cNvPr id="5" name="Text 3"/>
          <p:cNvSpPr txBox="1"/>
          <p:nvPr/>
        </p:nvSpPr>
        <p:spPr>
          <a:xfrm>
            <a:off x="548640" y="1280160"/>
            <a:ext cx="8046720" cy="731520"/>
          </a:xfrm>
          <a:prstGeom prst="rect">
            <a:avLst/>
          </a:prstGeom>
          <a:noFill/>
          <a:ln/>
        </p:spPr>
        <p:txBody>
          <a:bodyPr wrap="square" lIns="0" tIns="0" rIns="0" bIns="0" rtlCol="0" anchor="ctr"/>
          <a:lstStyle/>
          <a:p>
            <a:pPr algn="l" indent="0" marL="0">
              <a:buNone/>
            </a:pPr>
            <a:r>
              <a:rPr lang="en-US" sz="3000" b="1" dirty="0">
                <a:solidFill>
                  <a:srgbClr val="1C2B4A"/>
                </a:solidFill>
                <a:latin typeface="LINE Seed JP" pitchFamily="34" charset="0"/>
                <a:ea typeface="LINE Seed JP" pitchFamily="34" charset="-122"/>
                <a:cs typeface="LINE Seed JP" pitchFamily="34" charset="-120"/>
              </a:rPr>
              <a:t>登録数を数えて見直す</a:t>
            </a:r>
            <a:endParaRPr lang="en-US" sz="3000" dirty="0"/>
          </a:p>
        </p:txBody>
      </p:sp>
      <p:sp>
        <p:nvSpPr>
          <p:cNvPr id="6" name="Text 4"/>
          <p:cNvSpPr txBox="1"/>
          <p:nvPr/>
        </p:nvSpPr>
        <p:spPr>
          <a:xfrm>
            <a:off x="548640" y="2057400"/>
            <a:ext cx="8046720" cy="365760"/>
          </a:xfrm>
          <a:prstGeom prst="rect">
            <a:avLst/>
          </a:prstGeom>
          <a:noFill/>
          <a:ln/>
        </p:spPr>
        <p:txBody>
          <a:bodyPr wrap="square" lIns="0" tIns="0" rIns="0" bIns="0" rtlCol="0" anchor="ctr"/>
          <a:lstStyle/>
          <a:p>
            <a:pPr algn="l" indent="0" marL="0">
              <a:buNone/>
            </a:pPr>
            <a:r>
              <a:rPr lang="en-US" sz="1400" dirty="0">
                <a:solidFill>
                  <a:srgbClr val="34415A"/>
                </a:solidFill>
                <a:latin typeface="LINE Seed JP" pitchFamily="34" charset="0"/>
                <a:ea typeface="LINE Seed JP" pitchFamily="34" charset="-122"/>
                <a:cs typeface="LINE Seed JP" pitchFamily="34" charset="-120"/>
              </a:rPr>
              <a:t>集客チャネルごとの登録数を数えて改善につなげる方法を見ます。</a:t>
            </a:r>
            <a:endParaRPr lang="en-US" sz="1400" dirty="0"/>
          </a:p>
        </p:txBody>
      </p:sp>
      <p:sp>
        <p:nvSpPr>
          <p:cNvPr id="7" name="Shape 5"/>
          <p:cNvSpPr/>
          <p:nvPr/>
        </p:nvSpPr>
        <p:spPr>
          <a:xfrm>
            <a:off x="548640" y="2834640"/>
            <a:ext cx="2560320" cy="345643"/>
          </a:xfrm>
          <a:prstGeom prst="roundRect">
            <a:avLst>
              <a:gd name="adj" fmla="val 21164"/>
            </a:avLst>
          </a:prstGeom>
          <a:solidFill>
            <a:srgbClr val="F26B21"/>
          </a:solidFill>
          <a:ln w="12700">
            <a:solidFill>
              <a:srgbClr val="F26B21"/>
            </a:solidFill>
            <a:prstDash val="solid"/>
          </a:ln>
        </p:spPr>
      </p:sp>
      <p:sp>
        <p:nvSpPr>
          <p:cNvPr id="8" name="Text 6"/>
          <p:cNvSpPr txBox="1"/>
          <p:nvPr/>
        </p:nvSpPr>
        <p:spPr>
          <a:xfrm>
            <a:off x="658368" y="2889504"/>
            <a:ext cx="2340864" cy="235915"/>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LINE Seed JP" pitchFamily="34" charset="0"/>
                <a:ea typeface="LINE Seed JP" pitchFamily="34" charset="-122"/>
                <a:cs typeface="LINE Seed JP" pitchFamily="34" charset="-120"/>
              </a:rPr>
              <a:t>「知る」を増やす</a:t>
            </a:r>
            <a:endParaRPr lang="en-US" sz="1100" dirty="0"/>
          </a:p>
        </p:txBody>
      </p:sp>
      <p:sp>
        <p:nvSpPr>
          <p:cNvPr id="9" name="Text 7"/>
          <p:cNvSpPr txBox="1"/>
          <p:nvPr/>
        </p:nvSpPr>
        <p:spPr>
          <a:xfrm>
            <a:off x="3108960" y="2834640"/>
            <a:ext cx="411480" cy="345643"/>
          </a:xfrm>
          <a:prstGeom prst="rect">
            <a:avLst/>
          </a:prstGeom>
          <a:noFill/>
          <a:ln/>
        </p:spPr>
        <p:txBody>
          <a:bodyPr wrap="square" lIns="0" tIns="0" rIns="0" bIns="0" rtlCol="0" anchor="ctr"/>
          <a:lstStyle/>
          <a:p>
            <a:pPr algn="ctr" indent="0" marL="0">
              <a:buNone/>
            </a:pPr>
            <a:r>
              <a:rPr lang="en-US" sz="1400" b="1" dirty="0">
                <a:solidFill>
                  <a:srgbClr val="34415A"/>
                </a:solidFill>
                <a:latin typeface="LINE Seed JP" pitchFamily="34" charset="0"/>
                <a:ea typeface="LINE Seed JP" pitchFamily="34" charset="-122"/>
                <a:cs typeface="LINE Seed JP" pitchFamily="34" charset="-120"/>
              </a:rPr>
              <a:t>×</a:t>
            </a:r>
            <a:endParaRPr lang="en-US" sz="1400" dirty="0"/>
          </a:p>
        </p:txBody>
      </p:sp>
      <p:sp>
        <p:nvSpPr>
          <p:cNvPr id="10" name="Shape 8"/>
          <p:cNvSpPr/>
          <p:nvPr/>
        </p:nvSpPr>
        <p:spPr>
          <a:xfrm>
            <a:off x="3520440" y="2834640"/>
            <a:ext cx="3200400" cy="345643"/>
          </a:xfrm>
          <a:prstGeom prst="roundRect">
            <a:avLst>
              <a:gd name="adj" fmla="val 21164"/>
            </a:avLst>
          </a:prstGeom>
          <a:solidFill>
            <a:srgbClr val="F26B21"/>
          </a:solidFill>
          <a:ln w="12700">
            <a:solidFill>
              <a:srgbClr val="F26B21"/>
            </a:solidFill>
            <a:prstDash val="solid"/>
          </a:ln>
        </p:spPr>
      </p:sp>
      <p:sp>
        <p:nvSpPr>
          <p:cNvPr id="11" name="Text 9"/>
          <p:cNvSpPr txBox="1"/>
          <p:nvPr/>
        </p:nvSpPr>
        <p:spPr>
          <a:xfrm>
            <a:off x="3630168" y="2889504"/>
            <a:ext cx="2980944" cy="235915"/>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LINE Seed JP" pitchFamily="34" charset="0"/>
                <a:ea typeface="LINE Seed JP" pitchFamily="34" charset="-122"/>
                <a:cs typeface="LINE Seed JP" pitchFamily="34" charset="-120"/>
              </a:rPr>
              <a:t>「登録する」を増やす</a:t>
            </a:r>
            <a:endParaRPr lang="en-US" sz="1100" dirty="0"/>
          </a:p>
        </p:txBody>
      </p:sp>
      <p:sp>
        <p:nvSpPr>
          <p:cNvPr id="12" name="Text 10"/>
          <p:cNvSpPr txBox="1"/>
          <p:nvPr/>
        </p:nvSpPr>
        <p:spPr>
          <a:xfrm>
            <a:off x="6720840" y="2834640"/>
            <a:ext cx="411480" cy="345643"/>
          </a:xfrm>
          <a:prstGeom prst="rect">
            <a:avLst/>
          </a:prstGeom>
          <a:noFill/>
          <a:ln/>
        </p:spPr>
        <p:txBody>
          <a:bodyPr wrap="square" lIns="0" tIns="0" rIns="0" bIns="0" rtlCol="0" anchor="ctr"/>
          <a:lstStyle/>
          <a:p>
            <a:pPr algn="ctr" indent="0" marL="0">
              <a:buNone/>
            </a:pPr>
            <a:r>
              <a:rPr lang="en-US" sz="1400" b="1" dirty="0">
                <a:solidFill>
                  <a:srgbClr val="34415A"/>
                </a:solidFill>
                <a:latin typeface="LINE Seed JP" pitchFamily="34" charset="0"/>
                <a:ea typeface="LINE Seed JP" pitchFamily="34" charset="-122"/>
                <a:cs typeface="LINE Seed JP" pitchFamily="34" charset="-120"/>
              </a:rPr>
              <a:t>＝</a:t>
            </a:r>
            <a:endParaRPr lang="en-US" sz="1400" dirty="0"/>
          </a:p>
        </p:txBody>
      </p:sp>
      <p:sp>
        <p:nvSpPr>
          <p:cNvPr id="13" name="Shape 11"/>
          <p:cNvSpPr/>
          <p:nvPr/>
        </p:nvSpPr>
        <p:spPr>
          <a:xfrm>
            <a:off x="7132320" y="2834640"/>
            <a:ext cx="1463040" cy="345643"/>
          </a:xfrm>
          <a:prstGeom prst="roundRect">
            <a:avLst>
              <a:gd name="adj" fmla="val 21164"/>
            </a:avLst>
          </a:prstGeom>
          <a:solidFill>
            <a:srgbClr val="1C2B4A"/>
          </a:solidFill>
          <a:ln w="12700">
            <a:solidFill>
              <a:srgbClr val="1C2B4A"/>
            </a:solidFill>
            <a:prstDash val="solid"/>
          </a:ln>
        </p:spPr>
      </p:sp>
      <p:sp>
        <p:nvSpPr>
          <p:cNvPr id="14" name="Text 12"/>
          <p:cNvSpPr txBox="1"/>
          <p:nvPr/>
        </p:nvSpPr>
        <p:spPr>
          <a:xfrm>
            <a:off x="7242048" y="2889504"/>
            <a:ext cx="1243584" cy="235915"/>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LINE Seed JP" pitchFamily="34" charset="0"/>
                <a:ea typeface="LINE Seed JP" pitchFamily="34" charset="-122"/>
                <a:cs typeface="LINE Seed JP" pitchFamily="34" charset="-120"/>
              </a:rPr>
              <a:t>友だち追加数</a:t>
            </a:r>
            <a:endParaRPr lang="en-US" sz="1100" dirty="0"/>
          </a:p>
        </p:txBody>
      </p:sp>
      <p:sp>
        <p:nvSpPr>
          <p:cNvPr id="15" name="Shape 13"/>
          <p:cNvSpPr/>
          <p:nvPr/>
        </p:nvSpPr>
        <p:spPr>
          <a:xfrm>
            <a:off x="3200400" y="3794760"/>
            <a:ext cx="2743200" cy="329184"/>
          </a:xfrm>
          <a:prstGeom prst="roundRect">
            <a:avLst>
              <a:gd name="adj" fmla="val 50000"/>
            </a:avLst>
          </a:prstGeom>
          <a:solidFill>
            <a:srgbClr val="FDEBDF"/>
          </a:solidFill>
          <a:ln w="12700">
            <a:solidFill>
              <a:srgbClr val="FDEBDF"/>
            </a:solidFill>
            <a:prstDash val="solid"/>
          </a:ln>
        </p:spPr>
      </p:sp>
      <p:sp>
        <p:nvSpPr>
          <p:cNvPr id="16" name="Text 14"/>
          <p:cNvSpPr txBox="1"/>
          <p:nvPr/>
        </p:nvSpPr>
        <p:spPr>
          <a:xfrm>
            <a:off x="3200400" y="3794760"/>
            <a:ext cx="2743200" cy="329184"/>
          </a:xfrm>
          <a:prstGeom prst="rect">
            <a:avLst/>
          </a:prstGeom>
          <a:noFill/>
          <a:ln/>
        </p:spPr>
        <p:txBody>
          <a:bodyPr wrap="square" lIns="0" tIns="0" rIns="0" bIns="0" rtlCol="0" anchor="ctr"/>
          <a:lstStyle/>
          <a:p>
            <a:pPr algn="ctr" indent="0" marL="0">
              <a:buNone/>
            </a:pPr>
            <a:r>
              <a:rPr lang="en-US" sz="1150" b="1" dirty="0">
                <a:solidFill>
                  <a:srgbClr val="F26B21"/>
                </a:solidFill>
                <a:latin typeface="LINE Seed JP" pitchFamily="34" charset="0"/>
                <a:ea typeface="LINE Seed JP" pitchFamily="34" charset="-122"/>
                <a:cs typeface="LINE Seed JP" pitchFamily="34" charset="-120"/>
              </a:rPr>
              <a:t>集客チャネルごとに数えて見直す</a:t>
            </a:r>
            <a:endParaRPr lang="en-US" sz="1150" dirty="0"/>
          </a:p>
        </p:txBody>
      </p:sp>
      <p:sp>
        <p:nvSpPr>
          <p:cNvPr id="17" name="Text 1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18" name="Text 1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22 / 35</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登録数を数えて見直す</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集客チャネルごとに別のQRコードやURLを置いて登録数を比較</a:t>
            </a:r>
            <a:endParaRPr lang="en-US" sz="19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登録数を比較できるよう、最初から場所ごとに別のQRやURLを置く。</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23 / 35</a:t>
            </a:r>
            <a:endParaRPr lang="en-US" sz="800" dirty="0"/>
          </a:p>
        </p:txBody>
      </p:sp>
      <p:sp>
        <p:nvSpPr>
          <p:cNvPr id="8" name="Shape 6"/>
          <p:cNvSpPr/>
          <p:nvPr/>
        </p:nvSpPr>
        <p:spPr>
          <a:xfrm>
            <a:off x="548640" y="1783080"/>
            <a:ext cx="3886200" cy="2240280"/>
          </a:xfrm>
          <a:prstGeom prst="roundRect">
            <a:avLst>
              <a:gd name="adj" fmla="val 3265"/>
            </a:avLst>
          </a:prstGeom>
          <a:solidFill>
            <a:srgbClr val="EEF2F8"/>
          </a:solidFill>
          <a:ln w="12700">
            <a:solidFill>
              <a:srgbClr val="EEF2F8"/>
            </a:solidFill>
            <a:prstDash val="solid"/>
          </a:ln>
        </p:spPr>
      </p:sp>
      <p:sp>
        <p:nvSpPr>
          <p:cNvPr id="9" name="Text 7"/>
          <p:cNvSpPr txBox="1"/>
          <p:nvPr/>
        </p:nvSpPr>
        <p:spPr>
          <a:xfrm>
            <a:off x="731520" y="1847088"/>
            <a:ext cx="3520440" cy="502920"/>
          </a:xfrm>
          <a:prstGeom prst="rect">
            <a:avLst/>
          </a:prstGeom>
          <a:noFill/>
          <a:ln/>
        </p:spPr>
        <p:txBody>
          <a:bodyPr wrap="square" lIns="0" tIns="0" rIns="0" bIns="0" rtlCol="0" anchor="ctr"/>
          <a:lstStyle/>
          <a:p>
            <a:pPr algn="ctr" indent="0" marL="0">
              <a:lnSpc>
                <a:spcPct val="110000"/>
              </a:lnSpc>
              <a:buNone/>
            </a:pPr>
            <a:r>
              <a:rPr lang="en-US" sz="1250" b="1" dirty="0">
                <a:solidFill>
                  <a:srgbClr val="1C2B4A"/>
                </a:solidFill>
                <a:latin typeface="LINE Seed JP" pitchFamily="34" charset="0"/>
                <a:ea typeface="LINE Seed JP" pitchFamily="34" charset="-122"/>
                <a:cs typeface="LINE Seed JP" pitchFamily="34" charset="-120"/>
              </a:rPr>
              <a:t>同じQRコードを</a:t>
            </a:r>
            <a:endParaRPr lang="en-US" sz="1250" dirty="0"/>
          </a:p>
          <a:p>
            <a:pPr algn="ctr" indent="0" marL="0">
              <a:lnSpc>
                <a:spcPct val="110000"/>
              </a:lnSpc>
              <a:buNone/>
            </a:pPr>
            <a:r>
              <a:rPr lang="en-US" sz="1250" b="1" dirty="0">
                <a:solidFill>
                  <a:srgbClr val="1C2B4A"/>
                </a:solidFill>
                <a:latin typeface="LINE Seed JP" pitchFamily="34" charset="0"/>
                <a:ea typeface="LINE Seed JP" pitchFamily="34" charset="-122"/>
                <a:cs typeface="LINE Seed JP" pitchFamily="34" charset="-120"/>
              </a:rPr>
              <a:t>全部の集客チャネルに置く</a:t>
            </a:r>
            <a:endParaRPr lang="en-US" sz="1250" dirty="0"/>
          </a:p>
        </p:txBody>
      </p:sp>
      <p:sp>
        <p:nvSpPr>
          <p:cNvPr id="10" name="Shape 8"/>
          <p:cNvSpPr/>
          <p:nvPr/>
        </p:nvSpPr>
        <p:spPr>
          <a:xfrm>
            <a:off x="777240" y="2468880"/>
            <a:ext cx="1051560" cy="365760"/>
          </a:xfrm>
          <a:prstGeom prst="roundRect">
            <a:avLst>
              <a:gd name="adj" fmla="val 20000"/>
            </a:avLst>
          </a:prstGeom>
          <a:solidFill>
            <a:srgbClr val="FFFFFF"/>
          </a:solidFill>
          <a:ln w="12700">
            <a:solidFill>
              <a:srgbClr val="FFFFFF"/>
            </a:solidFill>
            <a:prstDash val="solid"/>
          </a:ln>
        </p:spPr>
      </p:sp>
      <p:sp>
        <p:nvSpPr>
          <p:cNvPr id="11" name="Text 9"/>
          <p:cNvSpPr txBox="1"/>
          <p:nvPr/>
        </p:nvSpPr>
        <p:spPr>
          <a:xfrm>
            <a:off x="886968" y="2523744"/>
            <a:ext cx="83210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Instagram</a:t>
            </a:r>
            <a:endParaRPr lang="en-US" sz="1100" dirty="0"/>
          </a:p>
        </p:txBody>
      </p:sp>
      <p:sp>
        <p:nvSpPr>
          <p:cNvPr id="12" name="Shape 10"/>
          <p:cNvSpPr/>
          <p:nvPr/>
        </p:nvSpPr>
        <p:spPr>
          <a:xfrm>
            <a:off x="777240" y="2907792"/>
            <a:ext cx="1051560" cy="256032"/>
          </a:xfrm>
          <a:prstGeom prst="roundRect">
            <a:avLst>
              <a:gd name="adj" fmla="val 50000"/>
            </a:avLst>
          </a:prstGeom>
          <a:solidFill>
            <a:srgbClr val="34415A"/>
          </a:solidFill>
          <a:ln w="12700">
            <a:solidFill>
              <a:srgbClr val="34415A"/>
            </a:solidFill>
            <a:prstDash val="solid"/>
          </a:ln>
        </p:spPr>
      </p:sp>
      <p:sp>
        <p:nvSpPr>
          <p:cNvPr id="13" name="Text 11"/>
          <p:cNvSpPr txBox="1"/>
          <p:nvPr/>
        </p:nvSpPr>
        <p:spPr>
          <a:xfrm>
            <a:off x="777240" y="2907792"/>
            <a:ext cx="1051560" cy="256032"/>
          </a:xfrm>
          <a:prstGeom prst="rect">
            <a:avLst/>
          </a:prstGeom>
          <a:noFill/>
          <a:ln/>
        </p:spPr>
        <p:txBody>
          <a:bodyPr wrap="square" lIns="0" tIns="0" rIns="0" bIns="0" rtlCol="0" anchor="ctr"/>
          <a:lstStyle/>
          <a:p>
            <a:pPr algn="ctr" indent="0" marL="0">
              <a:buNone/>
            </a:pPr>
            <a:r>
              <a:rPr lang="en-US" sz="950" b="1" dirty="0">
                <a:solidFill>
                  <a:srgbClr val="FFFFFF"/>
                </a:solidFill>
                <a:latin typeface="LINE Seed JP" pitchFamily="34" charset="0"/>
                <a:ea typeface="LINE Seed JP" pitchFamily="34" charset="-122"/>
                <a:cs typeface="LINE Seed JP" pitchFamily="34" charset="-120"/>
              </a:rPr>
              <a:t>QRコード</a:t>
            </a:r>
            <a:endParaRPr lang="en-US" sz="950" dirty="0"/>
          </a:p>
        </p:txBody>
      </p:sp>
      <p:sp>
        <p:nvSpPr>
          <p:cNvPr id="14" name="Shape 12"/>
          <p:cNvSpPr/>
          <p:nvPr/>
        </p:nvSpPr>
        <p:spPr>
          <a:xfrm>
            <a:off x="1965960" y="2468880"/>
            <a:ext cx="1051560" cy="365760"/>
          </a:xfrm>
          <a:prstGeom prst="roundRect">
            <a:avLst>
              <a:gd name="adj" fmla="val 20000"/>
            </a:avLst>
          </a:prstGeom>
          <a:solidFill>
            <a:srgbClr val="FFFFFF"/>
          </a:solidFill>
          <a:ln w="12700">
            <a:solidFill>
              <a:srgbClr val="FFFFFF"/>
            </a:solidFill>
            <a:prstDash val="solid"/>
          </a:ln>
        </p:spPr>
      </p:sp>
      <p:sp>
        <p:nvSpPr>
          <p:cNvPr id="15" name="Text 13"/>
          <p:cNvSpPr txBox="1"/>
          <p:nvPr/>
        </p:nvSpPr>
        <p:spPr>
          <a:xfrm>
            <a:off x="2075688" y="2523744"/>
            <a:ext cx="83210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チラシ</a:t>
            </a:r>
            <a:endParaRPr lang="en-US" sz="1100" dirty="0"/>
          </a:p>
        </p:txBody>
      </p:sp>
      <p:sp>
        <p:nvSpPr>
          <p:cNvPr id="16" name="Shape 14"/>
          <p:cNvSpPr/>
          <p:nvPr/>
        </p:nvSpPr>
        <p:spPr>
          <a:xfrm>
            <a:off x="1965960" y="2907792"/>
            <a:ext cx="1051560" cy="256032"/>
          </a:xfrm>
          <a:prstGeom prst="roundRect">
            <a:avLst>
              <a:gd name="adj" fmla="val 50000"/>
            </a:avLst>
          </a:prstGeom>
          <a:solidFill>
            <a:srgbClr val="34415A"/>
          </a:solidFill>
          <a:ln w="12700">
            <a:solidFill>
              <a:srgbClr val="34415A"/>
            </a:solidFill>
            <a:prstDash val="solid"/>
          </a:ln>
        </p:spPr>
      </p:sp>
      <p:sp>
        <p:nvSpPr>
          <p:cNvPr id="17" name="Text 15"/>
          <p:cNvSpPr txBox="1"/>
          <p:nvPr/>
        </p:nvSpPr>
        <p:spPr>
          <a:xfrm>
            <a:off x="1965960" y="2907792"/>
            <a:ext cx="1051560" cy="256032"/>
          </a:xfrm>
          <a:prstGeom prst="rect">
            <a:avLst/>
          </a:prstGeom>
          <a:noFill/>
          <a:ln/>
        </p:spPr>
        <p:txBody>
          <a:bodyPr wrap="square" lIns="0" tIns="0" rIns="0" bIns="0" rtlCol="0" anchor="ctr"/>
          <a:lstStyle/>
          <a:p>
            <a:pPr algn="ctr" indent="0" marL="0">
              <a:buNone/>
            </a:pPr>
            <a:r>
              <a:rPr lang="en-US" sz="950" b="1" dirty="0">
                <a:solidFill>
                  <a:srgbClr val="FFFFFF"/>
                </a:solidFill>
                <a:latin typeface="LINE Seed JP" pitchFamily="34" charset="0"/>
                <a:ea typeface="LINE Seed JP" pitchFamily="34" charset="-122"/>
                <a:cs typeface="LINE Seed JP" pitchFamily="34" charset="-120"/>
              </a:rPr>
              <a:t>QRコード</a:t>
            </a:r>
            <a:endParaRPr lang="en-US" sz="950" dirty="0"/>
          </a:p>
        </p:txBody>
      </p:sp>
      <p:sp>
        <p:nvSpPr>
          <p:cNvPr id="18" name="Shape 16"/>
          <p:cNvSpPr/>
          <p:nvPr/>
        </p:nvSpPr>
        <p:spPr>
          <a:xfrm>
            <a:off x="3154680" y="2468880"/>
            <a:ext cx="1051560" cy="365760"/>
          </a:xfrm>
          <a:prstGeom prst="roundRect">
            <a:avLst>
              <a:gd name="adj" fmla="val 20000"/>
            </a:avLst>
          </a:prstGeom>
          <a:solidFill>
            <a:srgbClr val="FFFFFF"/>
          </a:solidFill>
          <a:ln w="12700">
            <a:solidFill>
              <a:srgbClr val="FFFFFF"/>
            </a:solidFill>
            <a:prstDash val="solid"/>
          </a:ln>
        </p:spPr>
      </p:sp>
      <p:sp>
        <p:nvSpPr>
          <p:cNvPr id="19" name="Text 17"/>
          <p:cNvSpPr txBox="1"/>
          <p:nvPr/>
        </p:nvSpPr>
        <p:spPr>
          <a:xfrm>
            <a:off x="3264408" y="2523744"/>
            <a:ext cx="83210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店頭</a:t>
            </a:r>
            <a:endParaRPr lang="en-US" sz="1100" dirty="0"/>
          </a:p>
        </p:txBody>
      </p:sp>
      <p:sp>
        <p:nvSpPr>
          <p:cNvPr id="20" name="Shape 18"/>
          <p:cNvSpPr/>
          <p:nvPr/>
        </p:nvSpPr>
        <p:spPr>
          <a:xfrm>
            <a:off x="3154680" y="2907792"/>
            <a:ext cx="1051560" cy="256032"/>
          </a:xfrm>
          <a:prstGeom prst="roundRect">
            <a:avLst>
              <a:gd name="adj" fmla="val 50000"/>
            </a:avLst>
          </a:prstGeom>
          <a:solidFill>
            <a:srgbClr val="34415A"/>
          </a:solidFill>
          <a:ln w="12700">
            <a:solidFill>
              <a:srgbClr val="34415A"/>
            </a:solidFill>
            <a:prstDash val="solid"/>
          </a:ln>
        </p:spPr>
      </p:sp>
      <p:sp>
        <p:nvSpPr>
          <p:cNvPr id="21" name="Text 19"/>
          <p:cNvSpPr txBox="1"/>
          <p:nvPr/>
        </p:nvSpPr>
        <p:spPr>
          <a:xfrm>
            <a:off x="3154680" y="2907792"/>
            <a:ext cx="1051560" cy="256032"/>
          </a:xfrm>
          <a:prstGeom prst="rect">
            <a:avLst/>
          </a:prstGeom>
          <a:noFill/>
          <a:ln/>
        </p:spPr>
        <p:txBody>
          <a:bodyPr wrap="square" lIns="0" tIns="0" rIns="0" bIns="0" rtlCol="0" anchor="ctr"/>
          <a:lstStyle/>
          <a:p>
            <a:pPr algn="ctr" indent="0" marL="0">
              <a:buNone/>
            </a:pPr>
            <a:r>
              <a:rPr lang="en-US" sz="950" b="1" dirty="0">
                <a:solidFill>
                  <a:srgbClr val="FFFFFF"/>
                </a:solidFill>
                <a:latin typeface="LINE Seed JP" pitchFamily="34" charset="0"/>
                <a:ea typeface="LINE Seed JP" pitchFamily="34" charset="-122"/>
                <a:cs typeface="LINE Seed JP" pitchFamily="34" charset="-120"/>
              </a:rPr>
              <a:t>QRコード</a:t>
            </a:r>
            <a:endParaRPr lang="en-US" sz="950" dirty="0"/>
          </a:p>
        </p:txBody>
      </p:sp>
      <p:sp>
        <p:nvSpPr>
          <p:cNvPr id="22" name="Shape 20"/>
          <p:cNvSpPr/>
          <p:nvPr/>
        </p:nvSpPr>
        <p:spPr>
          <a:xfrm>
            <a:off x="777240" y="3310128"/>
            <a:ext cx="3429000" cy="475488"/>
          </a:xfrm>
          <a:prstGeom prst="roundRect">
            <a:avLst>
              <a:gd name="adj" fmla="val 15385"/>
            </a:avLst>
          </a:prstGeom>
          <a:solidFill>
            <a:srgbClr val="FFFFFF"/>
          </a:solidFill>
          <a:ln w="12700">
            <a:solidFill>
              <a:srgbClr val="FFFFFF"/>
            </a:solidFill>
            <a:prstDash val="solid"/>
          </a:ln>
        </p:spPr>
      </p:sp>
      <p:sp>
        <p:nvSpPr>
          <p:cNvPr id="23" name="Text 21"/>
          <p:cNvSpPr txBox="1"/>
          <p:nvPr/>
        </p:nvSpPr>
        <p:spPr>
          <a:xfrm>
            <a:off x="886968" y="3364992"/>
            <a:ext cx="3209544" cy="365760"/>
          </a:xfrm>
          <a:prstGeom prst="rect">
            <a:avLst/>
          </a:prstGeom>
          <a:noFill/>
          <a:ln/>
        </p:spPr>
        <p:txBody>
          <a:bodyPr wrap="square" lIns="0" tIns="0" rIns="0" bIns="0" rtlCol="0" anchor="ctr"/>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登録数は合計だけ</a:t>
            </a:r>
            <a:endParaRPr lang="en-US" sz="1250" dirty="0"/>
          </a:p>
        </p:txBody>
      </p:sp>
      <p:sp>
        <p:nvSpPr>
          <p:cNvPr id="24" name="Shape 22"/>
          <p:cNvSpPr/>
          <p:nvPr/>
        </p:nvSpPr>
        <p:spPr>
          <a:xfrm>
            <a:off x="4709160" y="1783080"/>
            <a:ext cx="3886200" cy="2240280"/>
          </a:xfrm>
          <a:prstGeom prst="roundRect">
            <a:avLst>
              <a:gd name="adj" fmla="val 3265"/>
            </a:avLst>
          </a:prstGeom>
          <a:solidFill>
            <a:srgbClr val="FDEBDF"/>
          </a:solidFill>
          <a:ln w="12700">
            <a:solidFill>
              <a:srgbClr val="FDEBDF"/>
            </a:solidFill>
            <a:prstDash val="solid"/>
          </a:ln>
        </p:spPr>
      </p:sp>
      <p:sp>
        <p:nvSpPr>
          <p:cNvPr id="25" name="Text 23"/>
          <p:cNvSpPr txBox="1"/>
          <p:nvPr/>
        </p:nvSpPr>
        <p:spPr>
          <a:xfrm>
            <a:off x="4892040" y="1847088"/>
            <a:ext cx="3520440" cy="502920"/>
          </a:xfrm>
          <a:prstGeom prst="rect">
            <a:avLst/>
          </a:prstGeom>
          <a:noFill/>
          <a:ln/>
        </p:spPr>
        <p:txBody>
          <a:bodyPr wrap="square" lIns="0" tIns="0" rIns="0" bIns="0" rtlCol="0" anchor="ctr"/>
          <a:lstStyle/>
          <a:p>
            <a:pPr algn="ctr" indent="0" marL="0">
              <a:lnSpc>
                <a:spcPct val="110000"/>
              </a:lnSpc>
              <a:buNone/>
            </a:pPr>
            <a:r>
              <a:rPr lang="en-US" sz="1250" b="1" dirty="0">
                <a:solidFill>
                  <a:srgbClr val="F26B21"/>
                </a:solidFill>
                <a:latin typeface="LINE Seed JP" pitchFamily="34" charset="0"/>
                <a:ea typeface="LINE Seed JP" pitchFamily="34" charset="-122"/>
                <a:cs typeface="LINE Seed JP" pitchFamily="34" charset="-120"/>
              </a:rPr>
              <a:t>集客チャネルごとに</a:t>
            </a:r>
            <a:endParaRPr lang="en-US" sz="1250" dirty="0"/>
          </a:p>
          <a:p>
            <a:pPr algn="ctr" indent="0" marL="0">
              <a:lnSpc>
                <a:spcPct val="110000"/>
              </a:lnSpc>
              <a:buNone/>
            </a:pPr>
            <a:r>
              <a:rPr lang="en-US" sz="1250" b="1" dirty="0">
                <a:solidFill>
                  <a:srgbClr val="F26B21"/>
                </a:solidFill>
                <a:latin typeface="LINE Seed JP" pitchFamily="34" charset="0"/>
                <a:ea typeface="LINE Seed JP" pitchFamily="34" charset="-122"/>
                <a:cs typeface="LINE Seed JP" pitchFamily="34" charset="-120"/>
              </a:rPr>
              <a:t>別のQRコード</a:t>
            </a:r>
            <a:endParaRPr lang="en-US" sz="1250" dirty="0"/>
          </a:p>
        </p:txBody>
      </p:sp>
      <p:sp>
        <p:nvSpPr>
          <p:cNvPr id="26" name="Shape 24"/>
          <p:cNvSpPr/>
          <p:nvPr/>
        </p:nvSpPr>
        <p:spPr>
          <a:xfrm>
            <a:off x="4937760" y="2468880"/>
            <a:ext cx="1051560" cy="365760"/>
          </a:xfrm>
          <a:prstGeom prst="roundRect">
            <a:avLst>
              <a:gd name="adj" fmla="val 20000"/>
            </a:avLst>
          </a:prstGeom>
          <a:solidFill>
            <a:srgbClr val="FFFFFF"/>
          </a:solidFill>
          <a:ln w="12700">
            <a:solidFill>
              <a:srgbClr val="FFFFFF"/>
            </a:solidFill>
            <a:prstDash val="solid"/>
          </a:ln>
        </p:spPr>
      </p:sp>
      <p:sp>
        <p:nvSpPr>
          <p:cNvPr id="27" name="Text 25"/>
          <p:cNvSpPr txBox="1"/>
          <p:nvPr/>
        </p:nvSpPr>
        <p:spPr>
          <a:xfrm>
            <a:off x="5047488" y="2523744"/>
            <a:ext cx="83210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Instagram</a:t>
            </a:r>
            <a:endParaRPr lang="en-US" sz="1100" dirty="0"/>
          </a:p>
        </p:txBody>
      </p:sp>
      <p:sp>
        <p:nvSpPr>
          <p:cNvPr id="28" name="Shape 26"/>
          <p:cNvSpPr/>
          <p:nvPr/>
        </p:nvSpPr>
        <p:spPr>
          <a:xfrm>
            <a:off x="4937760" y="2907792"/>
            <a:ext cx="1051560" cy="256032"/>
          </a:xfrm>
          <a:prstGeom prst="roundRect">
            <a:avLst>
              <a:gd name="adj" fmla="val 50000"/>
            </a:avLst>
          </a:prstGeom>
          <a:solidFill>
            <a:srgbClr val="F26B21"/>
          </a:solidFill>
          <a:ln w="12700">
            <a:solidFill>
              <a:srgbClr val="F26B21"/>
            </a:solidFill>
            <a:prstDash val="solid"/>
          </a:ln>
        </p:spPr>
      </p:sp>
      <p:sp>
        <p:nvSpPr>
          <p:cNvPr id="29" name="Text 27"/>
          <p:cNvSpPr txBox="1"/>
          <p:nvPr/>
        </p:nvSpPr>
        <p:spPr>
          <a:xfrm>
            <a:off x="4937760" y="2907792"/>
            <a:ext cx="1051560" cy="256032"/>
          </a:xfrm>
          <a:prstGeom prst="rect">
            <a:avLst/>
          </a:prstGeom>
          <a:noFill/>
          <a:ln/>
        </p:spPr>
        <p:txBody>
          <a:bodyPr wrap="square" lIns="0" tIns="0" rIns="0" bIns="0" rtlCol="0" anchor="ctr"/>
          <a:lstStyle/>
          <a:p>
            <a:pPr algn="ctr" indent="0" marL="0">
              <a:buNone/>
            </a:pPr>
            <a:r>
              <a:rPr lang="en-US" sz="950" b="1" dirty="0">
                <a:solidFill>
                  <a:srgbClr val="FFFFFF"/>
                </a:solidFill>
                <a:latin typeface="LINE Seed JP" pitchFamily="34" charset="0"/>
                <a:ea typeface="LINE Seed JP" pitchFamily="34" charset="-122"/>
                <a:cs typeface="LINE Seed JP" pitchFamily="34" charset="-120"/>
              </a:rPr>
              <a:t>QRコードA</a:t>
            </a:r>
            <a:endParaRPr lang="en-US" sz="950" dirty="0"/>
          </a:p>
        </p:txBody>
      </p:sp>
      <p:sp>
        <p:nvSpPr>
          <p:cNvPr id="30" name="Shape 28"/>
          <p:cNvSpPr/>
          <p:nvPr/>
        </p:nvSpPr>
        <p:spPr>
          <a:xfrm>
            <a:off x="6126480" y="2468880"/>
            <a:ext cx="1051560" cy="365760"/>
          </a:xfrm>
          <a:prstGeom prst="roundRect">
            <a:avLst>
              <a:gd name="adj" fmla="val 20000"/>
            </a:avLst>
          </a:prstGeom>
          <a:solidFill>
            <a:srgbClr val="FFFFFF"/>
          </a:solidFill>
          <a:ln w="12700">
            <a:solidFill>
              <a:srgbClr val="FFFFFF"/>
            </a:solidFill>
            <a:prstDash val="solid"/>
          </a:ln>
        </p:spPr>
      </p:sp>
      <p:sp>
        <p:nvSpPr>
          <p:cNvPr id="31" name="Text 29"/>
          <p:cNvSpPr txBox="1"/>
          <p:nvPr/>
        </p:nvSpPr>
        <p:spPr>
          <a:xfrm>
            <a:off x="6236208" y="2523744"/>
            <a:ext cx="83210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チラシ</a:t>
            </a:r>
            <a:endParaRPr lang="en-US" sz="1100" dirty="0"/>
          </a:p>
        </p:txBody>
      </p:sp>
      <p:sp>
        <p:nvSpPr>
          <p:cNvPr id="32" name="Shape 30"/>
          <p:cNvSpPr/>
          <p:nvPr/>
        </p:nvSpPr>
        <p:spPr>
          <a:xfrm>
            <a:off x="6126480" y="2907792"/>
            <a:ext cx="1051560" cy="256032"/>
          </a:xfrm>
          <a:prstGeom prst="roundRect">
            <a:avLst>
              <a:gd name="adj" fmla="val 50000"/>
            </a:avLst>
          </a:prstGeom>
          <a:solidFill>
            <a:srgbClr val="F26B21"/>
          </a:solidFill>
          <a:ln w="12700">
            <a:solidFill>
              <a:srgbClr val="F26B21"/>
            </a:solidFill>
            <a:prstDash val="solid"/>
          </a:ln>
        </p:spPr>
      </p:sp>
      <p:sp>
        <p:nvSpPr>
          <p:cNvPr id="33" name="Text 31"/>
          <p:cNvSpPr txBox="1"/>
          <p:nvPr/>
        </p:nvSpPr>
        <p:spPr>
          <a:xfrm>
            <a:off x="6126480" y="2907792"/>
            <a:ext cx="1051560" cy="256032"/>
          </a:xfrm>
          <a:prstGeom prst="rect">
            <a:avLst/>
          </a:prstGeom>
          <a:noFill/>
          <a:ln/>
        </p:spPr>
        <p:txBody>
          <a:bodyPr wrap="square" lIns="0" tIns="0" rIns="0" bIns="0" rtlCol="0" anchor="ctr"/>
          <a:lstStyle/>
          <a:p>
            <a:pPr algn="ctr" indent="0" marL="0">
              <a:buNone/>
            </a:pPr>
            <a:r>
              <a:rPr lang="en-US" sz="950" b="1" dirty="0">
                <a:solidFill>
                  <a:srgbClr val="FFFFFF"/>
                </a:solidFill>
                <a:latin typeface="LINE Seed JP" pitchFamily="34" charset="0"/>
                <a:ea typeface="LINE Seed JP" pitchFamily="34" charset="-122"/>
                <a:cs typeface="LINE Seed JP" pitchFamily="34" charset="-120"/>
              </a:rPr>
              <a:t>QRコードB</a:t>
            </a:r>
            <a:endParaRPr lang="en-US" sz="950" dirty="0"/>
          </a:p>
        </p:txBody>
      </p:sp>
      <p:sp>
        <p:nvSpPr>
          <p:cNvPr id="34" name="Shape 32"/>
          <p:cNvSpPr/>
          <p:nvPr/>
        </p:nvSpPr>
        <p:spPr>
          <a:xfrm>
            <a:off x="7315200" y="2468880"/>
            <a:ext cx="1051560" cy="365760"/>
          </a:xfrm>
          <a:prstGeom prst="roundRect">
            <a:avLst>
              <a:gd name="adj" fmla="val 20000"/>
            </a:avLst>
          </a:prstGeom>
          <a:solidFill>
            <a:srgbClr val="FFFFFF"/>
          </a:solidFill>
          <a:ln w="12700">
            <a:solidFill>
              <a:srgbClr val="FFFFFF"/>
            </a:solidFill>
            <a:prstDash val="solid"/>
          </a:ln>
        </p:spPr>
      </p:sp>
      <p:sp>
        <p:nvSpPr>
          <p:cNvPr id="35" name="Text 33"/>
          <p:cNvSpPr txBox="1"/>
          <p:nvPr/>
        </p:nvSpPr>
        <p:spPr>
          <a:xfrm>
            <a:off x="7424928" y="2523744"/>
            <a:ext cx="832104" cy="256032"/>
          </a:xfrm>
          <a:prstGeom prst="rect">
            <a:avLst/>
          </a:prstGeom>
          <a:noFill/>
          <a:ln/>
        </p:spPr>
        <p:txBody>
          <a:bodyPr wrap="square" lIns="0" tIns="0" rIns="0" bIns="0" rtlCol="0" anchor="ctr"/>
          <a:lstStyle/>
          <a:p>
            <a:pPr algn="ctr" indent="0" marL="0">
              <a:lnSpc>
                <a:spcPct val="115000"/>
              </a:lnSpc>
              <a:buNone/>
            </a:pPr>
            <a:r>
              <a:rPr lang="en-US" sz="1100" b="1" dirty="0">
                <a:solidFill>
                  <a:srgbClr val="1C2B4A"/>
                </a:solidFill>
                <a:latin typeface="LINE Seed JP" pitchFamily="34" charset="0"/>
                <a:ea typeface="LINE Seed JP" pitchFamily="34" charset="-122"/>
                <a:cs typeface="LINE Seed JP" pitchFamily="34" charset="-120"/>
              </a:rPr>
              <a:t>店頭</a:t>
            </a:r>
            <a:endParaRPr lang="en-US" sz="1100" dirty="0"/>
          </a:p>
        </p:txBody>
      </p:sp>
      <p:sp>
        <p:nvSpPr>
          <p:cNvPr id="36" name="Shape 34"/>
          <p:cNvSpPr/>
          <p:nvPr/>
        </p:nvSpPr>
        <p:spPr>
          <a:xfrm>
            <a:off x="7315200" y="2907792"/>
            <a:ext cx="1051560" cy="256032"/>
          </a:xfrm>
          <a:prstGeom prst="roundRect">
            <a:avLst>
              <a:gd name="adj" fmla="val 50000"/>
            </a:avLst>
          </a:prstGeom>
          <a:solidFill>
            <a:srgbClr val="F26B21"/>
          </a:solidFill>
          <a:ln w="12700">
            <a:solidFill>
              <a:srgbClr val="F26B21"/>
            </a:solidFill>
            <a:prstDash val="solid"/>
          </a:ln>
        </p:spPr>
      </p:sp>
      <p:sp>
        <p:nvSpPr>
          <p:cNvPr id="37" name="Text 35"/>
          <p:cNvSpPr txBox="1"/>
          <p:nvPr/>
        </p:nvSpPr>
        <p:spPr>
          <a:xfrm>
            <a:off x="7315200" y="2907792"/>
            <a:ext cx="1051560" cy="256032"/>
          </a:xfrm>
          <a:prstGeom prst="rect">
            <a:avLst/>
          </a:prstGeom>
          <a:noFill/>
          <a:ln/>
        </p:spPr>
        <p:txBody>
          <a:bodyPr wrap="square" lIns="0" tIns="0" rIns="0" bIns="0" rtlCol="0" anchor="ctr"/>
          <a:lstStyle/>
          <a:p>
            <a:pPr algn="ctr" indent="0" marL="0">
              <a:buNone/>
            </a:pPr>
            <a:r>
              <a:rPr lang="en-US" sz="950" b="1" dirty="0">
                <a:solidFill>
                  <a:srgbClr val="FFFFFF"/>
                </a:solidFill>
                <a:latin typeface="LINE Seed JP" pitchFamily="34" charset="0"/>
                <a:ea typeface="LINE Seed JP" pitchFamily="34" charset="-122"/>
                <a:cs typeface="LINE Seed JP" pitchFamily="34" charset="-120"/>
              </a:rPr>
              <a:t>QRコードC</a:t>
            </a:r>
            <a:endParaRPr lang="en-US" sz="950" dirty="0"/>
          </a:p>
        </p:txBody>
      </p:sp>
      <p:sp>
        <p:nvSpPr>
          <p:cNvPr id="38" name="Shape 36"/>
          <p:cNvSpPr/>
          <p:nvPr/>
        </p:nvSpPr>
        <p:spPr>
          <a:xfrm>
            <a:off x="4937760" y="3310128"/>
            <a:ext cx="3429000" cy="475488"/>
          </a:xfrm>
          <a:prstGeom prst="roundRect">
            <a:avLst>
              <a:gd name="adj" fmla="val 15385"/>
            </a:avLst>
          </a:prstGeom>
          <a:solidFill>
            <a:srgbClr val="F26B21"/>
          </a:solidFill>
          <a:ln w="12700">
            <a:solidFill>
              <a:srgbClr val="F26B21"/>
            </a:solidFill>
            <a:prstDash val="solid"/>
          </a:ln>
        </p:spPr>
      </p:sp>
      <p:sp>
        <p:nvSpPr>
          <p:cNvPr id="39" name="Text 37"/>
          <p:cNvSpPr txBox="1"/>
          <p:nvPr/>
        </p:nvSpPr>
        <p:spPr>
          <a:xfrm>
            <a:off x="5047488" y="3364992"/>
            <a:ext cx="3209544" cy="365760"/>
          </a:xfrm>
          <a:prstGeom prst="rect">
            <a:avLst/>
          </a:prstGeom>
          <a:noFill/>
          <a:ln/>
        </p:spPr>
        <p:txBody>
          <a:bodyPr wrap="square" lIns="0" tIns="0" rIns="0" bIns="0" rtlCol="0" anchor="ctr"/>
          <a:lstStyle/>
          <a:p>
            <a:pPr algn="ctr" indent="0" marL="0">
              <a:lnSpc>
                <a:spcPct val="115000"/>
              </a:lnSpc>
              <a:buNone/>
            </a:pPr>
            <a:r>
              <a:rPr lang="en-US" sz="1250" b="1" dirty="0">
                <a:solidFill>
                  <a:srgbClr val="FFFFFF"/>
                </a:solidFill>
                <a:latin typeface="LINE Seed JP" pitchFamily="34" charset="0"/>
                <a:ea typeface="LINE Seed JP" pitchFamily="34" charset="-122"/>
                <a:cs typeface="LINE Seed JP" pitchFamily="34" charset="-120"/>
              </a:rPr>
              <a:t>集客チャネルごとの登録数が分かる</a:t>
            </a:r>
            <a:endParaRPr lang="en-US" sz="1250" dirty="0"/>
          </a:p>
        </p:txBody>
      </p:sp>
      <p:sp>
        <p:nvSpPr>
          <p:cNvPr id="40" name="Text 38"/>
          <p:cNvSpPr txBox="1"/>
          <p:nvPr/>
        </p:nvSpPr>
        <p:spPr>
          <a:xfrm>
            <a:off x="548640" y="4160520"/>
            <a:ext cx="804672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過去の登録経路は後から判別できないため、設置の段階から分けて配置する。</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登録数を数えて見直す</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流入経路分析で集客チャネル別の登録数を数え登録特典を切り替える</a:t>
            </a:r>
            <a:endParaRPr lang="en-US" sz="19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流入経路分析を使えば、チャネル別の登録数集計や特典の出し分けが可能。</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24 / 35</a:t>
            </a:r>
            <a:endParaRPr lang="en-US" sz="800" dirty="0"/>
          </a:p>
        </p:txBody>
      </p:sp>
      <p:sp>
        <p:nvSpPr>
          <p:cNvPr id="8" name="Shape 6"/>
          <p:cNvSpPr/>
          <p:nvPr/>
        </p:nvSpPr>
        <p:spPr>
          <a:xfrm>
            <a:off x="548640" y="1856232"/>
            <a:ext cx="274320" cy="274320"/>
          </a:xfrm>
          <a:prstGeom prst="ellipse">
            <a:avLst/>
          </a:prstGeom>
          <a:solidFill>
            <a:srgbClr val="1C2B4A"/>
          </a:solidFill>
          <a:ln w="12700">
            <a:solidFill>
              <a:srgbClr val="1C2B4A"/>
            </a:solidFill>
            <a:prstDash val="solid"/>
          </a:ln>
        </p:spPr>
      </p:sp>
      <p:sp>
        <p:nvSpPr>
          <p:cNvPr id="9" name="Text 7"/>
          <p:cNvSpPr txBox="1"/>
          <p:nvPr/>
        </p:nvSpPr>
        <p:spPr>
          <a:xfrm>
            <a:off x="548640" y="1856232"/>
            <a:ext cx="274320" cy="27432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10" name="Text 8"/>
          <p:cNvSpPr txBox="1"/>
          <p:nvPr/>
        </p:nvSpPr>
        <p:spPr>
          <a:xfrm>
            <a:off x="932688" y="1783080"/>
            <a:ext cx="4754880" cy="438912"/>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集客チャネルごとに異なるQRコードやURLを作成できる。</a:t>
            </a:r>
            <a:endParaRPr lang="en-US" sz="1150" dirty="0"/>
          </a:p>
        </p:txBody>
      </p:sp>
      <p:sp>
        <p:nvSpPr>
          <p:cNvPr id="11" name="Shape 9"/>
          <p:cNvSpPr/>
          <p:nvPr/>
        </p:nvSpPr>
        <p:spPr>
          <a:xfrm>
            <a:off x="548640" y="2240280"/>
            <a:ext cx="5120640" cy="0"/>
          </a:xfrm>
          <a:prstGeom prst="line">
            <a:avLst/>
          </a:prstGeom>
          <a:noFill/>
          <a:ln w="9525">
            <a:solidFill>
              <a:srgbClr val="C9D2E3"/>
            </a:solidFill>
            <a:prstDash val="solid"/>
          </a:ln>
        </p:spPr>
      </p:sp>
      <p:sp>
        <p:nvSpPr>
          <p:cNvPr id="12" name="Shape 10"/>
          <p:cNvSpPr/>
          <p:nvPr/>
        </p:nvSpPr>
        <p:spPr>
          <a:xfrm>
            <a:off x="548640" y="2331720"/>
            <a:ext cx="274320" cy="274320"/>
          </a:xfrm>
          <a:prstGeom prst="ellipse">
            <a:avLst/>
          </a:prstGeom>
          <a:solidFill>
            <a:srgbClr val="1C2B4A"/>
          </a:solidFill>
          <a:ln w="12700">
            <a:solidFill>
              <a:srgbClr val="1C2B4A"/>
            </a:solidFill>
            <a:prstDash val="solid"/>
          </a:ln>
        </p:spPr>
      </p:sp>
      <p:sp>
        <p:nvSpPr>
          <p:cNvPr id="13" name="Text 11"/>
          <p:cNvSpPr txBox="1"/>
          <p:nvPr/>
        </p:nvSpPr>
        <p:spPr>
          <a:xfrm>
            <a:off x="548640" y="2331720"/>
            <a:ext cx="274320" cy="27432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14" name="Text 12"/>
          <p:cNvSpPr txBox="1"/>
          <p:nvPr/>
        </p:nvSpPr>
        <p:spPr>
          <a:xfrm>
            <a:off x="932688" y="2258568"/>
            <a:ext cx="4754880" cy="438912"/>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どの集客チャネルから登録したかのタグを自動で付けられる。</a:t>
            </a:r>
            <a:endParaRPr lang="en-US" sz="1150" dirty="0"/>
          </a:p>
        </p:txBody>
      </p:sp>
      <p:sp>
        <p:nvSpPr>
          <p:cNvPr id="15" name="Shape 13"/>
          <p:cNvSpPr/>
          <p:nvPr/>
        </p:nvSpPr>
        <p:spPr>
          <a:xfrm>
            <a:off x="548640" y="2715768"/>
            <a:ext cx="5120640" cy="0"/>
          </a:xfrm>
          <a:prstGeom prst="line">
            <a:avLst/>
          </a:prstGeom>
          <a:noFill/>
          <a:ln w="9525">
            <a:solidFill>
              <a:srgbClr val="C9D2E3"/>
            </a:solidFill>
            <a:prstDash val="solid"/>
          </a:ln>
        </p:spPr>
      </p:sp>
      <p:sp>
        <p:nvSpPr>
          <p:cNvPr id="16" name="Shape 14"/>
          <p:cNvSpPr/>
          <p:nvPr/>
        </p:nvSpPr>
        <p:spPr>
          <a:xfrm>
            <a:off x="548640" y="2807208"/>
            <a:ext cx="274320" cy="274320"/>
          </a:xfrm>
          <a:prstGeom prst="ellipse">
            <a:avLst/>
          </a:prstGeom>
          <a:solidFill>
            <a:srgbClr val="1C2B4A"/>
          </a:solidFill>
          <a:ln w="12700">
            <a:solidFill>
              <a:srgbClr val="1C2B4A"/>
            </a:solidFill>
            <a:prstDash val="solid"/>
          </a:ln>
        </p:spPr>
      </p:sp>
      <p:sp>
        <p:nvSpPr>
          <p:cNvPr id="17" name="Text 15"/>
          <p:cNvSpPr txBox="1"/>
          <p:nvPr/>
        </p:nvSpPr>
        <p:spPr>
          <a:xfrm>
            <a:off x="548640" y="2807208"/>
            <a:ext cx="274320" cy="27432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3</a:t>
            </a:r>
            <a:endParaRPr lang="en-US" sz="1200" dirty="0"/>
          </a:p>
        </p:txBody>
      </p:sp>
      <p:sp>
        <p:nvSpPr>
          <p:cNvPr id="18" name="Text 16"/>
          <p:cNvSpPr txBox="1"/>
          <p:nvPr/>
        </p:nvSpPr>
        <p:spPr>
          <a:xfrm>
            <a:off x="932688" y="2734056"/>
            <a:ext cx="4754880" cy="438912"/>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登録した集客チャネルに合わせて届ける特典を切り替えられる。</a:t>
            </a:r>
            <a:endParaRPr lang="en-US" sz="1150" dirty="0"/>
          </a:p>
        </p:txBody>
      </p:sp>
      <p:sp>
        <p:nvSpPr>
          <p:cNvPr id="19" name="Shape 17"/>
          <p:cNvSpPr/>
          <p:nvPr/>
        </p:nvSpPr>
        <p:spPr>
          <a:xfrm>
            <a:off x="548640" y="3191256"/>
            <a:ext cx="5120640" cy="0"/>
          </a:xfrm>
          <a:prstGeom prst="line">
            <a:avLst/>
          </a:prstGeom>
          <a:noFill/>
          <a:ln w="9525">
            <a:solidFill>
              <a:srgbClr val="C9D2E3"/>
            </a:solidFill>
            <a:prstDash val="solid"/>
          </a:ln>
        </p:spPr>
      </p:sp>
      <p:sp>
        <p:nvSpPr>
          <p:cNvPr id="20" name="Shape 18"/>
          <p:cNvSpPr/>
          <p:nvPr/>
        </p:nvSpPr>
        <p:spPr>
          <a:xfrm>
            <a:off x="548640" y="3282696"/>
            <a:ext cx="274320" cy="274320"/>
          </a:xfrm>
          <a:prstGeom prst="ellipse">
            <a:avLst/>
          </a:prstGeom>
          <a:solidFill>
            <a:srgbClr val="1C2B4A"/>
          </a:solidFill>
          <a:ln w="12700">
            <a:solidFill>
              <a:srgbClr val="1C2B4A"/>
            </a:solidFill>
            <a:prstDash val="solid"/>
          </a:ln>
        </p:spPr>
      </p:sp>
      <p:sp>
        <p:nvSpPr>
          <p:cNvPr id="21" name="Text 19"/>
          <p:cNvSpPr txBox="1"/>
          <p:nvPr/>
        </p:nvSpPr>
        <p:spPr>
          <a:xfrm>
            <a:off x="548640" y="3282696"/>
            <a:ext cx="274320" cy="27432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4</a:t>
            </a:r>
            <a:endParaRPr lang="en-US" sz="1200" dirty="0"/>
          </a:p>
        </p:txBody>
      </p:sp>
      <p:sp>
        <p:nvSpPr>
          <p:cNvPr id="22" name="Text 20"/>
          <p:cNvSpPr txBox="1"/>
          <p:nvPr/>
        </p:nvSpPr>
        <p:spPr>
          <a:xfrm>
            <a:off x="932688" y="3209544"/>
            <a:ext cx="4754880" cy="438912"/>
          </a:xfrm>
          <a:prstGeom prst="rect">
            <a:avLst/>
          </a:prstGeom>
          <a:noFill/>
          <a:ln/>
        </p:spPr>
        <p:txBody>
          <a:bodyPr wrap="square" lIns="0" tIns="0" rIns="0" bIns="0" rtlCol="0" anchor="ctr"/>
          <a:lstStyle/>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チャネルごとの登録数と、誰がどのチャネルから登録したかを確認</a:t>
            </a:r>
            <a:endParaRPr lang="en-US" sz="1150" dirty="0"/>
          </a:p>
          <a:p>
            <a:pPr algn="l" indent="0" marL="0">
              <a:lnSpc>
                <a:spcPct val="110000"/>
              </a:lnSpc>
              <a:buNone/>
            </a:pPr>
            <a:r>
              <a:rPr lang="en-US" sz="1150" dirty="0">
                <a:solidFill>
                  <a:srgbClr val="1C2B4A"/>
                </a:solidFill>
                <a:latin typeface="LINE Seed JP" pitchFamily="34" charset="0"/>
                <a:ea typeface="LINE Seed JP" pitchFamily="34" charset="-122"/>
                <a:cs typeface="LINE Seed JP" pitchFamily="34" charset="-120"/>
              </a:rPr>
              <a:t>できる。</a:t>
            </a:r>
            <a:endParaRPr lang="en-US" sz="1150" dirty="0"/>
          </a:p>
        </p:txBody>
      </p:sp>
      <p:sp>
        <p:nvSpPr>
          <p:cNvPr id="23" name="Shape 21"/>
          <p:cNvSpPr/>
          <p:nvPr/>
        </p:nvSpPr>
        <p:spPr>
          <a:xfrm>
            <a:off x="548640" y="3666744"/>
            <a:ext cx="5120640" cy="0"/>
          </a:xfrm>
          <a:prstGeom prst="line">
            <a:avLst/>
          </a:prstGeom>
          <a:noFill/>
          <a:ln w="9525">
            <a:solidFill>
              <a:srgbClr val="C9D2E3"/>
            </a:solidFill>
            <a:prstDash val="solid"/>
          </a:ln>
        </p:spPr>
      </p:sp>
      <p:sp>
        <p:nvSpPr>
          <p:cNvPr id="24" name="Text 22"/>
          <p:cNvSpPr txBox="1"/>
          <p:nvPr/>
        </p:nvSpPr>
        <p:spPr>
          <a:xfrm>
            <a:off x="548640" y="3749040"/>
            <a:ext cx="512064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流入経路分析の利用には、Lステップのプロプラン以上の契約が必要。</a:t>
            </a:r>
            <a:endParaRPr lang="en-US" sz="1050" dirty="0"/>
          </a:p>
        </p:txBody>
      </p:sp>
      <p:sp>
        <p:nvSpPr>
          <p:cNvPr id="25" name="Text 23"/>
          <p:cNvSpPr txBox="1"/>
          <p:nvPr/>
        </p:nvSpPr>
        <p:spPr>
          <a:xfrm>
            <a:off x="5943600" y="1755648"/>
            <a:ext cx="2651760" cy="237744"/>
          </a:xfrm>
          <a:prstGeom prst="rect">
            <a:avLst/>
          </a:prstGeom>
          <a:noFill/>
          <a:ln/>
        </p:spPr>
        <p:txBody>
          <a:bodyPr wrap="square" lIns="0" tIns="0" rIns="0" bIns="0" rtlCol="0" anchor="t"/>
          <a:lstStyle/>
          <a:p>
            <a:pPr algn="l" indent="0" marL="0">
              <a:buNone/>
            </a:pPr>
            <a:r>
              <a:rPr lang="en-US" sz="1000" b="1" dirty="0">
                <a:solidFill>
                  <a:srgbClr val="556176"/>
                </a:solidFill>
                <a:latin typeface="LINE Seed JP" pitchFamily="34" charset="0"/>
                <a:ea typeface="LINE Seed JP" pitchFamily="34" charset="-122"/>
                <a:cs typeface="LINE Seed JP" pitchFamily="34" charset="-120"/>
              </a:rPr>
              <a:t>集客チャネルごとに登録特典を変える例</a:t>
            </a:r>
            <a:endParaRPr lang="en-US" sz="1000" dirty="0"/>
          </a:p>
        </p:txBody>
      </p:sp>
      <p:sp>
        <p:nvSpPr>
          <p:cNvPr id="26" name="Shape 24"/>
          <p:cNvSpPr/>
          <p:nvPr/>
        </p:nvSpPr>
        <p:spPr>
          <a:xfrm>
            <a:off x="5943600" y="2057400"/>
            <a:ext cx="1097280" cy="475488"/>
          </a:xfrm>
          <a:prstGeom prst="roundRect">
            <a:avLst>
              <a:gd name="adj" fmla="val 15385"/>
            </a:avLst>
          </a:prstGeom>
          <a:solidFill>
            <a:srgbClr val="EEF2F8"/>
          </a:solidFill>
          <a:ln w="12700">
            <a:solidFill>
              <a:srgbClr val="EEF2F8"/>
            </a:solidFill>
            <a:prstDash val="solid"/>
          </a:ln>
        </p:spPr>
      </p:sp>
      <p:sp>
        <p:nvSpPr>
          <p:cNvPr id="27" name="Text 25"/>
          <p:cNvSpPr txBox="1"/>
          <p:nvPr/>
        </p:nvSpPr>
        <p:spPr>
          <a:xfrm>
            <a:off x="6053328" y="2112264"/>
            <a:ext cx="877824" cy="365760"/>
          </a:xfrm>
          <a:prstGeom prst="rect">
            <a:avLst/>
          </a:prstGeom>
          <a:noFill/>
          <a:ln/>
        </p:spPr>
        <p:txBody>
          <a:bodyPr wrap="square" lIns="0" tIns="0" rIns="0" bIns="0" rtlCol="0" anchor="ctr"/>
          <a:lstStyle/>
          <a:p>
            <a:pPr algn="ctr" indent="0" marL="0">
              <a:lnSpc>
                <a:spcPct val="115000"/>
              </a:lnSpc>
              <a:buNone/>
            </a:pPr>
            <a:r>
              <a:rPr lang="en-US" sz="950" b="1" dirty="0">
                <a:solidFill>
                  <a:srgbClr val="1C2B4A"/>
                </a:solidFill>
                <a:latin typeface="LINE Seed JP" pitchFamily="34" charset="0"/>
                <a:ea typeface="LINE Seed JP" pitchFamily="34" charset="-122"/>
                <a:cs typeface="LINE Seed JP" pitchFamily="34" charset="-120"/>
              </a:rPr>
              <a:t>SNSから</a:t>
            </a:r>
            <a:endParaRPr lang="en-US" sz="950" dirty="0"/>
          </a:p>
          <a:p>
            <a:pPr algn="ctr" indent="0" marL="0">
              <a:lnSpc>
                <a:spcPct val="115000"/>
              </a:lnSpc>
              <a:buNone/>
            </a:pPr>
            <a:r>
              <a:rPr lang="en-US" sz="950" b="1" dirty="0">
                <a:solidFill>
                  <a:srgbClr val="1C2B4A"/>
                </a:solidFill>
                <a:latin typeface="LINE Seed JP" pitchFamily="34" charset="0"/>
                <a:ea typeface="LINE Seed JP" pitchFamily="34" charset="-122"/>
                <a:cs typeface="LINE Seed JP" pitchFamily="34" charset="-120"/>
              </a:rPr>
              <a:t>登録した人</a:t>
            </a:r>
            <a:endParaRPr lang="en-US" sz="950" dirty="0"/>
          </a:p>
        </p:txBody>
      </p:sp>
      <p:sp>
        <p:nvSpPr>
          <p:cNvPr id="28" name="Shape 26"/>
          <p:cNvSpPr/>
          <p:nvPr/>
        </p:nvSpPr>
        <p:spPr>
          <a:xfrm>
            <a:off x="7068312" y="2295144"/>
            <a:ext cx="219456" cy="0"/>
          </a:xfrm>
          <a:prstGeom prst="line">
            <a:avLst/>
          </a:prstGeom>
          <a:noFill/>
          <a:ln w="22225">
            <a:solidFill>
              <a:srgbClr val="F26B21"/>
            </a:solidFill>
            <a:prstDash val="solid"/>
            <a:tailEnd type="triangle"/>
          </a:ln>
        </p:spPr>
      </p:sp>
      <p:sp>
        <p:nvSpPr>
          <p:cNvPr id="29" name="Shape 27"/>
          <p:cNvSpPr/>
          <p:nvPr/>
        </p:nvSpPr>
        <p:spPr>
          <a:xfrm>
            <a:off x="7315200" y="2057400"/>
            <a:ext cx="1280160" cy="475488"/>
          </a:xfrm>
          <a:prstGeom prst="roundRect">
            <a:avLst>
              <a:gd name="adj" fmla="val 15385"/>
            </a:avLst>
          </a:prstGeom>
          <a:solidFill>
            <a:srgbClr val="FDEBDF"/>
          </a:solidFill>
          <a:ln w="12700">
            <a:solidFill>
              <a:srgbClr val="FDEBDF"/>
            </a:solidFill>
            <a:prstDash val="solid"/>
          </a:ln>
        </p:spPr>
      </p:sp>
      <p:sp>
        <p:nvSpPr>
          <p:cNvPr id="30" name="Text 28"/>
          <p:cNvSpPr txBox="1"/>
          <p:nvPr/>
        </p:nvSpPr>
        <p:spPr>
          <a:xfrm>
            <a:off x="7424928" y="2112264"/>
            <a:ext cx="1060704" cy="365760"/>
          </a:xfrm>
          <a:prstGeom prst="rect">
            <a:avLst/>
          </a:prstGeom>
          <a:noFill/>
          <a:ln/>
        </p:spPr>
        <p:txBody>
          <a:bodyPr wrap="square" lIns="0" tIns="0" rIns="0" bIns="0" rtlCol="0" anchor="ctr"/>
          <a:lstStyle/>
          <a:p>
            <a:pPr algn="ctr" indent="0" marL="0">
              <a:lnSpc>
                <a:spcPct val="115000"/>
              </a:lnSpc>
              <a:buNone/>
            </a:pPr>
            <a:r>
              <a:rPr lang="en-US" sz="950" b="1" dirty="0">
                <a:solidFill>
                  <a:srgbClr val="1C2B4A"/>
                </a:solidFill>
                <a:latin typeface="LINE Seed JP" pitchFamily="34" charset="0"/>
                <a:ea typeface="LINE Seed JP" pitchFamily="34" charset="-122"/>
                <a:cs typeface="LINE Seed JP" pitchFamily="34" charset="-120"/>
              </a:rPr>
              <a:t>初めての利用に</a:t>
            </a:r>
            <a:endParaRPr lang="en-US" sz="950" dirty="0"/>
          </a:p>
          <a:p>
            <a:pPr algn="ctr" indent="0" marL="0">
              <a:lnSpc>
                <a:spcPct val="115000"/>
              </a:lnSpc>
              <a:buNone/>
            </a:pPr>
            <a:r>
              <a:rPr lang="en-US" sz="950" b="1" dirty="0">
                <a:solidFill>
                  <a:srgbClr val="1C2B4A"/>
                </a:solidFill>
                <a:latin typeface="LINE Seed JP" pitchFamily="34" charset="0"/>
                <a:ea typeface="LINE Seed JP" pitchFamily="34" charset="-122"/>
                <a:cs typeface="LINE Seed JP" pitchFamily="34" charset="-120"/>
              </a:rPr>
              <a:t>使うクーポン</a:t>
            </a:r>
            <a:endParaRPr lang="en-US" sz="950" dirty="0"/>
          </a:p>
        </p:txBody>
      </p:sp>
      <p:sp>
        <p:nvSpPr>
          <p:cNvPr id="31" name="Shape 29"/>
          <p:cNvSpPr/>
          <p:nvPr/>
        </p:nvSpPr>
        <p:spPr>
          <a:xfrm>
            <a:off x="5943600" y="2624328"/>
            <a:ext cx="1097280" cy="475488"/>
          </a:xfrm>
          <a:prstGeom prst="roundRect">
            <a:avLst>
              <a:gd name="adj" fmla="val 15385"/>
            </a:avLst>
          </a:prstGeom>
          <a:solidFill>
            <a:srgbClr val="EEF2F8"/>
          </a:solidFill>
          <a:ln w="12700">
            <a:solidFill>
              <a:srgbClr val="EEF2F8"/>
            </a:solidFill>
            <a:prstDash val="solid"/>
          </a:ln>
        </p:spPr>
      </p:sp>
      <p:sp>
        <p:nvSpPr>
          <p:cNvPr id="32" name="Text 30"/>
          <p:cNvSpPr txBox="1"/>
          <p:nvPr/>
        </p:nvSpPr>
        <p:spPr>
          <a:xfrm>
            <a:off x="6053328" y="2679192"/>
            <a:ext cx="877824" cy="365760"/>
          </a:xfrm>
          <a:prstGeom prst="rect">
            <a:avLst/>
          </a:prstGeom>
          <a:noFill/>
          <a:ln/>
        </p:spPr>
        <p:txBody>
          <a:bodyPr wrap="square" lIns="0" tIns="0" rIns="0" bIns="0" rtlCol="0" anchor="ctr"/>
          <a:lstStyle/>
          <a:p>
            <a:pPr algn="ctr" indent="0" marL="0">
              <a:lnSpc>
                <a:spcPct val="115000"/>
              </a:lnSpc>
              <a:buNone/>
            </a:pPr>
            <a:r>
              <a:rPr lang="en-US" sz="950" b="1" dirty="0">
                <a:solidFill>
                  <a:srgbClr val="1C2B4A"/>
                </a:solidFill>
                <a:latin typeface="LINE Seed JP" pitchFamily="34" charset="0"/>
                <a:ea typeface="LINE Seed JP" pitchFamily="34" charset="-122"/>
                <a:cs typeface="LINE Seed JP" pitchFamily="34" charset="-120"/>
              </a:rPr>
              <a:t>店頭で</a:t>
            </a:r>
            <a:endParaRPr lang="en-US" sz="950" dirty="0"/>
          </a:p>
          <a:p>
            <a:pPr algn="ctr" indent="0" marL="0">
              <a:lnSpc>
                <a:spcPct val="115000"/>
              </a:lnSpc>
              <a:buNone/>
            </a:pPr>
            <a:r>
              <a:rPr lang="en-US" sz="950" b="1" dirty="0">
                <a:solidFill>
                  <a:srgbClr val="1C2B4A"/>
                </a:solidFill>
                <a:latin typeface="LINE Seed JP" pitchFamily="34" charset="0"/>
                <a:ea typeface="LINE Seed JP" pitchFamily="34" charset="-122"/>
                <a:cs typeface="LINE Seed JP" pitchFamily="34" charset="-120"/>
              </a:rPr>
              <a:t>登録した人</a:t>
            </a:r>
            <a:endParaRPr lang="en-US" sz="950" dirty="0"/>
          </a:p>
        </p:txBody>
      </p:sp>
      <p:sp>
        <p:nvSpPr>
          <p:cNvPr id="33" name="Shape 31"/>
          <p:cNvSpPr/>
          <p:nvPr/>
        </p:nvSpPr>
        <p:spPr>
          <a:xfrm>
            <a:off x="7068312" y="2862072"/>
            <a:ext cx="219456" cy="0"/>
          </a:xfrm>
          <a:prstGeom prst="line">
            <a:avLst/>
          </a:prstGeom>
          <a:noFill/>
          <a:ln w="22225">
            <a:solidFill>
              <a:srgbClr val="F26B21"/>
            </a:solidFill>
            <a:prstDash val="solid"/>
            <a:tailEnd type="triangle"/>
          </a:ln>
        </p:spPr>
      </p:sp>
      <p:sp>
        <p:nvSpPr>
          <p:cNvPr id="34" name="Shape 32"/>
          <p:cNvSpPr/>
          <p:nvPr/>
        </p:nvSpPr>
        <p:spPr>
          <a:xfrm>
            <a:off x="7315200" y="2624328"/>
            <a:ext cx="1280160" cy="475488"/>
          </a:xfrm>
          <a:prstGeom prst="roundRect">
            <a:avLst>
              <a:gd name="adj" fmla="val 15385"/>
            </a:avLst>
          </a:prstGeom>
          <a:solidFill>
            <a:srgbClr val="FDEBDF"/>
          </a:solidFill>
          <a:ln w="12700">
            <a:solidFill>
              <a:srgbClr val="FDEBDF"/>
            </a:solidFill>
            <a:prstDash val="solid"/>
          </a:ln>
        </p:spPr>
      </p:sp>
      <p:sp>
        <p:nvSpPr>
          <p:cNvPr id="35" name="Text 33"/>
          <p:cNvSpPr txBox="1"/>
          <p:nvPr/>
        </p:nvSpPr>
        <p:spPr>
          <a:xfrm>
            <a:off x="7424928" y="2679192"/>
            <a:ext cx="1060704" cy="365760"/>
          </a:xfrm>
          <a:prstGeom prst="rect">
            <a:avLst/>
          </a:prstGeom>
          <a:noFill/>
          <a:ln/>
        </p:spPr>
        <p:txBody>
          <a:bodyPr wrap="square" lIns="0" tIns="0" rIns="0" bIns="0" rtlCol="0" anchor="ctr"/>
          <a:lstStyle/>
          <a:p>
            <a:pPr algn="ctr" indent="0" marL="0">
              <a:lnSpc>
                <a:spcPct val="115000"/>
              </a:lnSpc>
              <a:buNone/>
            </a:pPr>
            <a:r>
              <a:rPr lang="en-US" sz="950" b="1" dirty="0">
                <a:solidFill>
                  <a:srgbClr val="1C2B4A"/>
                </a:solidFill>
                <a:latin typeface="LINE Seed JP" pitchFamily="34" charset="0"/>
                <a:ea typeface="LINE Seed JP" pitchFamily="34" charset="-122"/>
                <a:cs typeface="LINE Seed JP" pitchFamily="34" charset="-120"/>
              </a:rPr>
              <a:t>次の利用に</a:t>
            </a:r>
            <a:endParaRPr lang="en-US" sz="950" dirty="0"/>
          </a:p>
          <a:p>
            <a:pPr algn="ctr" indent="0" marL="0">
              <a:lnSpc>
                <a:spcPct val="115000"/>
              </a:lnSpc>
              <a:buNone/>
            </a:pPr>
            <a:r>
              <a:rPr lang="en-US" sz="950" b="1" dirty="0">
                <a:solidFill>
                  <a:srgbClr val="1C2B4A"/>
                </a:solidFill>
                <a:latin typeface="LINE Seed JP" pitchFamily="34" charset="0"/>
                <a:ea typeface="LINE Seed JP" pitchFamily="34" charset="-122"/>
                <a:cs typeface="LINE Seed JP" pitchFamily="34" charset="-120"/>
              </a:rPr>
              <a:t>使うクーポン</a:t>
            </a:r>
            <a:endParaRPr lang="en-US" sz="950" dirty="0"/>
          </a:p>
        </p:txBody>
      </p:sp>
      <p:sp>
        <p:nvSpPr>
          <p:cNvPr id="36" name="Shape 34"/>
          <p:cNvSpPr/>
          <p:nvPr/>
        </p:nvSpPr>
        <p:spPr>
          <a:xfrm>
            <a:off x="5943600" y="3200400"/>
            <a:ext cx="2651760" cy="1261872"/>
          </a:xfrm>
          <a:prstGeom prst="roundRect">
            <a:avLst>
              <a:gd name="adj" fmla="val 4348"/>
            </a:avLst>
          </a:prstGeom>
          <a:solidFill>
            <a:srgbClr val="FFFFFF"/>
          </a:solidFill>
          <a:ln w="15875">
            <a:solidFill>
              <a:srgbClr val="F26B21"/>
            </a:solidFill>
            <a:prstDash val="dash"/>
          </a:ln>
        </p:spPr>
      </p:sp>
      <p:sp>
        <p:nvSpPr>
          <p:cNvPr id="37" name="Text 35"/>
          <p:cNvSpPr txBox="1"/>
          <p:nvPr/>
        </p:nvSpPr>
        <p:spPr>
          <a:xfrm>
            <a:off x="6080760" y="331012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8" name="Text 36"/>
          <p:cNvSpPr txBox="1"/>
          <p:nvPr/>
        </p:nvSpPr>
        <p:spPr>
          <a:xfrm>
            <a:off x="6126480" y="3584448"/>
            <a:ext cx="2286000" cy="804672"/>
          </a:xfrm>
          <a:prstGeom prst="rect">
            <a:avLst/>
          </a:prstGeom>
          <a:noFill/>
          <a:ln/>
        </p:spPr>
        <p:txBody>
          <a:bodyPr wrap="square" lIns="0" tIns="0" rIns="0" bIns="0" rtlCol="0" anchor="t"/>
          <a:lstStyle/>
          <a:p>
            <a:pPr algn="ctr" indent="0" marL="0">
              <a:lnSpc>
                <a:spcPct val="120000"/>
              </a:lnSpc>
              <a:buNone/>
            </a:pPr>
            <a:r>
              <a:rPr lang="en-US" sz="950" dirty="0">
                <a:solidFill>
                  <a:srgbClr val="556176"/>
                </a:solidFill>
                <a:latin typeface="LINE Seed JP" pitchFamily="34" charset="0"/>
                <a:ea typeface="LINE Seed JP" pitchFamily="34" charset="-122"/>
                <a:cs typeface="LINE Seed JP" pitchFamily="34" charset="-120"/>
              </a:rPr>
              <a:t>同じ公式LINEに別々の集客</a:t>
            </a:r>
            <a:endParaRPr lang="en-US" sz="950" dirty="0"/>
          </a:p>
          <a:p>
            <a:pPr algn="ctr" indent="0" marL="0">
              <a:lnSpc>
                <a:spcPct val="120000"/>
              </a:lnSpc>
              <a:buNone/>
            </a:pPr>
            <a:r>
              <a:rPr lang="en-US" sz="950" dirty="0">
                <a:solidFill>
                  <a:srgbClr val="556176"/>
                </a:solidFill>
                <a:latin typeface="LINE Seed JP" pitchFamily="34" charset="0"/>
                <a:ea typeface="LINE Seed JP" pitchFamily="34" charset="-122"/>
                <a:cs typeface="LINE Seed JP" pitchFamily="34" charset="-120"/>
              </a:rPr>
              <a:t>チャネルから登録した2人が、</a:t>
            </a:r>
            <a:endParaRPr lang="en-US" sz="950" dirty="0"/>
          </a:p>
          <a:p>
            <a:pPr algn="ctr" indent="0" marL="0">
              <a:lnSpc>
                <a:spcPct val="120000"/>
              </a:lnSpc>
              <a:buNone/>
            </a:pPr>
            <a:r>
              <a:rPr lang="en-US" sz="950" dirty="0">
                <a:solidFill>
                  <a:srgbClr val="556176"/>
                </a:solidFill>
                <a:latin typeface="LINE Seed JP" pitchFamily="34" charset="0"/>
                <a:ea typeface="LINE Seed JP" pitchFamily="34" charset="-122"/>
                <a:cs typeface="LINE Seed JP" pitchFamily="34" charset="-120"/>
              </a:rPr>
              <a:t>それぞれ違う登録特典を受け取</a:t>
            </a:r>
            <a:endParaRPr lang="en-US" sz="950" dirty="0"/>
          </a:p>
          <a:p>
            <a:pPr algn="ctr" indent="0" marL="0">
              <a:lnSpc>
                <a:spcPct val="120000"/>
              </a:lnSpc>
              <a:buNone/>
            </a:pPr>
            <a:r>
              <a:rPr lang="en-US" sz="950" dirty="0">
                <a:solidFill>
                  <a:srgbClr val="556176"/>
                </a:solidFill>
                <a:latin typeface="LINE Seed JP" pitchFamily="34" charset="0"/>
                <a:ea typeface="LINE Seed JP" pitchFamily="34" charset="-122"/>
                <a:cs typeface="LINE Seed JP" pitchFamily="34" charset="-120"/>
              </a:rPr>
              <a:t>っている様子</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登録数を数えて見直す</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標準機能で見えない少人数の経路もLステップなら1人ずつ分かります</a:t>
            </a:r>
            <a:endParaRPr lang="en-US" sz="19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標準機能では見えない少人数の経路も、Lステップなら1人ずつ分かる。</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25 / 35</a:t>
            </a:r>
            <a:endParaRPr lang="en-US" sz="8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8046720" cy="914400"/>
        </p:xfrm>
        <a:graphic>
          <a:graphicData uri="http://schemas.openxmlformats.org/drawingml/2006/table">
            <a:tbl>
              <a:tblPr/>
              <a:tblGrid>
                <a:gridCol w="1828800"/>
                <a:gridCol w="3108960"/>
                <a:gridCol w="3108960"/>
              </a:tblGrid>
              <a:tr h="329184">
                <a:tc>
                  <a:txBody>
                    <a:bodyPr/>
                    <a:lstStyle/>
                    <a:p>
                      <a:pPr indent="0" marL="0">
                        <a:buNone/>
                      </a:pP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公式LINEの分析</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Lステップの流入経路分析</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30352">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分かること</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経路種別の合計のみ。</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個別のチャネルが判明。</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人数が少ないとき</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1日20人以上が必要。</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1人でも集計可能。</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登録した直後の動き</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同一内容を配信。</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チャネルごとに特典を切替。</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9" name="Text 6"/>
          <p:cNvSpPr txBox="1"/>
          <p:nvPr/>
        </p:nvSpPr>
        <p:spPr>
          <a:xfrm>
            <a:off x="548640" y="4160520"/>
            <a:ext cx="8046720" cy="219456"/>
          </a:xfrm>
          <a:prstGeom prst="rect">
            <a:avLst/>
          </a:prstGeom>
          <a:noFill/>
          <a:ln/>
        </p:spPr>
        <p:txBody>
          <a:bodyPr wrap="square" lIns="0" tIns="0" rIns="0" bIns="0" rtlCol="0" anchor="t"/>
          <a:lstStyle/>
          <a:p>
            <a:pPr algn="l" indent="0" marL="0">
              <a:buNone/>
            </a:pPr>
            <a:r>
              <a:rPr lang="en-US" sz="850" dirty="0">
                <a:solidFill>
                  <a:srgbClr val="556176"/>
                </a:solidFill>
                <a:latin typeface="LINE Seed JP" pitchFamily="34" charset="0"/>
                <a:ea typeface="LINE Seed JP" pitchFamily="34" charset="-122"/>
                <a:cs typeface="LINE Seed JP" pitchFamily="34" charset="-120"/>
              </a:rPr>
              <a:t>出典：LINEヤフー for Business「分析」マニュアル（友だち追加経路）、Lステップ公式「LINE公式アカウントの流入経路分析」</a:t>
            </a:r>
            <a:endParaRPr lang="en-US" sz="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登録数を数えて見直す</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管理画面でタグと登録特典を設定し専用コードを媒体ごとに配置</a:t>
            </a:r>
            <a:endParaRPr lang="en-US" sz="19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管理画面でタグと特典を設定し、発行した専用コードを媒体ごとに載せる。</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26 / 35</a:t>
            </a:r>
            <a:endParaRPr lang="en-US" sz="8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5120640" cy="914400"/>
        </p:xfrm>
        <a:graphic>
          <a:graphicData uri="http://schemas.openxmlformats.org/drawingml/2006/table">
            <a:tbl>
              <a:tblPr/>
              <a:tblGrid>
                <a:gridCol w="411480"/>
                <a:gridCol w="1417320"/>
                <a:gridCol w="3291840"/>
              </a:tblGrid>
              <a:tr h="310896">
                <a:tc>
                  <a:txBody>
                    <a:bodyPr/>
                    <a:lstStyle/>
                    <a:p>
                      <a:pPr indent="0" marL="0">
                        <a:buNone/>
                      </a:pP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手順</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すること</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12064">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1</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新規経路の作成</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流入経路分析画面を開き、</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「新しい流入経路」を作成。</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12064">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2</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管理名の入力</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後から見返して場所や媒体が特定できる名称を</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入力。</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12064">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3</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タグと特典の指定</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追加時アクションで経路タグを指定し、</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専用の特典を設定。</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12064">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4</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専用コードの配置</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発行されたQRやURLを取得し、</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対象の媒体や店頭に置く。</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9" name="Text 6"/>
          <p:cNvSpPr txBox="1"/>
          <p:nvPr/>
        </p:nvSpPr>
        <p:spPr>
          <a:xfrm>
            <a:off x="548640" y="4206240"/>
            <a:ext cx="5120640" cy="274320"/>
          </a:xfrm>
          <a:prstGeom prst="rect">
            <a:avLst/>
          </a:prstGeom>
          <a:noFill/>
          <a:ln/>
        </p:spPr>
        <p:txBody>
          <a:bodyPr wrap="square" lIns="0" tIns="0" rIns="0" bIns="0" rtlCol="0" anchor="t"/>
          <a:lstStyle/>
          <a:p>
            <a:pPr algn="l" indent="0" marL="0">
              <a:lnSpc>
                <a:spcPct val="115000"/>
              </a:lnSpc>
              <a:buNone/>
            </a:pPr>
            <a:r>
              <a:rPr lang="en-US" sz="1050" dirty="0">
                <a:solidFill>
                  <a:srgbClr val="556176"/>
                </a:solidFill>
                <a:latin typeface="LINE Seed JP" pitchFamily="34" charset="0"/>
                <a:ea typeface="LINE Seed JP" pitchFamily="34" charset="-122"/>
                <a:cs typeface="LINE Seed JP" pitchFamily="34" charset="-120"/>
              </a:rPr>
              <a:t>実行条件は後から変更不可。変更時は新しく流入経路を作り直す。</a:t>
            </a:r>
            <a:endParaRPr lang="en-US" sz="1050" dirty="0"/>
          </a:p>
        </p:txBody>
      </p:sp>
      <p:sp>
        <p:nvSpPr>
          <p:cNvPr id="10" name="Shape 7"/>
          <p:cNvSpPr/>
          <p:nvPr/>
        </p:nvSpPr>
        <p:spPr>
          <a:xfrm>
            <a:off x="5943600" y="1783080"/>
            <a:ext cx="2651760" cy="2606040"/>
          </a:xfrm>
          <a:prstGeom prst="rect">
            <a:avLst/>
          </a:prstGeom>
          <a:solidFill>
            <a:srgbClr val="F6F7FA"/>
          </a:solidFill>
          <a:ln w="12700">
            <a:solidFill>
              <a:srgbClr val="556176"/>
            </a:solidFill>
            <a:prstDash val="dash"/>
          </a:ln>
        </p:spPr>
      </p:sp>
      <p:sp>
        <p:nvSpPr>
          <p:cNvPr id="11" name="Text 8"/>
          <p:cNvSpPr txBox="1"/>
          <p:nvPr/>
        </p:nvSpPr>
        <p:spPr>
          <a:xfrm>
            <a:off x="6080760" y="1892808"/>
            <a:ext cx="2377440" cy="237744"/>
          </a:xfrm>
          <a:prstGeom prst="rect">
            <a:avLst/>
          </a:prstGeom>
          <a:noFill/>
          <a:ln/>
        </p:spPr>
        <p:txBody>
          <a:bodyPr wrap="square" lIns="0" tIns="0" rIns="0" bIns="0" rtlCol="0" anchor="t"/>
          <a:lstStyle/>
          <a:p>
            <a:pPr algn="ctr" indent="0" marL="0">
              <a:buNone/>
            </a:pPr>
            <a:r>
              <a:rPr lang="en-US" sz="1000" b="1" dirty="0">
                <a:solidFill>
                  <a:srgbClr val="556176"/>
                </a:solidFill>
                <a:latin typeface="LINE Seed JP" pitchFamily="34" charset="0"/>
                <a:ea typeface="LINE Seed JP" pitchFamily="34" charset="-122"/>
                <a:cs typeface="LINE Seed JP" pitchFamily="34" charset="-120"/>
              </a:rPr>
              <a:t>画面キャプチャ</a:t>
            </a:r>
            <a:endParaRPr lang="en-US" sz="1000" dirty="0"/>
          </a:p>
        </p:txBody>
      </p:sp>
      <p:sp>
        <p:nvSpPr>
          <p:cNvPr id="12" name="Text 9"/>
          <p:cNvSpPr txBox="1"/>
          <p:nvPr/>
        </p:nvSpPr>
        <p:spPr>
          <a:xfrm>
            <a:off x="6126480" y="2194560"/>
            <a:ext cx="2286000" cy="205740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Lステップの流入経路分析の画面。</a:t>
            </a:r>
            <a:endParaRPr lang="en-US" sz="1050" dirty="0"/>
          </a:p>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「新しい流入経路」のボタン</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登録数を数えて見直す</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700" b="1" dirty="0">
                <a:solidFill>
                  <a:srgbClr val="1C2B4A"/>
                </a:solidFill>
                <a:latin typeface="LINE Seed JP" pitchFamily="34" charset="0"/>
                <a:ea typeface="LINE Seed JP" pitchFamily="34" charset="-122"/>
                <a:cs typeface="LINE Seed JP" pitchFamily="34" charset="-120"/>
              </a:rPr>
              <a:t>集客チャネル別の登録数を比べ呼びかけ文や登録特典を見直しましょう</a:t>
            </a:r>
            <a:endParaRPr lang="en-US" sz="17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チャネル別の登録数を比べ、友だち追加するメリットや訴求を見直す。</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27 / 35</a:t>
            </a:r>
            <a:endParaRPr lang="en-US" sz="800" dirty="0"/>
          </a:p>
        </p:txBody>
      </p:sp>
      <p:sp>
        <p:nvSpPr>
          <p:cNvPr id="8" name="Shape 6"/>
          <p:cNvSpPr/>
          <p:nvPr/>
        </p:nvSpPr>
        <p:spPr>
          <a:xfrm>
            <a:off x="1005840" y="1783080"/>
            <a:ext cx="0" cy="2194560"/>
          </a:xfrm>
          <a:prstGeom prst="line">
            <a:avLst/>
          </a:prstGeom>
          <a:noFill/>
          <a:ln w="12700">
            <a:solidFill>
              <a:srgbClr val="34415A"/>
            </a:solidFill>
            <a:prstDash val="solid"/>
          </a:ln>
        </p:spPr>
      </p:sp>
      <p:sp>
        <p:nvSpPr>
          <p:cNvPr id="9" name="Shape 7"/>
          <p:cNvSpPr/>
          <p:nvPr/>
        </p:nvSpPr>
        <p:spPr>
          <a:xfrm>
            <a:off x="1005840" y="3977640"/>
            <a:ext cx="3383280" cy="0"/>
          </a:xfrm>
          <a:prstGeom prst="line">
            <a:avLst/>
          </a:prstGeom>
          <a:noFill/>
          <a:ln w="12700">
            <a:solidFill>
              <a:srgbClr val="34415A"/>
            </a:solidFill>
            <a:prstDash val="solid"/>
          </a:ln>
        </p:spPr>
      </p:sp>
      <p:sp>
        <p:nvSpPr>
          <p:cNvPr id="10" name="Text 8"/>
          <p:cNvSpPr txBox="1"/>
          <p:nvPr/>
        </p:nvSpPr>
        <p:spPr>
          <a:xfrm>
            <a:off x="594360" y="3867912"/>
            <a:ext cx="347472" cy="219456"/>
          </a:xfrm>
          <a:prstGeom prst="rect">
            <a:avLst/>
          </a:prstGeom>
          <a:noFill/>
          <a:ln/>
        </p:spPr>
        <p:txBody>
          <a:bodyPr wrap="square" lIns="0" tIns="0" rIns="0" bIns="0" rtlCol="0" anchor="ctr"/>
          <a:lstStyle/>
          <a:p>
            <a:pPr algn="r" indent="0" marL="0">
              <a:buNone/>
            </a:pPr>
            <a:r>
              <a:rPr lang="en-US" sz="900" dirty="0">
                <a:solidFill>
                  <a:srgbClr val="556176"/>
                </a:solidFill>
                <a:latin typeface="LINE Seed JP" pitchFamily="34" charset="0"/>
                <a:ea typeface="LINE Seed JP" pitchFamily="34" charset="-122"/>
                <a:cs typeface="LINE Seed JP" pitchFamily="34" charset="-120"/>
              </a:rPr>
              <a:t>0</a:t>
            </a:r>
            <a:endParaRPr lang="en-US" sz="900" dirty="0"/>
          </a:p>
        </p:txBody>
      </p:sp>
      <p:sp>
        <p:nvSpPr>
          <p:cNvPr id="11" name="Text 9"/>
          <p:cNvSpPr txBox="1"/>
          <p:nvPr/>
        </p:nvSpPr>
        <p:spPr>
          <a:xfrm>
            <a:off x="594360" y="2770632"/>
            <a:ext cx="347472" cy="219456"/>
          </a:xfrm>
          <a:prstGeom prst="rect">
            <a:avLst/>
          </a:prstGeom>
          <a:noFill/>
          <a:ln/>
        </p:spPr>
        <p:txBody>
          <a:bodyPr wrap="square" lIns="0" tIns="0" rIns="0" bIns="0" rtlCol="0" anchor="ctr"/>
          <a:lstStyle/>
          <a:p>
            <a:pPr algn="r" indent="0" marL="0">
              <a:buNone/>
            </a:pPr>
            <a:r>
              <a:rPr lang="en-US" sz="900" dirty="0">
                <a:solidFill>
                  <a:srgbClr val="556176"/>
                </a:solidFill>
                <a:latin typeface="LINE Seed JP" pitchFamily="34" charset="0"/>
                <a:ea typeface="LINE Seed JP" pitchFamily="34" charset="-122"/>
                <a:cs typeface="LINE Seed JP" pitchFamily="34" charset="-120"/>
              </a:rPr>
              <a:t>25</a:t>
            </a:r>
            <a:endParaRPr lang="en-US" sz="900" dirty="0"/>
          </a:p>
        </p:txBody>
      </p:sp>
      <p:sp>
        <p:nvSpPr>
          <p:cNvPr id="12" name="Shape 10"/>
          <p:cNvSpPr/>
          <p:nvPr/>
        </p:nvSpPr>
        <p:spPr>
          <a:xfrm>
            <a:off x="1005840" y="2880360"/>
            <a:ext cx="3383280" cy="0"/>
          </a:xfrm>
          <a:prstGeom prst="line">
            <a:avLst/>
          </a:prstGeom>
          <a:noFill/>
          <a:ln w="9525">
            <a:solidFill>
              <a:srgbClr val="C9D2E3"/>
            </a:solidFill>
            <a:prstDash val="dash"/>
          </a:ln>
        </p:spPr>
      </p:sp>
      <p:sp>
        <p:nvSpPr>
          <p:cNvPr id="13" name="Text 11"/>
          <p:cNvSpPr txBox="1"/>
          <p:nvPr/>
        </p:nvSpPr>
        <p:spPr>
          <a:xfrm>
            <a:off x="594360" y="1673352"/>
            <a:ext cx="347472" cy="219456"/>
          </a:xfrm>
          <a:prstGeom prst="rect">
            <a:avLst/>
          </a:prstGeom>
          <a:noFill/>
          <a:ln/>
        </p:spPr>
        <p:txBody>
          <a:bodyPr wrap="square" lIns="0" tIns="0" rIns="0" bIns="0" rtlCol="0" anchor="ctr"/>
          <a:lstStyle/>
          <a:p>
            <a:pPr algn="r" indent="0" marL="0">
              <a:buNone/>
            </a:pPr>
            <a:r>
              <a:rPr lang="en-US" sz="900" dirty="0">
                <a:solidFill>
                  <a:srgbClr val="556176"/>
                </a:solidFill>
                <a:latin typeface="LINE Seed JP" pitchFamily="34" charset="0"/>
                <a:ea typeface="LINE Seed JP" pitchFamily="34" charset="-122"/>
                <a:cs typeface="LINE Seed JP" pitchFamily="34" charset="-120"/>
              </a:rPr>
              <a:t>50</a:t>
            </a:r>
            <a:endParaRPr lang="en-US" sz="900" dirty="0"/>
          </a:p>
        </p:txBody>
      </p:sp>
      <p:sp>
        <p:nvSpPr>
          <p:cNvPr id="14" name="Shape 12"/>
          <p:cNvSpPr/>
          <p:nvPr/>
        </p:nvSpPr>
        <p:spPr>
          <a:xfrm>
            <a:off x="1005840" y="1783080"/>
            <a:ext cx="3383280" cy="0"/>
          </a:xfrm>
          <a:prstGeom prst="line">
            <a:avLst/>
          </a:prstGeom>
          <a:noFill/>
          <a:ln w="9525">
            <a:solidFill>
              <a:srgbClr val="C9D2E3"/>
            </a:solidFill>
            <a:prstDash val="dash"/>
          </a:ln>
        </p:spPr>
      </p:sp>
      <p:sp>
        <p:nvSpPr>
          <p:cNvPr id="15" name="Text 13"/>
          <p:cNvSpPr txBox="1"/>
          <p:nvPr/>
        </p:nvSpPr>
        <p:spPr>
          <a:xfrm>
            <a:off x="548640" y="1508760"/>
            <a:ext cx="1280160" cy="219456"/>
          </a:xfrm>
          <a:prstGeom prst="rect">
            <a:avLst/>
          </a:prstGeom>
          <a:noFill/>
          <a:ln/>
        </p:spPr>
        <p:txBody>
          <a:bodyPr wrap="square" lIns="0" tIns="0" rIns="0" bIns="0" rtlCol="0" anchor="t"/>
          <a:lstStyle/>
          <a:p>
            <a:pPr algn="l" indent="0" marL="0">
              <a:buNone/>
            </a:pPr>
            <a:r>
              <a:rPr lang="en-US" sz="900" dirty="0">
                <a:solidFill>
                  <a:srgbClr val="556176"/>
                </a:solidFill>
                <a:latin typeface="LINE Seed JP" pitchFamily="34" charset="0"/>
                <a:ea typeface="LINE Seed JP" pitchFamily="34" charset="-122"/>
                <a:cs typeface="LINE Seed JP" pitchFamily="34" charset="-120"/>
              </a:rPr>
              <a:t>登録数（人）</a:t>
            </a:r>
            <a:endParaRPr lang="en-US" sz="900" dirty="0"/>
          </a:p>
        </p:txBody>
      </p:sp>
      <p:sp>
        <p:nvSpPr>
          <p:cNvPr id="16" name="Shape 14"/>
          <p:cNvSpPr/>
          <p:nvPr/>
        </p:nvSpPr>
        <p:spPr>
          <a:xfrm>
            <a:off x="1325880" y="2134210"/>
            <a:ext cx="685800" cy="1843430"/>
          </a:xfrm>
          <a:prstGeom prst="rect">
            <a:avLst/>
          </a:prstGeom>
          <a:solidFill>
            <a:srgbClr val="1C2B4A"/>
          </a:solidFill>
          <a:ln w="12700">
            <a:solidFill>
              <a:srgbClr val="1C2B4A"/>
            </a:solidFill>
            <a:prstDash val="solid"/>
          </a:ln>
        </p:spPr>
      </p:sp>
      <p:sp>
        <p:nvSpPr>
          <p:cNvPr id="17" name="Text 15"/>
          <p:cNvSpPr txBox="1"/>
          <p:nvPr/>
        </p:nvSpPr>
        <p:spPr>
          <a:xfrm>
            <a:off x="1143000" y="4023360"/>
            <a:ext cx="1051560" cy="384048"/>
          </a:xfrm>
          <a:prstGeom prst="rect">
            <a:avLst/>
          </a:prstGeom>
          <a:noFill/>
          <a:ln/>
        </p:spPr>
        <p:txBody>
          <a:bodyPr wrap="square" lIns="0" tIns="0" rIns="0" bIns="0" rtlCol="0" anchor="t"/>
          <a:lstStyle/>
          <a:p>
            <a:pPr algn="ctr" indent="0" marL="0">
              <a:lnSpc>
                <a:spcPct val="105000"/>
              </a:lnSpc>
              <a:buNone/>
            </a:pPr>
            <a:r>
              <a:rPr lang="en-US" sz="950" dirty="0">
                <a:solidFill>
                  <a:srgbClr val="34415A"/>
                </a:solidFill>
                <a:latin typeface="LINE Seed JP" pitchFamily="34" charset="0"/>
                <a:ea typeface="LINE Seed JP" pitchFamily="34" charset="-122"/>
                <a:cs typeface="LINE Seed JP" pitchFamily="34" charset="-120"/>
              </a:rPr>
              <a:t>SNSの</a:t>
            </a:r>
            <a:endParaRPr lang="en-US" sz="950" dirty="0"/>
          </a:p>
          <a:p>
            <a:pPr algn="ctr" indent="0" marL="0">
              <a:lnSpc>
                <a:spcPct val="105000"/>
              </a:lnSpc>
              <a:buNone/>
            </a:pPr>
            <a:r>
              <a:rPr lang="en-US" sz="950" dirty="0">
                <a:solidFill>
                  <a:srgbClr val="34415A"/>
                </a:solidFill>
                <a:latin typeface="LINE Seed JP" pitchFamily="34" charset="0"/>
                <a:ea typeface="LINE Seed JP" pitchFamily="34" charset="-122"/>
                <a:cs typeface="LINE Seed JP" pitchFamily="34" charset="-120"/>
              </a:rPr>
              <a:t>プロフィール</a:t>
            </a:r>
            <a:endParaRPr lang="en-US" sz="950" dirty="0"/>
          </a:p>
        </p:txBody>
      </p:sp>
      <p:sp>
        <p:nvSpPr>
          <p:cNvPr id="18" name="Shape 16"/>
          <p:cNvSpPr/>
          <p:nvPr/>
        </p:nvSpPr>
        <p:spPr>
          <a:xfrm>
            <a:off x="2377440" y="3187598"/>
            <a:ext cx="685800" cy="790042"/>
          </a:xfrm>
          <a:prstGeom prst="rect">
            <a:avLst/>
          </a:prstGeom>
          <a:solidFill>
            <a:srgbClr val="1C2B4A"/>
          </a:solidFill>
          <a:ln w="12700">
            <a:solidFill>
              <a:srgbClr val="1C2B4A"/>
            </a:solidFill>
            <a:prstDash val="solid"/>
          </a:ln>
        </p:spPr>
      </p:sp>
      <p:sp>
        <p:nvSpPr>
          <p:cNvPr id="19" name="Text 17"/>
          <p:cNvSpPr txBox="1"/>
          <p:nvPr/>
        </p:nvSpPr>
        <p:spPr>
          <a:xfrm>
            <a:off x="2194560" y="4023360"/>
            <a:ext cx="1051560" cy="384048"/>
          </a:xfrm>
          <a:prstGeom prst="rect">
            <a:avLst/>
          </a:prstGeom>
          <a:noFill/>
          <a:ln/>
        </p:spPr>
        <p:txBody>
          <a:bodyPr wrap="square" lIns="0" tIns="0" rIns="0" bIns="0" rtlCol="0" anchor="t"/>
          <a:lstStyle/>
          <a:p>
            <a:pPr algn="ctr" indent="0" marL="0">
              <a:lnSpc>
                <a:spcPct val="105000"/>
              </a:lnSpc>
              <a:buNone/>
            </a:pPr>
            <a:r>
              <a:rPr lang="en-US" sz="950" dirty="0">
                <a:solidFill>
                  <a:srgbClr val="34415A"/>
                </a:solidFill>
                <a:latin typeface="LINE Seed JP" pitchFamily="34" charset="0"/>
                <a:ea typeface="LINE Seed JP" pitchFamily="34" charset="-122"/>
                <a:cs typeface="LINE Seed JP" pitchFamily="34" charset="-120"/>
              </a:rPr>
              <a:t>お店の前の</a:t>
            </a:r>
            <a:endParaRPr lang="en-US" sz="950" dirty="0"/>
          </a:p>
          <a:p>
            <a:pPr algn="ctr" indent="0" marL="0">
              <a:lnSpc>
                <a:spcPct val="105000"/>
              </a:lnSpc>
              <a:buNone/>
            </a:pPr>
            <a:r>
              <a:rPr lang="en-US" sz="950" dirty="0">
                <a:solidFill>
                  <a:srgbClr val="34415A"/>
                </a:solidFill>
                <a:latin typeface="LINE Seed JP" pitchFamily="34" charset="0"/>
                <a:ea typeface="LINE Seed JP" pitchFamily="34" charset="-122"/>
                <a:cs typeface="LINE Seed JP" pitchFamily="34" charset="-120"/>
              </a:rPr>
              <a:t>QRコード</a:t>
            </a:r>
            <a:endParaRPr lang="en-US" sz="950" dirty="0"/>
          </a:p>
        </p:txBody>
      </p:sp>
      <p:sp>
        <p:nvSpPr>
          <p:cNvPr id="20" name="Shape 18"/>
          <p:cNvSpPr/>
          <p:nvPr/>
        </p:nvSpPr>
        <p:spPr>
          <a:xfrm>
            <a:off x="3429000" y="3626510"/>
            <a:ext cx="685800" cy="351130"/>
          </a:xfrm>
          <a:prstGeom prst="rect">
            <a:avLst/>
          </a:prstGeom>
          <a:solidFill>
            <a:srgbClr val="F26B21"/>
          </a:solidFill>
          <a:ln w="12700">
            <a:solidFill>
              <a:srgbClr val="F26B21"/>
            </a:solidFill>
            <a:prstDash val="solid"/>
          </a:ln>
        </p:spPr>
      </p:sp>
      <p:sp>
        <p:nvSpPr>
          <p:cNvPr id="21" name="Text 19"/>
          <p:cNvSpPr txBox="1"/>
          <p:nvPr/>
        </p:nvSpPr>
        <p:spPr>
          <a:xfrm>
            <a:off x="3246120" y="4023360"/>
            <a:ext cx="1051560" cy="384048"/>
          </a:xfrm>
          <a:prstGeom prst="rect">
            <a:avLst/>
          </a:prstGeom>
          <a:noFill/>
          <a:ln/>
        </p:spPr>
        <p:txBody>
          <a:bodyPr wrap="square" lIns="0" tIns="0" rIns="0" bIns="0" rtlCol="0" anchor="t"/>
          <a:lstStyle/>
          <a:p>
            <a:pPr algn="ctr" indent="0" marL="0">
              <a:lnSpc>
                <a:spcPct val="105000"/>
              </a:lnSpc>
              <a:buNone/>
            </a:pPr>
            <a:r>
              <a:rPr lang="en-US" sz="950" dirty="0">
                <a:solidFill>
                  <a:srgbClr val="34415A"/>
                </a:solidFill>
                <a:latin typeface="LINE Seed JP" pitchFamily="34" charset="0"/>
                <a:ea typeface="LINE Seed JP" pitchFamily="34" charset="-122"/>
                <a:cs typeface="LINE Seed JP" pitchFamily="34" charset="-120"/>
              </a:rPr>
              <a:t>チラシ</a:t>
            </a:r>
            <a:endParaRPr lang="en-US" sz="950" dirty="0"/>
          </a:p>
        </p:txBody>
      </p:sp>
      <p:sp>
        <p:nvSpPr>
          <p:cNvPr id="22" name="Shape 20"/>
          <p:cNvSpPr/>
          <p:nvPr/>
        </p:nvSpPr>
        <p:spPr>
          <a:xfrm>
            <a:off x="4800600" y="1783080"/>
            <a:ext cx="3794760" cy="749808"/>
          </a:xfrm>
          <a:prstGeom prst="roundRect">
            <a:avLst>
              <a:gd name="adj" fmla="val 9756"/>
            </a:avLst>
          </a:prstGeom>
          <a:solidFill>
            <a:srgbClr val="EEF2F8"/>
          </a:solidFill>
          <a:ln w="12700">
            <a:solidFill>
              <a:srgbClr val="EEF2F8"/>
            </a:solidFill>
            <a:prstDash val="solid"/>
          </a:ln>
        </p:spPr>
      </p:sp>
      <p:sp>
        <p:nvSpPr>
          <p:cNvPr id="23" name="Text 21"/>
          <p:cNvSpPr txBox="1"/>
          <p:nvPr/>
        </p:nvSpPr>
        <p:spPr>
          <a:xfrm>
            <a:off x="4937760" y="1856232"/>
            <a:ext cx="3566160" cy="256032"/>
          </a:xfrm>
          <a:prstGeom prst="rect">
            <a:avLst/>
          </a:prstGeom>
          <a:noFill/>
          <a:ln/>
        </p:spPr>
        <p:txBody>
          <a:bodyPr wrap="square" lIns="0" tIns="0" rIns="0" bIns="0" rtlCol="0" anchor="t"/>
          <a:lstStyle/>
          <a:p>
            <a:pPr algn="l" indent="0" marL="0">
              <a:buNone/>
            </a:pPr>
            <a:r>
              <a:rPr lang="en-US" sz="1150" b="1" dirty="0">
                <a:solidFill>
                  <a:srgbClr val="1C2B4A"/>
                </a:solidFill>
                <a:latin typeface="LINE Seed JP" pitchFamily="34" charset="0"/>
                <a:ea typeface="LINE Seed JP" pitchFamily="34" charset="-122"/>
                <a:cs typeface="LINE Seed JP" pitchFamily="34" charset="-120"/>
              </a:rPr>
              <a:t>「知る」が少ない</a:t>
            </a:r>
            <a:endParaRPr lang="en-US" sz="1150" dirty="0"/>
          </a:p>
        </p:txBody>
      </p:sp>
      <p:sp>
        <p:nvSpPr>
          <p:cNvPr id="24" name="Text 22"/>
          <p:cNvSpPr txBox="1"/>
          <p:nvPr/>
        </p:nvSpPr>
        <p:spPr>
          <a:xfrm>
            <a:off x="4937760" y="2112264"/>
            <a:ext cx="3566160" cy="384048"/>
          </a:xfrm>
          <a:prstGeom prst="rect">
            <a:avLst/>
          </a:prstGeom>
          <a:noFill/>
          <a:ln/>
        </p:spPr>
        <p:txBody>
          <a:bodyPr wrap="square" lIns="0" tIns="0" rIns="0" bIns="0" rtlCol="0" anchor="t"/>
          <a:lstStyle/>
          <a:p>
            <a:pPr algn="l" indent="0" marL="0">
              <a:lnSpc>
                <a:spcPct val="110000"/>
              </a:lnSpc>
              <a:buNone/>
            </a:pPr>
            <a:r>
              <a:rPr lang="en-US" sz="1050" dirty="0">
                <a:solidFill>
                  <a:srgbClr val="1C2B4A"/>
                </a:solidFill>
                <a:latin typeface="LINE Seed JP" pitchFamily="34" charset="0"/>
                <a:ea typeface="LINE Seed JP" pitchFamily="34" charset="-122"/>
                <a:cs typeface="LINE Seed JP" pitchFamily="34" charset="-120"/>
              </a:rPr>
              <a:t>集客チャネルを変える、増やす</a:t>
            </a:r>
            <a:endParaRPr lang="en-US" sz="1050" dirty="0"/>
          </a:p>
        </p:txBody>
      </p:sp>
      <p:sp>
        <p:nvSpPr>
          <p:cNvPr id="25" name="Shape 23"/>
          <p:cNvSpPr/>
          <p:nvPr/>
        </p:nvSpPr>
        <p:spPr>
          <a:xfrm>
            <a:off x="4800600" y="2651760"/>
            <a:ext cx="3794760" cy="749808"/>
          </a:xfrm>
          <a:prstGeom prst="roundRect">
            <a:avLst>
              <a:gd name="adj" fmla="val 9756"/>
            </a:avLst>
          </a:prstGeom>
          <a:solidFill>
            <a:srgbClr val="FDEBDF"/>
          </a:solidFill>
          <a:ln w="12700">
            <a:solidFill>
              <a:srgbClr val="FDEBDF"/>
            </a:solidFill>
            <a:prstDash val="solid"/>
          </a:ln>
        </p:spPr>
      </p:sp>
      <p:sp>
        <p:nvSpPr>
          <p:cNvPr id="26" name="Text 24"/>
          <p:cNvSpPr txBox="1"/>
          <p:nvPr/>
        </p:nvSpPr>
        <p:spPr>
          <a:xfrm>
            <a:off x="4937760" y="2724912"/>
            <a:ext cx="3566160" cy="256032"/>
          </a:xfrm>
          <a:prstGeom prst="rect">
            <a:avLst/>
          </a:prstGeom>
          <a:noFill/>
          <a:ln/>
        </p:spPr>
        <p:txBody>
          <a:bodyPr wrap="square" lIns="0" tIns="0" rIns="0" bIns="0" rtlCol="0" anchor="t"/>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「登録する」が少ない</a:t>
            </a:r>
            <a:endParaRPr lang="en-US" sz="1150" dirty="0"/>
          </a:p>
        </p:txBody>
      </p:sp>
      <p:sp>
        <p:nvSpPr>
          <p:cNvPr id="27" name="Text 25"/>
          <p:cNvSpPr txBox="1"/>
          <p:nvPr/>
        </p:nvSpPr>
        <p:spPr>
          <a:xfrm>
            <a:off x="4937760" y="2980944"/>
            <a:ext cx="3566160" cy="384048"/>
          </a:xfrm>
          <a:prstGeom prst="rect">
            <a:avLst/>
          </a:prstGeom>
          <a:noFill/>
          <a:ln/>
        </p:spPr>
        <p:txBody>
          <a:bodyPr wrap="square" lIns="0" tIns="0" rIns="0" bIns="0" rtlCol="0" anchor="t"/>
          <a:lstStyle/>
          <a:p>
            <a:pPr algn="l" indent="0" marL="0">
              <a:lnSpc>
                <a:spcPct val="110000"/>
              </a:lnSpc>
              <a:buNone/>
            </a:pPr>
            <a:r>
              <a:rPr lang="en-US" sz="1050" dirty="0">
                <a:solidFill>
                  <a:srgbClr val="1C2B4A"/>
                </a:solidFill>
                <a:latin typeface="LINE Seed JP" pitchFamily="34" charset="0"/>
                <a:ea typeface="LINE Seed JP" pitchFamily="34" charset="-122"/>
                <a:cs typeface="LINE Seed JP" pitchFamily="34" charset="-120"/>
              </a:rPr>
              <a:t>集客チャネルでの呼びかけ文、</a:t>
            </a:r>
            <a:endParaRPr lang="en-US" sz="1050" dirty="0"/>
          </a:p>
          <a:p>
            <a:pPr algn="l" indent="0" marL="0">
              <a:lnSpc>
                <a:spcPct val="110000"/>
              </a:lnSpc>
              <a:buNone/>
            </a:pPr>
            <a:r>
              <a:rPr lang="en-US" sz="1050" dirty="0">
                <a:solidFill>
                  <a:srgbClr val="1C2B4A"/>
                </a:solidFill>
                <a:latin typeface="LINE Seed JP" pitchFamily="34" charset="0"/>
                <a:ea typeface="LINE Seed JP" pitchFamily="34" charset="-122"/>
                <a:cs typeface="LINE Seed JP" pitchFamily="34" charset="-120"/>
              </a:rPr>
              <a:t>友だち追加するメリット、プロフィールを見直す</a:t>
            </a:r>
            <a:endParaRPr lang="en-US" sz="1050" dirty="0"/>
          </a:p>
        </p:txBody>
      </p:sp>
      <p:sp>
        <p:nvSpPr>
          <p:cNvPr id="28" name="Shape 26"/>
          <p:cNvSpPr/>
          <p:nvPr/>
        </p:nvSpPr>
        <p:spPr>
          <a:xfrm>
            <a:off x="4800600" y="3566160"/>
            <a:ext cx="3794760" cy="868680"/>
          </a:xfrm>
          <a:prstGeom prst="roundRect">
            <a:avLst>
              <a:gd name="adj" fmla="val 6316"/>
            </a:avLst>
          </a:prstGeom>
          <a:solidFill>
            <a:srgbClr val="FFFFFF"/>
          </a:solidFill>
          <a:ln w="15875">
            <a:solidFill>
              <a:srgbClr val="F26B21"/>
            </a:solidFill>
            <a:prstDash val="dash"/>
          </a:ln>
        </p:spPr>
      </p:sp>
      <p:sp>
        <p:nvSpPr>
          <p:cNvPr id="29" name="Text 27"/>
          <p:cNvSpPr txBox="1"/>
          <p:nvPr/>
        </p:nvSpPr>
        <p:spPr>
          <a:xfrm>
            <a:off x="4937760" y="3675888"/>
            <a:ext cx="3520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0" name="Text 28"/>
          <p:cNvSpPr txBox="1"/>
          <p:nvPr/>
        </p:nvSpPr>
        <p:spPr>
          <a:xfrm>
            <a:off x="4983480" y="3950208"/>
            <a:ext cx="3429000" cy="411480"/>
          </a:xfrm>
          <a:prstGeom prst="rect">
            <a:avLst/>
          </a:prstGeom>
          <a:noFill/>
          <a:ln/>
        </p:spPr>
        <p:txBody>
          <a:bodyPr wrap="square" lIns="0" tIns="0" rIns="0" bIns="0" rtlCol="0" anchor="t"/>
          <a:lstStyle/>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パソコンで集客チャネルごとの登録数を見</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ている担当者</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0" y="0"/>
            <a:ext cx="164592" cy="5143500"/>
          </a:xfrm>
          <a:prstGeom prst="rect">
            <a:avLst/>
          </a:prstGeom>
          <a:solidFill>
            <a:srgbClr val="F26B21"/>
          </a:solidFill>
          <a:ln w="12700">
            <a:solidFill>
              <a:srgbClr val="F26B21"/>
            </a:solidFill>
            <a:prstDash val="solid"/>
          </a:ln>
        </p:spPr>
      </p:sp>
      <p:sp>
        <p:nvSpPr>
          <p:cNvPr id="4" name="Text 2"/>
          <p:cNvSpPr txBox="1"/>
          <p:nvPr/>
        </p:nvSpPr>
        <p:spPr>
          <a:xfrm>
            <a:off x="548640" y="960120"/>
            <a:ext cx="3657600" cy="274320"/>
          </a:xfrm>
          <a:prstGeom prst="rect">
            <a:avLst/>
          </a:prstGeom>
          <a:noFill/>
          <a:ln/>
        </p:spPr>
        <p:txBody>
          <a:bodyPr wrap="square" lIns="0" tIns="0" rIns="0" bIns="0" rtlCol="0" anchor="t"/>
          <a:lstStyle/>
          <a:p>
            <a:pPr algn="l" indent="0" marL="0">
              <a:buNone/>
            </a:pPr>
            <a:r>
              <a:rPr lang="en-US" sz="1100" b="1" spc="300" kern="0" dirty="0">
                <a:solidFill>
                  <a:srgbClr val="F26B21"/>
                </a:solidFill>
                <a:latin typeface="LINE Seed JP" pitchFamily="34" charset="0"/>
                <a:ea typeface="LINE Seed JP" pitchFamily="34" charset="-122"/>
                <a:cs typeface="LINE Seed JP" pitchFamily="34" charset="-120"/>
              </a:rPr>
              <a:t>CHAPTER 4</a:t>
            </a:r>
            <a:endParaRPr lang="en-US" sz="1100" dirty="0"/>
          </a:p>
        </p:txBody>
      </p:sp>
      <p:sp>
        <p:nvSpPr>
          <p:cNvPr id="5" name="Text 3"/>
          <p:cNvSpPr txBox="1"/>
          <p:nvPr/>
        </p:nvSpPr>
        <p:spPr>
          <a:xfrm>
            <a:off x="548640" y="1280160"/>
            <a:ext cx="8046720" cy="731520"/>
          </a:xfrm>
          <a:prstGeom prst="rect">
            <a:avLst/>
          </a:prstGeom>
          <a:noFill/>
          <a:ln/>
        </p:spPr>
        <p:txBody>
          <a:bodyPr wrap="square" lIns="0" tIns="0" rIns="0" bIns="0" rtlCol="0" anchor="ctr"/>
          <a:lstStyle/>
          <a:p>
            <a:pPr algn="l" indent="0" marL="0">
              <a:buNone/>
            </a:pPr>
            <a:r>
              <a:rPr lang="en-US" sz="3000" b="1" dirty="0">
                <a:solidFill>
                  <a:srgbClr val="1C2B4A"/>
                </a:solidFill>
                <a:latin typeface="LINE Seed JP" pitchFamily="34" charset="0"/>
                <a:ea typeface="LINE Seed JP" pitchFamily="34" charset="-122"/>
                <a:cs typeface="LINE Seed JP" pitchFamily="34" charset="-120"/>
              </a:rPr>
              <a:t>記入例とワーク</a:t>
            </a:r>
            <a:endParaRPr lang="en-US" sz="3000" dirty="0"/>
          </a:p>
        </p:txBody>
      </p:sp>
      <p:sp>
        <p:nvSpPr>
          <p:cNvPr id="6" name="Text 4"/>
          <p:cNvSpPr txBox="1"/>
          <p:nvPr/>
        </p:nvSpPr>
        <p:spPr>
          <a:xfrm>
            <a:off x="548640" y="2057400"/>
            <a:ext cx="8046720" cy="365760"/>
          </a:xfrm>
          <a:prstGeom prst="rect">
            <a:avLst/>
          </a:prstGeom>
          <a:noFill/>
          <a:ln/>
        </p:spPr>
        <p:txBody>
          <a:bodyPr wrap="square" lIns="0" tIns="0" rIns="0" bIns="0" rtlCol="0" anchor="ctr"/>
          <a:lstStyle/>
          <a:p>
            <a:pPr algn="l" indent="0" marL="0">
              <a:buNone/>
            </a:pPr>
            <a:r>
              <a:rPr lang="en-US" sz="1400" dirty="0">
                <a:solidFill>
                  <a:srgbClr val="34415A"/>
                </a:solidFill>
                <a:latin typeface="LINE Seed JP" pitchFamily="34" charset="0"/>
                <a:ea typeface="LINE Seed JP" pitchFamily="34" charset="-122"/>
                <a:cs typeface="LINE Seed JP" pitchFamily="34" charset="-120"/>
              </a:rPr>
              <a:t>料理教室の記入例を参考にして自社の登録導線設計シートを完成させる。</a:t>
            </a:r>
            <a:endParaRPr lang="en-US" sz="1400" dirty="0"/>
          </a:p>
        </p:txBody>
      </p:sp>
      <p:sp>
        <p:nvSpPr>
          <p:cNvPr id="7" name="Shape 5"/>
          <p:cNvSpPr/>
          <p:nvPr/>
        </p:nvSpPr>
        <p:spPr>
          <a:xfrm>
            <a:off x="548640" y="2743200"/>
            <a:ext cx="5486400" cy="368046"/>
          </a:xfrm>
          <a:prstGeom prst="roundRect">
            <a:avLst>
              <a:gd name="adj" fmla="val 12422"/>
            </a:avLst>
          </a:prstGeom>
          <a:solidFill>
            <a:srgbClr val="EEF2F8"/>
          </a:solidFill>
          <a:ln w="12700">
            <a:solidFill>
              <a:srgbClr val="EEF2F8"/>
            </a:solidFill>
            <a:prstDash val="solid"/>
          </a:ln>
        </p:spPr>
      </p:sp>
      <p:sp>
        <p:nvSpPr>
          <p:cNvPr id="8" name="Text 6"/>
          <p:cNvSpPr txBox="1"/>
          <p:nvPr/>
        </p:nvSpPr>
        <p:spPr>
          <a:xfrm>
            <a:off x="685800" y="2743200"/>
            <a:ext cx="3374136" cy="368046"/>
          </a:xfrm>
          <a:prstGeom prst="rect">
            <a:avLst/>
          </a:prstGeom>
          <a:noFill/>
          <a:ln/>
        </p:spPr>
        <p:txBody>
          <a:bodyPr wrap="square" lIns="0" tIns="0" rIns="0" bIns="0" rtlCol="0" anchor="ctr"/>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① 集客チャネルの一覧</a:t>
            </a:r>
            <a:endParaRPr lang="en-US" sz="1100" dirty="0"/>
          </a:p>
        </p:txBody>
      </p:sp>
      <p:sp>
        <p:nvSpPr>
          <p:cNvPr id="9" name="Shape 7"/>
          <p:cNvSpPr/>
          <p:nvPr/>
        </p:nvSpPr>
        <p:spPr>
          <a:xfrm>
            <a:off x="4114800" y="2834640"/>
            <a:ext cx="591312" cy="185166"/>
          </a:xfrm>
          <a:prstGeom prst="rect">
            <a:avLst/>
          </a:prstGeom>
          <a:solidFill>
            <a:srgbClr val="FFFFFF"/>
          </a:solidFill>
          <a:ln w="6350">
            <a:solidFill>
              <a:srgbClr val="C9D2E3"/>
            </a:solidFill>
            <a:prstDash val="solid"/>
          </a:ln>
        </p:spPr>
      </p:sp>
      <p:sp>
        <p:nvSpPr>
          <p:cNvPr id="10" name="Shape 8"/>
          <p:cNvSpPr/>
          <p:nvPr/>
        </p:nvSpPr>
        <p:spPr>
          <a:xfrm>
            <a:off x="4751832" y="2834640"/>
            <a:ext cx="591312" cy="185166"/>
          </a:xfrm>
          <a:prstGeom prst="rect">
            <a:avLst/>
          </a:prstGeom>
          <a:solidFill>
            <a:srgbClr val="FFFFFF"/>
          </a:solidFill>
          <a:ln w="6350">
            <a:solidFill>
              <a:srgbClr val="C9D2E3"/>
            </a:solidFill>
            <a:prstDash val="solid"/>
          </a:ln>
        </p:spPr>
      </p:sp>
      <p:sp>
        <p:nvSpPr>
          <p:cNvPr id="11" name="Shape 9"/>
          <p:cNvSpPr/>
          <p:nvPr/>
        </p:nvSpPr>
        <p:spPr>
          <a:xfrm>
            <a:off x="5388864" y="2834640"/>
            <a:ext cx="591312" cy="185166"/>
          </a:xfrm>
          <a:prstGeom prst="rect">
            <a:avLst/>
          </a:prstGeom>
          <a:solidFill>
            <a:srgbClr val="FFFFFF"/>
          </a:solidFill>
          <a:ln w="6350">
            <a:solidFill>
              <a:srgbClr val="C9D2E3"/>
            </a:solidFill>
            <a:prstDash val="solid"/>
          </a:ln>
        </p:spPr>
      </p:sp>
      <p:sp>
        <p:nvSpPr>
          <p:cNvPr id="12" name="Shape 10"/>
          <p:cNvSpPr/>
          <p:nvPr/>
        </p:nvSpPr>
        <p:spPr>
          <a:xfrm>
            <a:off x="548640" y="3184398"/>
            <a:ext cx="5486400" cy="368046"/>
          </a:xfrm>
          <a:prstGeom prst="roundRect">
            <a:avLst>
              <a:gd name="adj" fmla="val 12422"/>
            </a:avLst>
          </a:prstGeom>
          <a:solidFill>
            <a:srgbClr val="EEF2F8"/>
          </a:solidFill>
          <a:ln w="12700">
            <a:solidFill>
              <a:srgbClr val="EEF2F8"/>
            </a:solidFill>
            <a:prstDash val="solid"/>
          </a:ln>
        </p:spPr>
      </p:sp>
      <p:sp>
        <p:nvSpPr>
          <p:cNvPr id="13" name="Text 11"/>
          <p:cNvSpPr txBox="1"/>
          <p:nvPr/>
        </p:nvSpPr>
        <p:spPr>
          <a:xfrm>
            <a:off x="685800" y="3184398"/>
            <a:ext cx="3374136" cy="368046"/>
          </a:xfrm>
          <a:prstGeom prst="rect">
            <a:avLst/>
          </a:prstGeom>
          <a:noFill/>
          <a:ln/>
        </p:spPr>
        <p:txBody>
          <a:bodyPr wrap="square" lIns="0" tIns="0" rIns="0" bIns="0" rtlCol="0" anchor="ctr"/>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② 友だち追加するメリットと届け方</a:t>
            </a:r>
            <a:endParaRPr lang="en-US" sz="1100" dirty="0"/>
          </a:p>
        </p:txBody>
      </p:sp>
      <p:sp>
        <p:nvSpPr>
          <p:cNvPr id="14" name="Shape 12"/>
          <p:cNvSpPr/>
          <p:nvPr/>
        </p:nvSpPr>
        <p:spPr>
          <a:xfrm>
            <a:off x="4114800" y="3275838"/>
            <a:ext cx="591312" cy="185166"/>
          </a:xfrm>
          <a:prstGeom prst="rect">
            <a:avLst/>
          </a:prstGeom>
          <a:solidFill>
            <a:srgbClr val="FFFFFF"/>
          </a:solidFill>
          <a:ln w="6350">
            <a:solidFill>
              <a:srgbClr val="C9D2E3"/>
            </a:solidFill>
            <a:prstDash val="solid"/>
          </a:ln>
        </p:spPr>
      </p:sp>
      <p:sp>
        <p:nvSpPr>
          <p:cNvPr id="15" name="Shape 13"/>
          <p:cNvSpPr/>
          <p:nvPr/>
        </p:nvSpPr>
        <p:spPr>
          <a:xfrm>
            <a:off x="4751832" y="3275838"/>
            <a:ext cx="591312" cy="185166"/>
          </a:xfrm>
          <a:prstGeom prst="rect">
            <a:avLst/>
          </a:prstGeom>
          <a:solidFill>
            <a:srgbClr val="FFFFFF"/>
          </a:solidFill>
          <a:ln w="6350">
            <a:solidFill>
              <a:srgbClr val="C9D2E3"/>
            </a:solidFill>
            <a:prstDash val="solid"/>
          </a:ln>
        </p:spPr>
      </p:sp>
      <p:sp>
        <p:nvSpPr>
          <p:cNvPr id="16" name="Shape 14"/>
          <p:cNvSpPr/>
          <p:nvPr/>
        </p:nvSpPr>
        <p:spPr>
          <a:xfrm>
            <a:off x="5388864" y="3275838"/>
            <a:ext cx="591312" cy="185166"/>
          </a:xfrm>
          <a:prstGeom prst="rect">
            <a:avLst/>
          </a:prstGeom>
          <a:solidFill>
            <a:srgbClr val="FFFFFF"/>
          </a:solidFill>
          <a:ln w="6350">
            <a:solidFill>
              <a:srgbClr val="C9D2E3"/>
            </a:solidFill>
            <a:prstDash val="solid"/>
          </a:ln>
        </p:spPr>
      </p:sp>
      <p:sp>
        <p:nvSpPr>
          <p:cNvPr id="17" name="Shape 15"/>
          <p:cNvSpPr/>
          <p:nvPr/>
        </p:nvSpPr>
        <p:spPr>
          <a:xfrm>
            <a:off x="548640" y="3625596"/>
            <a:ext cx="5486400" cy="368046"/>
          </a:xfrm>
          <a:prstGeom prst="roundRect">
            <a:avLst>
              <a:gd name="adj" fmla="val 12422"/>
            </a:avLst>
          </a:prstGeom>
          <a:solidFill>
            <a:srgbClr val="EEF2F8"/>
          </a:solidFill>
          <a:ln w="12700">
            <a:solidFill>
              <a:srgbClr val="EEF2F8"/>
            </a:solidFill>
            <a:prstDash val="solid"/>
          </a:ln>
        </p:spPr>
      </p:sp>
      <p:sp>
        <p:nvSpPr>
          <p:cNvPr id="18" name="Text 16"/>
          <p:cNvSpPr txBox="1"/>
          <p:nvPr/>
        </p:nvSpPr>
        <p:spPr>
          <a:xfrm>
            <a:off x="685800" y="3625596"/>
            <a:ext cx="3374136" cy="368046"/>
          </a:xfrm>
          <a:prstGeom prst="rect">
            <a:avLst/>
          </a:prstGeom>
          <a:noFill/>
          <a:ln/>
        </p:spPr>
        <p:txBody>
          <a:bodyPr wrap="square" lIns="0" tIns="0" rIns="0" bIns="0" rtlCol="0" anchor="ctr"/>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③ プロフィールに載せること</a:t>
            </a:r>
            <a:endParaRPr lang="en-US" sz="1100" dirty="0"/>
          </a:p>
        </p:txBody>
      </p:sp>
      <p:sp>
        <p:nvSpPr>
          <p:cNvPr id="19" name="Shape 17"/>
          <p:cNvSpPr/>
          <p:nvPr/>
        </p:nvSpPr>
        <p:spPr>
          <a:xfrm>
            <a:off x="4114800" y="3717036"/>
            <a:ext cx="591312" cy="185166"/>
          </a:xfrm>
          <a:prstGeom prst="rect">
            <a:avLst/>
          </a:prstGeom>
          <a:solidFill>
            <a:srgbClr val="FFFFFF"/>
          </a:solidFill>
          <a:ln w="6350">
            <a:solidFill>
              <a:srgbClr val="C9D2E3"/>
            </a:solidFill>
            <a:prstDash val="solid"/>
          </a:ln>
        </p:spPr>
      </p:sp>
      <p:sp>
        <p:nvSpPr>
          <p:cNvPr id="20" name="Shape 18"/>
          <p:cNvSpPr/>
          <p:nvPr/>
        </p:nvSpPr>
        <p:spPr>
          <a:xfrm>
            <a:off x="4751832" y="3717036"/>
            <a:ext cx="591312" cy="185166"/>
          </a:xfrm>
          <a:prstGeom prst="rect">
            <a:avLst/>
          </a:prstGeom>
          <a:solidFill>
            <a:srgbClr val="FFFFFF"/>
          </a:solidFill>
          <a:ln w="6350">
            <a:solidFill>
              <a:srgbClr val="C9D2E3"/>
            </a:solidFill>
            <a:prstDash val="solid"/>
          </a:ln>
        </p:spPr>
      </p:sp>
      <p:sp>
        <p:nvSpPr>
          <p:cNvPr id="21" name="Shape 19"/>
          <p:cNvSpPr/>
          <p:nvPr/>
        </p:nvSpPr>
        <p:spPr>
          <a:xfrm>
            <a:off x="5388864" y="3717036"/>
            <a:ext cx="591312" cy="185166"/>
          </a:xfrm>
          <a:prstGeom prst="rect">
            <a:avLst/>
          </a:prstGeom>
          <a:solidFill>
            <a:srgbClr val="FFFFFF"/>
          </a:solidFill>
          <a:ln w="6350">
            <a:solidFill>
              <a:srgbClr val="C9D2E3"/>
            </a:solidFill>
            <a:prstDash val="solid"/>
          </a:ln>
        </p:spPr>
      </p:sp>
      <p:sp>
        <p:nvSpPr>
          <p:cNvPr id="22" name="Shape 20"/>
          <p:cNvSpPr/>
          <p:nvPr/>
        </p:nvSpPr>
        <p:spPr>
          <a:xfrm>
            <a:off x="548640" y="4066794"/>
            <a:ext cx="5486400" cy="368046"/>
          </a:xfrm>
          <a:prstGeom prst="roundRect">
            <a:avLst>
              <a:gd name="adj" fmla="val 12422"/>
            </a:avLst>
          </a:prstGeom>
          <a:solidFill>
            <a:srgbClr val="EEF2F8"/>
          </a:solidFill>
          <a:ln w="12700">
            <a:solidFill>
              <a:srgbClr val="EEF2F8"/>
            </a:solidFill>
            <a:prstDash val="solid"/>
          </a:ln>
        </p:spPr>
      </p:sp>
      <p:sp>
        <p:nvSpPr>
          <p:cNvPr id="23" name="Text 21"/>
          <p:cNvSpPr txBox="1"/>
          <p:nvPr/>
        </p:nvSpPr>
        <p:spPr>
          <a:xfrm>
            <a:off x="685800" y="4066794"/>
            <a:ext cx="3374136" cy="368046"/>
          </a:xfrm>
          <a:prstGeom prst="rect">
            <a:avLst/>
          </a:prstGeom>
          <a:noFill/>
          <a:ln/>
        </p:spPr>
        <p:txBody>
          <a:bodyPr wrap="square" lIns="0" tIns="0" rIns="0" bIns="0" rtlCol="0" anchor="ctr"/>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④ 経路のタグと数える数字</a:t>
            </a:r>
            <a:endParaRPr lang="en-US" sz="1100" dirty="0"/>
          </a:p>
        </p:txBody>
      </p:sp>
      <p:sp>
        <p:nvSpPr>
          <p:cNvPr id="24" name="Shape 22"/>
          <p:cNvSpPr/>
          <p:nvPr/>
        </p:nvSpPr>
        <p:spPr>
          <a:xfrm>
            <a:off x="4114800" y="4158234"/>
            <a:ext cx="591312" cy="185166"/>
          </a:xfrm>
          <a:prstGeom prst="rect">
            <a:avLst/>
          </a:prstGeom>
          <a:solidFill>
            <a:srgbClr val="FFFFFF"/>
          </a:solidFill>
          <a:ln w="6350">
            <a:solidFill>
              <a:srgbClr val="C9D2E3"/>
            </a:solidFill>
            <a:prstDash val="solid"/>
          </a:ln>
        </p:spPr>
      </p:sp>
      <p:sp>
        <p:nvSpPr>
          <p:cNvPr id="25" name="Shape 23"/>
          <p:cNvSpPr/>
          <p:nvPr/>
        </p:nvSpPr>
        <p:spPr>
          <a:xfrm>
            <a:off x="4751832" y="4158234"/>
            <a:ext cx="591312" cy="185166"/>
          </a:xfrm>
          <a:prstGeom prst="rect">
            <a:avLst/>
          </a:prstGeom>
          <a:solidFill>
            <a:srgbClr val="FFFFFF"/>
          </a:solidFill>
          <a:ln w="6350">
            <a:solidFill>
              <a:srgbClr val="C9D2E3"/>
            </a:solidFill>
            <a:prstDash val="solid"/>
          </a:ln>
        </p:spPr>
      </p:sp>
      <p:sp>
        <p:nvSpPr>
          <p:cNvPr id="26" name="Shape 24"/>
          <p:cNvSpPr/>
          <p:nvPr/>
        </p:nvSpPr>
        <p:spPr>
          <a:xfrm>
            <a:off x="5388864" y="4158234"/>
            <a:ext cx="591312" cy="185166"/>
          </a:xfrm>
          <a:prstGeom prst="rect">
            <a:avLst/>
          </a:prstGeom>
          <a:solidFill>
            <a:srgbClr val="FFFFFF"/>
          </a:solidFill>
          <a:ln w="6350">
            <a:solidFill>
              <a:srgbClr val="C9D2E3"/>
            </a:solidFill>
            <a:prstDash val="solid"/>
          </a:ln>
        </p:spPr>
      </p:sp>
      <p:sp>
        <p:nvSpPr>
          <p:cNvPr id="27" name="Text 25"/>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28" name="Text 26"/>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28 / 35</a:t>
            </a:r>
            <a:endParaRPr lang="en-US"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548640" y="256032"/>
            <a:ext cx="914400" cy="347472"/>
          </a:xfrm>
          <a:prstGeom prst="rect">
            <a:avLst/>
          </a:prstGeom>
          <a:solidFill>
            <a:srgbClr val="F26B21"/>
          </a:solidFill>
          <a:ln w="12700">
            <a:solidFill>
              <a:srgbClr val="F26B21"/>
            </a:solidFill>
            <a:prstDash val="solid"/>
          </a:ln>
        </p:spPr>
      </p:sp>
      <p:sp>
        <p:nvSpPr>
          <p:cNvPr id="4" name="Text 2"/>
          <p:cNvSpPr txBox="1"/>
          <p:nvPr/>
        </p:nvSpPr>
        <p:spPr>
          <a:xfrm>
            <a:off x="548640" y="256032"/>
            <a:ext cx="914400"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記入例</a:t>
            </a:r>
            <a:endParaRPr lang="en-US" sz="1300" dirty="0"/>
          </a:p>
        </p:txBody>
      </p:sp>
      <p:sp>
        <p:nvSpPr>
          <p:cNvPr id="5" name="Text 3"/>
          <p:cNvSpPr txBox="1"/>
          <p:nvPr/>
        </p:nvSpPr>
        <p:spPr>
          <a:xfrm>
            <a:off x="1600200" y="256032"/>
            <a:ext cx="4754880" cy="34747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料理教室（教材用の架空事例）</a:t>
            </a:r>
            <a:endParaRPr lang="en-US" sz="1150" dirty="0"/>
          </a:p>
        </p:txBody>
      </p:sp>
      <p:sp>
        <p:nvSpPr>
          <p:cNvPr id="6" name="Text 4"/>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料理教室の集客チャネルと登録特典</a:t>
            </a:r>
            <a:endParaRPr lang="en-US" sz="2200" dirty="0"/>
          </a:p>
        </p:txBody>
      </p:sp>
      <p:sp>
        <p:nvSpPr>
          <p:cNvPr id="7" name="Text 5"/>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料理教室の例から、集客チャネルごとのニーズと特典の組み合わせを学ぶ。</a:t>
            </a:r>
            <a:endParaRPr lang="en-US" sz="1300" dirty="0"/>
          </a:p>
        </p:txBody>
      </p:sp>
      <p:sp>
        <p:nvSpPr>
          <p:cNvPr id="8" name="Text 6"/>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9" name="Text 7"/>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29 / 35</a:t>
            </a:r>
            <a:endParaRPr lang="en-US" sz="800" dirty="0"/>
          </a:p>
        </p:txBody>
      </p:sp>
      <p:sp>
        <p:nvSpPr>
          <p:cNvPr id="10" name="Text 8"/>
          <p:cNvSpPr txBox="1"/>
          <p:nvPr/>
        </p:nvSpPr>
        <p:spPr>
          <a:xfrm>
            <a:off x="548640" y="1691640"/>
            <a:ext cx="8046720" cy="274320"/>
          </a:xfrm>
          <a:prstGeom prst="rect">
            <a:avLst/>
          </a:prstGeom>
          <a:noFill/>
          <a:ln/>
        </p:spPr>
        <p:txBody>
          <a:bodyPr wrap="square" lIns="0" tIns="0" rIns="0" bIns="0" rtlCol="0" anchor="ctr"/>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平日夜に通える社会人向け料理教室。体験から月2回コースへの入会を目指す。</a:t>
            </a:r>
            <a:endParaRPr lang="en-US" sz="115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548640" y="2057400"/>
          <a:ext cx="8046720" cy="914400"/>
        </p:xfrm>
        <a:graphic>
          <a:graphicData uri="http://schemas.openxmlformats.org/drawingml/2006/table">
            <a:tbl>
              <a:tblPr/>
              <a:tblGrid>
                <a:gridCol w="1920240"/>
                <a:gridCol w="6126480"/>
              </a:tblGrid>
              <a:tr h="310896">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欄</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書いたこと</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① 集客チャネル</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Instagramリンク（投稿で興味を持った人）、看板QR（通りがかりで知った人）。</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② 登録特典</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Instagramには20分レシピ集、看板には体験レッスンの割引クーポン。</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② 届け方</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追加直後に、SNSならレシピ集リンク、看板なら限定クーポン（期限30日）を送信。</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548640" y="256032"/>
            <a:ext cx="914400" cy="347472"/>
          </a:xfrm>
          <a:prstGeom prst="rect">
            <a:avLst/>
          </a:prstGeom>
          <a:solidFill>
            <a:srgbClr val="F26B21"/>
          </a:solidFill>
          <a:ln w="12700">
            <a:solidFill>
              <a:srgbClr val="F26B21"/>
            </a:solidFill>
            <a:prstDash val="solid"/>
          </a:ln>
        </p:spPr>
      </p:sp>
      <p:sp>
        <p:nvSpPr>
          <p:cNvPr id="4" name="Text 2"/>
          <p:cNvSpPr txBox="1"/>
          <p:nvPr/>
        </p:nvSpPr>
        <p:spPr>
          <a:xfrm>
            <a:off x="548640" y="256032"/>
            <a:ext cx="914400"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記入例</a:t>
            </a:r>
            <a:endParaRPr lang="en-US" sz="1300" dirty="0"/>
          </a:p>
        </p:txBody>
      </p:sp>
      <p:sp>
        <p:nvSpPr>
          <p:cNvPr id="5" name="Text 3"/>
          <p:cNvSpPr txBox="1"/>
          <p:nvPr/>
        </p:nvSpPr>
        <p:spPr>
          <a:xfrm>
            <a:off x="1600200" y="256032"/>
            <a:ext cx="4754880" cy="34747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料理教室（教材用の架空事例）</a:t>
            </a:r>
            <a:endParaRPr lang="en-US" sz="1150" dirty="0"/>
          </a:p>
        </p:txBody>
      </p:sp>
      <p:sp>
        <p:nvSpPr>
          <p:cNvPr id="6" name="Text 4"/>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料理教室のプロフィールと経路タグの設定</a:t>
            </a:r>
            <a:endParaRPr lang="en-US" sz="2200" dirty="0"/>
          </a:p>
        </p:txBody>
      </p:sp>
      <p:sp>
        <p:nvSpPr>
          <p:cNvPr id="7" name="Text 5"/>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料理教室の例を参考に、プロフィールや経路タグの書き方を学ぶ。</a:t>
            </a:r>
            <a:endParaRPr lang="en-US" sz="1300" dirty="0"/>
          </a:p>
        </p:txBody>
      </p:sp>
      <p:sp>
        <p:nvSpPr>
          <p:cNvPr id="8" name="Text 6"/>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9" name="Text 7"/>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30 / 35</a:t>
            </a:r>
            <a:endParaRPr lang="en-US" sz="8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8046720" cy="914400"/>
        </p:xfrm>
        <a:graphic>
          <a:graphicData uri="http://schemas.openxmlformats.org/drawingml/2006/table">
            <a:tbl>
              <a:tblPr/>
              <a:tblGrid>
                <a:gridCol w="1920240"/>
                <a:gridCol w="6126480"/>
              </a:tblGrid>
              <a:tr h="310896">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欄</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書いたこと</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603504">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③ プロフィール</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背景画像に特典と矢印、下の欄に受け取り方や月2回の配信頻度、教室情報を明記。</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603504">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④ 経路のタグ</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経路_Instagram、経路_看板と名付け、月初に登録数を集計。</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1" name="Shape 8"/>
          <p:cNvSpPr/>
          <p:nvPr/>
        </p:nvSpPr>
        <p:spPr>
          <a:xfrm>
            <a:off x="5943600" y="3520440"/>
            <a:ext cx="2651760" cy="914400"/>
          </a:xfrm>
          <a:prstGeom prst="roundRect">
            <a:avLst>
              <a:gd name="adj" fmla="val 6000"/>
            </a:avLst>
          </a:prstGeom>
          <a:solidFill>
            <a:srgbClr val="FFFFFF"/>
          </a:solidFill>
          <a:ln w="15875">
            <a:solidFill>
              <a:srgbClr val="F26B21"/>
            </a:solidFill>
            <a:prstDash val="dash"/>
          </a:ln>
        </p:spPr>
      </p:sp>
      <p:sp>
        <p:nvSpPr>
          <p:cNvPr id="12" name="Text 9"/>
          <p:cNvSpPr txBox="1"/>
          <p:nvPr/>
        </p:nvSpPr>
        <p:spPr>
          <a:xfrm>
            <a:off x="6080760" y="363016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13" name="Text 10"/>
          <p:cNvSpPr txBox="1"/>
          <p:nvPr/>
        </p:nvSpPr>
        <p:spPr>
          <a:xfrm>
            <a:off x="6126480" y="3904488"/>
            <a:ext cx="2286000" cy="457200"/>
          </a:xfrm>
          <a:prstGeom prst="rect">
            <a:avLst/>
          </a:prstGeom>
          <a:noFill/>
          <a:ln/>
        </p:spPr>
        <p:txBody>
          <a:bodyPr wrap="square" lIns="0" tIns="0" rIns="0" bIns="0" rtlCol="0" anchor="t"/>
          <a:lstStyle/>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料理教室のプロフィール画面</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を確かめている講師</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WORKSHOP</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ワークの手順と時間配分</a:t>
            </a:r>
            <a:endParaRPr lang="en-US" sz="22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集客チャネルや特典を、時間配分に沿ってシートに書き出す。</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31 / 35</a:t>
            </a:r>
            <a:endParaRPr lang="en-US" sz="800" dirty="0"/>
          </a:p>
        </p:txBody>
      </p:sp>
      <p:sp>
        <p:nvSpPr>
          <p:cNvPr id="8" name="Shape 6"/>
          <p:cNvSpPr/>
          <p:nvPr/>
        </p:nvSpPr>
        <p:spPr>
          <a:xfrm>
            <a:off x="548640" y="1783080"/>
            <a:ext cx="3840480" cy="505206"/>
          </a:xfrm>
          <a:prstGeom prst="roundRect">
            <a:avLst>
              <a:gd name="adj" fmla="val 9050"/>
            </a:avLst>
          </a:prstGeom>
          <a:solidFill>
            <a:srgbClr val="EEF2F8"/>
          </a:solidFill>
          <a:ln w="12700">
            <a:solidFill>
              <a:srgbClr val="EEF2F8"/>
            </a:solidFill>
            <a:prstDash val="solid"/>
          </a:ln>
        </p:spPr>
      </p:sp>
      <p:sp>
        <p:nvSpPr>
          <p:cNvPr id="9" name="Text 7"/>
          <p:cNvSpPr txBox="1"/>
          <p:nvPr/>
        </p:nvSpPr>
        <p:spPr>
          <a:xfrm>
            <a:off x="685800" y="1783080"/>
            <a:ext cx="2320747" cy="505206"/>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① 集客チャネルの一覧</a:t>
            </a:r>
            <a:endParaRPr lang="en-US" sz="1050" dirty="0"/>
          </a:p>
        </p:txBody>
      </p:sp>
      <p:sp>
        <p:nvSpPr>
          <p:cNvPr id="10" name="Shape 8"/>
          <p:cNvSpPr/>
          <p:nvPr/>
        </p:nvSpPr>
        <p:spPr>
          <a:xfrm>
            <a:off x="3044952" y="1874520"/>
            <a:ext cx="404774" cy="322326"/>
          </a:xfrm>
          <a:prstGeom prst="rect">
            <a:avLst/>
          </a:prstGeom>
          <a:solidFill>
            <a:srgbClr val="FFFFFF"/>
          </a:solidFill>
          <a:ln w="6350">
            <a:solidFill>
              <a:srgbClr val="C9D2E3"/>
            </a:solidFill>
            <a:prstDash val="solid"/>
          </a:ln>
        </p:spPr>
      </p:sp>
      <p:sp>
        <p:nvSpPr>
          <p:cNvPr id="11" name="Shape 9"/>
          <p:cNvSpPr/>
          <p:nvPr/>
        </p:nvSpPr>
        <p:spPr>
          <a:xfrm>
            <a:off x="3495446" y="1874520"/>
            <a:ext cx="404774" cy="322326"/>
          </a:xfrm>
          <a:prstGeom prst="rect">
            <a:avLst/>
          </a:prstGeom>
          <a:solidFill>
            <a:srgbClr val="FFFFFF"/>
          </a:solidFill>
          <a:ln w="6350">
            <a:solidFill>
              <a:srgbClr val="C9D2E3"/>
            </a:solidFill>
            <a:prstDash val="solid"/>
          </a:ln>
        </p:spPr>
      </p:sp>
      <p:sp>
        <p:nvSpPr>
          <p:cNvPr id="12" name="Shape 10"/>
          <p:cNvSpPr/>
          <p:nvPr/>
        </p:nvSpPr>
        <p:spPr>
          <a:xfrm>
            <a:off x="3945941" y="1874520"/>
            <a:ext cx="404774" cy="322326"/>
          </a:xfrm>
          <a:prstGeom prst="rect">
            <a:avLst/>
          </a:prstGeom>
          <a:solidFill>
            <a:srgbClr val="FFFFFF"/>
          </a:solidFill>
          <a:ln w="6350">
            <a:solidFill>
              <a:srgbClr val="C9D2E3"/>
            </a:solidFill>
            <a:prstDash val="solid"/>
          </a:ln>
        </p:spPr>
      </p:sp>
      <p:sp>
        <p:nvSpPr>
          <p:cNvPr id="13" name="Shape 11"/>
          <p:cNvSpPr/>
          <p:nvPr/>
        </p:nvSpPr>
        <p:spPr>
          <a:xfrm>
            <a:off x="548640" y="2361438"/>
            <a:ext cx="3840480" cy="505206"/>
          </a:xfrm>
          <a:prstGeom prst="roundRect">
            <a:avLst>
              <a:gd name="adj" fmla="val 9050"/>
            </a:avLst>
          </a:prstGeom>
          <a:solidFill>
            <a:srgbClr val="EEF2F8"/>
          </a:solidFill>
          <a:ln w="12700">
            <a:solidFill>
              <a:srgbClr val="EEF2F8"/>
            </a:solidFill>
            <a:prstDash val="solid"/>
          </a:ln>
        </p:spPr>
      </p:sp>
      <p:sp>
        <p:nvSpPr>
          <p:cNvPr id="14" name="Text 12"/>
          <p:cNvSpPr txBox="1"/>
          <p:nvPr/>
        </p:nvSpPr>
        <p:spPr>
          <a:xfrm>
            <a:off x="685800" y="2361438"/>
            <a:ext cx="2320747" cy="505206"/>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② 友だち追加するメリットと届け方</a:t>
            </a:r>
            <a:endParaRPr lang="en-US" sz="1050" dirty="0"/>
          </a:p>
        </p:txBody>
      </p:sp>
      <p:sp>
        <p:nvSpPr>
          <p:cNvPr id="15" name="Shape 13"/>
          <p:cNvSpPr/>
          <p:nvPr/>
        </p:nvSpPr>
        <p:spPr>
          <a:xfrm>
            <a:off x="3044952" y="2452878"/>
            <a:ext cx="404774" cy="322326"/>
          </a:xfrm>
          <a:prstGeom prst="rect">
            <a:avLst/>
          </a:prstGeom>
          <a:solidFill>
            <a:srgbClr val="FFFFFF"/>
          </a:solidFill>
          <a:ln w="6350">
            <a:solidFill>
              <a:srgbClr val="C9D2E3"/>
            </a:solidFill>
            <a:prstDash val="solid"/>
          </a:ln>
        </p:spPr>
      </p:sp>
      <p:sp>
        <p:nvSpPr>
          <p:cNvPr id="16" name="Shape 14"/>
          <p:cNvSpPr/>
          <p:nvPr/>
        </p:nvSpPr>
        <p:spPr>
          <a:xfrm>
            <a:off x="3495446" y="2452878"/>
            <a:ext cx="404774" cy="322326"/>
          </a:xfrm>
          <a:prstGeom prst="rect">
            <a:avLst/>
          </a:prstGeom>
          <a:solidFill>
            <a:srgbClr val="FFFFFF"/>
          </a:solidFill>
          <a:ln w="6350">
            <a:solidFill>
              <a:srgbClr val="C9D2E3"/>
            </a:solidFill>
            <a:prstDash val="solid"/>
          </a:ln>
        </p:spPr>
      </p:sp>
      <p:sp>
        <p:nvSpPr>
          <p:cNvPr id="17" name="Shape 15"/>
          <p:cNvSpPr/>
          <p:nvPr/>
        </p:nvSpPr>
        <p:spPr>
          <a:xfrm>
            <a:off x="3945941" y="2452878"/>
            <a:ext cx="404774" cy="322326"/>
          </a:xfrm>
          <a:prstGeom prst="rect">
            <a:avLst/>
          </a:prstGeom>
          <a:solidFill>
            <a:srgbClr val="FFFFFF"/>
          </a:solidFill>
          <a:ln w="6350">
            <a:solidFill>
              <a:srgbClr val="C9D2E3"/>
            </a:solidFill>
            <a:prstDash val="solid"/>
          </a:ln>
        </p:spPr>
      </p:sp>
      <p:sp>
        <p:nvSpPr>
          <p:cNvPr id="18" name="Shape 16"/>
          <p:cNvSpPr/>
          <p:nvPr/>
        </p:nvSpPr>
        <p:spPr>
          <a:xfrm>
            <a:off x="548640" y="2939796"/>
            <a:ext cx="3840480" cy="505206"/>
          </a:xfrm>
          <a:prstGeom prst="roundRect">
            <a:avLst>
              <a:gd name="adj" fmla="val 9050"/>
            </a:avLst>
          </a:prstGeom>
          <a:solidFill>
            <a:srgbClr val="EEF2F8"/>
          </a:solidFill>
          <a:ln w="12700">
            <a:solidFill>
              <a:srgbClr val="EEF2F8"/>
            </a:solidFill>
            <a:prstDash val="solid"/>
          </a:ln>
        </p:spPr>
      </p:sp>
      <p:sp>
        <p:nvSpPr>
          <p:cNvPr id="19" name="Text 17"/>
          <p:cNvSpPr txBox="1"/>
          <p:nvPr/>
        </p:nvSpPr>
        <p:spPr>
          <a:xfrm>
            <a:off x="685800" y="2939796"/>
            <a:ext cx="2320747" cy="505206"/>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③ プロフィールに載せること</a:t>
            </a:r>
            <a:endParaRPr lang="en-US" sz="1050" dirty="0"/>
          </a:p>
        </p:txBody>
      </p:sp>
      <p:sp>
        <p:nvSpPr>
          <p:cNvPr id="20" name="Shape 18"/>
          <p:cNvSpPr/>
          <p:nvPr/>
        </p:nvSpPr>
        <p:spPr>
          <a:xfrm>
            <a:off x="3044952" y="3031236"/>
            <a:ext cx="404774" cy="322326"/>
          </a:xfrm>
          <a:prstGeom prst="rect">
            <a:avLst/>
          </a:prstGeom>
          <a:solidFill>
            <a:srgbClr val="FFFFFF"/>
          </a:solidFill>
          <a:ln w="6350">
            <a:solidFill>
              <a:srgbClr val="C9D2E3"/>
            </a:solidFill>
            <a:prstDash val="solid"/>
          </a:ln>
        </p:spPr>
      </p:sp>
      <p:sp>
        <p:nvSpPr>
          <p:cNvPr id="21" name="Shape 19"/>
          <p:cNvSpPr/>
          <p:nvPr/>
        </p:nvSpPr>
        <p:spPr>
          <a:xfrm>
            <a:off x="3495446" y="3031236"/>
            <a:ext cx="404774" cy="322326"/>
          </a:xfrm>
          <a:prstGeom prst="rect">
            <a:avLst/>
          </a:prstGeom>
          <a:solidFill>
            <a:srgbClr val="FFFFFF"/>
          </a:solidFill>
          <a:ln w="6350">
            <a:solidFill>
              <a:srgbClr val="C9D2E3"/>
            </a:solidFill>
            <a:prstDash val="solid"/>
          </a:ln>
        </p:spPr>
      </p:sp>
      <p:sp>
        <p:nvSpPr>
          <p:cNvPr id="22" name="Shape 20"/>
          <p:cNvSpPr/>
          <p:nvPr/>
        </p:nvSpPr>
        <p:spPr>
          <a:xfrm>
            <a:off x="3945941" y="3031236"/>
            <a:ext cx="404774" cy="322326"/>
          </a:xfrm>
          <a:prstGeom prst="rect">
            <a:avLst/>
          </a:prstGeom>
          <a:solidFill>
            <a:srgbClr val="FFFFFF"/>
          </a:solidFill>
          <a:ln w="6350">
            <a:solidFill>
              <a:srgbClr val="C9D2E3"/>
            </a:solidFill>
            <a:prstDash val="solid"/>
          </a:ln>
        </p:spPr>
      </p:sp>
      <p:sp>
        <p:nvSpPr>
          <p:cNvPr id="23" name="Shape 21"/>
          <p:cNvSpPr/>
          <p:nvPr/>
        </p:nvSpPr>
        <p:spPr>
          <a:xfrm>
            <a:off x="548640" y="3518154"/>
            <a:ext cx="3840480" cy="505206"/>
          </a:xfrm>
          <a:prstGeom prst="roundRect">
            <a:avLst>
              <a:gd name="adj" fmla="val 9050"/>
            </a:avLst>
          </a:prstGeom>
          <a:solidFill>
            <a:srgbClr val="EEF2F8"/>
          </a:solidFill>
          <a:ln w="12700">
            <a:solidFill>
              <a:srgbClr val="EEF2F8"/>
            </a:solidFill>
            <a:prstDash val="solid"/>
          </a:ln>
        </p:spPr>
      </p:sp>
      <p:sp>
        <p:nvSpPr>
          <p:cNvPr id="24" name="Text 22"/>
          <p:cNvSpPr txBox="1"/>
          <p:nvPr/>
        </p:nvSpPr>
        <p:spPr>
          <a:xfrm>
            <a:off x="685800" y="3518154"/>
            <a:ext cx="2320747" cy="505206"/>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④ 経路のタグと数える数字</a:t>
            </a:r>
            <a:endParaRPr lang="en-US" sz="1050" dirty="0"/>
          </a:p>
        </p:txBody>
      </p:sp>
      <p:sp>
        <p:nvSpPr>
          <p:cNvPr id="25" name="Shape 23"/>
          <p:cNvSpPr/>
          <p:nvPr/>
        </p:nvSpPr>
        <p:spPr>
          <a:xfrm>
            <a:off x="3044952" y="3609594"/>
            <a:ext cx="404774" cy="322326"/>
          </a:xfrm>
          <a:prstGeom prst="rect">
            <a:avLst/>
          </a:prstGeom>
          <a:solidFill>
            <a:srgbClr val="FFFFFF"/>
          </a:solidFill>
          <a:ln w="6350">
            <a:solidFill>
              <a:srgbClr val="C9D2E3"/>
            </a:solidFill>
            <a:prstDash val="solid"/>
          </a:ln>
        </p:spPr>
      </p:sp>
      <p:sp>
        <p:nvSpPr>
          <p:cNvPr id="26" name="Shape 24"/>
          <p:cNvSpPr/>
          <p:nvPr/>
        </p:nvSpPr>
        <p:spPr>
          <a:xfrm>
            <a:off x="3495446" y="3609594"/>
            <a:ext cx="404774" cy="322326"/>
          </a:xfrm>
          <a:prstGeom prst="rect">
            <a:avLst/>
          </a:prstGeom>
          <a:solidFill>
            <a:srgbClr val="FFFFFF"/>
          </a:solidFill>
          <a:ln w="6350">
            <a:solidFill>
              <a:srgbClr val="C9D2E3"/>
            </a:solidFill>
            <a:prstDash val="solid"/>
          </a:ln>
        </p:spPr>
      </p:sp>
      <p:sp>
        <p:nvSpPr>
          <p:cNvPr id="27" name="Shape 25"/>
          <p:cNvSpPr/>
          <p:nvPr/>
        </p:nvSpPr>
        <p:spPr>
          <a:xfrm>
            <a:off x="3945941" y="3609594"/>
            <a:ext cx="404774" cy="322326"/>
          </a:xfrm>
          <a:prstGeom prst="rect">
            <a:avLst/>
          </a:prstGeom>
          <a:solidFill>
            <a:srgbClr val="FFFFFF"/>
          </a:solidFill>
          <a:ln w="6350">
            <a:solidFill>
              <a:srgbClr val="C9D2E3"/>
            </a:solidFill>
            <a:prstDash val="solid"/>
          </a:ln>
        </p:spPr>
      </p:sp>
      <p:sp>
        <p:nvSpPr>
          <p:cNvPr id="28" name="Shape 26"/>
          <p:cNvSpPr/>
          <p:nvPr/>
        </p:nvSpPr>
        <p:spPr>
          <a:xfrm>
            <a:off x="4617720" y="1783080"/>
            <a:ext cx="3977640" cy="475488"/>
          </a:xfrm>
          <a:prstGeom prst="roundRect">
            <a:avLst>
              <a:gd name="adj" fmla="val 15385"/>
            </a:avLst>
          </a:prstGeom>
          <a:solidFill>
            <a:srgbClr val="FDEBDF"/>
          </a:solidFill>
          <a:ln w="12700">
            <a:solidFill>
              <a:srgbClr val="FDEBDF"/>
            </a:solidFill>
            <a:prstDash val="solid"/>
          </a:ln>
        </p:spPr>
      </p:sp>
      <p:sp>
        <p:nvSpPr>
          <p:cNvPr id="29" name="Text 27"/>
          <p:cNvSpPr txBox="1"/>
          <p:nvPr/>
        </p:nvSpPr>
        <p:spPr>
          <a:xfrm>
            <a:off x="4754880" y="1783080"/>
            <a:ext cx="777240" cy="475488"/>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ワーク1</a:t>
            </a:r>
            <a:endParaRPr lang="en-US" sz="1150" dirty="0"/>
          </a:p>
        </p:txBody>
      </p:sp>
      <p:sp>
        <p:nvSpPr>
          <p:cNvPr id="30" name="Text 28"/>
          <p:cNvSpPr txBox="1"/>
          <p:nvPr/>
        </p:nvSpPr>
        <p:spPr>
          <a:xfrm>
            <a:off x="5532120" y="1783080"/>
            <a:ext cx="2514600" cy="475488"/>
          </a:xfrm>
          <a:prstGeom prst="rect">
            <a:avLst/>
          </a:prstGeom>
          <a:noFill/>
          <a:ln/>
        </p:spPr>
        <p:txBody>
          <a:bodyPr wrap="square" lIns="0" tIns="0" rIns="0" bIns="0" rtlCol="0" anchor="ctr"/>
          <a:lstStyle/>
          <a:p>
            <a:pPr algn="l" indent="0" marL="0">
              <a:buNone/>
            </a:pPr>
            <a:r>
              <a:rPr lang="en-US" sz="1150" b="1" dirty="0">
                <a:solidFill>
                  <a:srgbClr val="1C2B4A"/>
                </a:solidFill>
                <a:latin typeface="LINE Seed JP" pitchFamily="34" charset="0"/>
                <a:ea typeface="LINE Seed JP" pitchFamily="34" charset="-122"/>
                <a:cs typeface="LINE Seed JP" pitchFamily="34" charset="-120"/>
              </a:rPr>
              <a:t>① 集客チャネルの一覧</a:t>
            </a:r>
            <a:endParaRPr lang="en-US" sz="1150" dirty="0"/>
          </a:p>
        </p:txBody>
      </p:sp>
      <p:sp>
        <p:nvSpPr>
          <p:cNvPr id="31" name="Text 29"/>
          <p:cNvSpPr txBox="1"/>
          <p:nvPr/>
        </p:nvSpPr>
        <p:spPr>
          <a:xfrm>
            <a:off x="7955280" y="1783080"/>
            <a:ext cx="548640" cy="475488"/>
          </a:xfrm>
          <a:prstGeom prst="rect">
            <a:avLst/>
          </a:prstGeom>
          <a:noFill/>
          <a:ln/>
        </p:spPr>
        <p:txBody>
          <a:bodyPr wrap="square" lIns="0" tIns="0" rIns="0" bIns="0" rtlCol="0" anchor="ctr"/>
          <a:lstStyle/>
          <a:p>
            <a:pPr algn="r" indent="0" marL="0">
              <a:buNone/>
            </a:pPr>
            <a:r>
              <a:rPr lang="en-US" sz="1150" dirty="0">
                <a:solidFill>
                  <a:srgbClr val="34415A"/>
                </a:solidFill>
                <a:latin typeface="LINE Seed JP" pitchFamily="34" charset="0"/>
                <a:ea typeface="LINE Seed JP" pitchFamily="34" charset="-122"/>
                <a:cs typeface="LINE Seed JP" pitchFamily="34" charset="-120"/>
              </a:rPr>
              <a:t>6分</a:t>
            </a:r>
            <a:endParaRPr lang="en-US" sz="1150" dirty="0"/>
          </a:p>
        </p:txBody>
      </p:sp>
      <p:sp>
        <p:nvSpPr>
          <p:cNvPr id="32" name="Shape 30"/>
          <p:cNvSpPr/>
          <p:nvPr/>
        </p:nvSpPr>
        <p:spPr>
          <a:xfrm>
            <a:off x="4617720" y="2350008"/>
            <a:ext cx="3977640" cy="475488"/>
          </a:xfrm>
          <a:prstGeom prst="roundRect">
            <a:avLst>
              <a:gd name="adj" fmla="val 15385"/>
            </a:avLst>
          </a:prstGeom>
          <a:solidFill>
            <a:srgbClr val="FDEBDF"/>
          </a:solidFill>
          <a:ln w="12700">
            <a:solidFill>
              <a:srgbClr val="FDEBDF"/>
            </a:solidFill>
            <a:prstDash val="solid"/>
          </a:ln>
        </p:spPr>
      </p:sp>
      <p:sp>
        <p:nvSpPr>
          <p:cNvPr id="33" name="Text 31"/>
          <p:cNvSpPr txBox="1"/>
          <p:nvPr/>
        </p:nvSpPr>
        <p:spPr>
          <a:xfrm>
            <a:off x="4754880" y="2350008"/>
            <a:ext cx="777240" cy="475488"/>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ワーク2</a:t>
            </a:r>
            <a:endParaRPr lang="en-US" sz="1150" dirty="0"/>
          </a:p>
        </p:txBody>
      </p:sp>
      <p:sp>
        <p:nvSpPr>
          <p:cNvPr id="34" name="Text 32"/>
          <p:cNvSpPr txBox="1"/>
          <p:nvPr/>
        </p:nvSpPr>
        <p:spPr>
          <a:xfrm>
            <a:off x="5532120" y="2350008"/>
            <a:ext cx="2514600" cy="475488"/>
          </a:xfrm>
          <a:prstGeom prst="rect">
            <a:avLst/>
          </a:prstGeom>
          <a:noFill/>
          <a:ln/>
        </p:spPr>
        <p:txBody>
          <a:bodyPr wrap="square" lIns="0" tIns="0" rIns="0" bIns="0" rtlCol="0" anchor="ctr"/>
          <a:lstStyle/>
          <a:p>
            <a:pPr algn="l" indent="0" marL="0">
              <a:buNone/>
            </a:pPr>
            <a:r>
              <a:rPr lang="en-US" sz="1150" b="1" dirty="0">
                <a:solidFill>
                  <a:srgbClr val="1C2B4A"/>
                </a:solidFill>
                <a:latin typeface="LINE Seed JP" pitchFamily="34" charset="0"/>
                <a:ea typeface="LINE Seed JP" pitchFamily="34" charset="-122"/>
                <a:cs typeface="LINE Seed JP" pitchFamily="34" charset="-120"/>
              </a:rPr>
              <a:t>② 友だち追加するメリットと届け方</a:t>
            </a:r>
            <a:endParaRPr lang="en-US" sz="1150" dirty="0"/>
          </a:p>
        </p:txBody>
      </p:sp>
      <p:sp>
        <p:nvSpPr>
          <p:cNvPr id="35" name="Text 33"/>
          <p:cNvSpPr txBox="1"/>
          <p:nvPr/>
        </p:nvSpPr>
        <p:spPr>
          <a:xfrm>
            <a:off x="7955280" y="2350008"/>
            <a:ext cx="548640" cy="475488"/>
          </a:xfrm>
          <a:prstGeom prst="rect">
            <a:avLst/>
          </a:prstGeom>
          <a:noFill/>
          <a:ln/>
        </p:spPr>
        <p:txBody>
          <a:bodyPr wrap="square" lIns="0" tIns="0" rIns="0" bIns="0" rtlCol="0" anchor="ctr"/>
          <a:lstStyle/>
          <a:p>
            <a:pPr algn="r" indent="0" marL="0">
              <a:buNone/>
            </a:pPr>
            <a:r>
              <a:rPr lang="en-US" sz="1150" dirty="0">
                <a:solidFill>
                  <a:srgbClr val="34415A"/>
                </a:solidFill>
                <a:latin typeface="LINE Seed JP" pitchFamily="34" charset="0"/>
                <a:ea typeface="LINE Seed JP" pitchFamily="34" charset="-122"/>
                <a:cs typeface="LINE Seed JP" pitchFamily="34" charset="-120"/>
              </a:rPr>
              <a:t>10分</a:t>
            </a:r>
            <a:endParaRPr lang="en-US" sz="1150" dirty="0"/>
          </a:p>
        </p:txBody>
      </p:sp>
      <p:sp>
        <p:nvSpPr>
          <p:cNvPr id="36" name="Shape 34"/>
          <p:cNvSpPr/>
          <p:nvPr/>
        </p:nvSpPr>
        <p:spPr>
          <a:xfrm>
            <a:off x="4617720" y="2916936"/>
            <a:ext cx="3977640" cy="475488"/>
          </a:xfrm>
          <a:prstGeom prst="roundRect">
            <a:avLst>
              <a:gd name="adj" fmla="val 15385"/>
            </a:avLst>
          </a:prstGeom>
          <a:solidFill>
            <a:srgbClr val="FDEBDF"/>
          </a:solidFill>
          <a:ln w="12700">
            <a:solidFill>
              <a:srgbClr val="FDEBDF"/>
            </a:solidFill>
            <a:prstDash val="solid"/>
          </a:ln>
        </p:spPr>
      </p:sp>
      <p:sp>
        <p:nvSpPr>
          <p:cNvPr id="37" name="Text 35"/>
          <p:cNvSpPr txBox="1"/>
          <p:nvPr/>
        </p:nvSpPr>
        <p:spPr>
          <a:xfrm>
            <a:off x="4754880" y="2916936"/>
            <a:ext cx="777240" cy="475488"/>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ワーク3</a:t>
            </a:r>
            <a:endParaRPr lang="en-US" sz="1150" dirty="0"/>
          </a:p>
        </p:txBody>
      </p:sp>
      <p:sp>
        <p:nvSpPr>
          <p:cNvPr id="38" name="Text 36"/>
          <p:cNvSpPr txBox="1"/>
          <p:nvPr/>
        </p:nvSpPr>
        <p:spPr>
          <a:xfrm>
            <a:off x="5532120" y="2916936"/>
            <a:ext cx="2514600" cy="475488"/>
          </a:xfrm>
          <a:prstGeom prst="rect">
            <a:avLst/>
          </a:prstGeom>
          <a:noFill/>
          <a:ln/>
        </p:spPr>
        <p:txBody>
          <a:bodyPr wrap="square" lIns="0" tIns="0" rIns="0" bIns="0" rtlCol="0" anchor="ctr"/>
          <a:lstStyle/>
          <a:p>
            <a:pPr algn="l" indent="0" marL="0">
              <a:buNone/>
            </a:pPr>
            <a:r>
              <a:rPr lang="en-US" sz="1150" b="1" dirty="0">
                <a:solidFill>
                  <a:srgbClr val="1C2B4A"/>
                </a:solidFill>
                <a:latin typeface="LINE Seed JP" pitchFamily="34" charset="0"/>
                <a:ea typeface="LINE Seed JP" pitchFamily="34" charset="-122"/>
                <a:cs typeface="LINE Seed JP" pitchFamily="34" charset="-120"/>
              </a:rPr>
              <a:t>③ プロフィールに載せること</a:t>
            </a:r>
            <a:endParaRPr lang="en-US" sz="1150" dirty="0"/>
          </a:p>
        </p:txBody>
      </p:sp>
      <p:sp>
        <p:nvSpPr>
          <p:cNvPr id="39" name="Text 37"/>
          <p:cNvSpPr txBox="1"/>
          <p:nvPr/>
        </p:nvSpPr>
        <p:spPr>
          <a:xfrm>
            <a:off x="7955280" y="2916936"/>
            <a:ext cx="548640" cy="475488"/>
          </a:xfrm>
          <a:prstGeom prst="rect">
            <a:avLst/>
          </a:prstGeom>
          <a:noFill/>
          <a:ln/>
        </p:spPr>
        <p:txBody>
          <a:bodyPr wrap="square" lIns="0" tIns="0" rIns="0" bIns="0" rtlCol="0" anchor="ctr"/>
          <a:lstStyle/>
          <a:p>
            <a:pPr algn="r" indent="0" marL="0">
              <a:buNone/>
            </a:pPr>
            <a:r>
              <a:rPr lang="en-US" sz="1150" dirty="0">
                <a:solidFill>
                  <a:srgbClr val="34415A"/>
                </a:solidFill>
                <a:latin typeface="LINE Seed JP" pitchFamily="34" charset="0"/>
                <a:ea typeface="LINE Seed JP" pitchFamily="34" charset="-122"/>
                <a:cs typeface="LINE Seed JP" pitchFamily="34" charset="-120"/>
              </a:rPr>
              <a:t>9分</a:t>
            </a:r>
            <a:endParaRPr lang="en-US" sz="1150" dirty="0"/>
          </a:p>
        </p:txBody>
      </p:sp>
      <p:sp>
        <p:nvSpPr>
          <p:cNvPr id="40" name="Shape 38"/>
          <p:cNvSpPr/>
          <p:nvPr/>
        </p:nvSpPr>
        <p:spPr>
          <a:xfrm>
            <a:off x="4617720" y="3483864"/>
            <a:ext cx="3977640" cy="475488"/>
          </a:xfrm>
          <a:prstGeom prst="roundRect">
            <a:avLst>
              <a:gd name="adj" fmla="val 15385"/>
            </a:avLst>
          </a:prstGeom>
          <a:solidFill>
            <a:srgbClr val="FDEBDF"/>
          </a:solidFill>
          <a:ln w="12700">
            <a:solidFill>
              <a:srgbClr val="FDEBDF"/>
            </a:solidFill>
            <a:prstDash val="solid"/>
          </a:ln>
        </p:spPr>
      </p:sp>
      <p:sp>
        <p:nvSpPr>
          <p:cNvPr id="41" name="Text 39"/>
          <p:cNvSpPr txBox="1"/>
          <p:nvPr/>
        </p:nvSpPr>
        <p:spPr>
          <a:xfrm>
            <a:off x="4754880" y="3483864"/>
            <a:ext cx="777240" cy="475488"/>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ワーク4</a:t>
            </a:r>
            <a:endParaRPr lang="en-US" sz="1150" dirty="0"/>
          </a:p>
        </p:txBody>
      </p:sp>
      <p:sp>
        <p:nvSpPr>
          <p:cNvPr id="42" name="Text 40"/>
          <p:cNvSpPr txBox="1"/>
          <p:nvPr/>
        </p:nvSpPr>
        <p:spPr>
          <a:xfrm>
            <a:off x="5532120" y="3483864"/>
            <a:ext cx="2514600" cy="475488"/>
          </a:xfrm>
          <a:prstGeom prst="rect">
            <a:avLst/>
          </a:prstGeom>
          <a:noFill/>
          <a:ln/>
        </p:spPr>
        <p:txBody>
          <a:bodyPr wrap="square" lIns="0" tIns="0" rIns="0" bIns="0" rtlCol="0" anchor="ctr"/>
          <a:lstStyle/>
          <a:p>
            <a:pPr algn="l" indent="0" marL="0">
              <a:buNone/>
            </a:pPr>
            <a:r>
              <a:rPr lang="en-US" sz="1150" b="1" dirty="0">
                <a:solidFill>
                  <a:srgbClr val="1C2B4A"/>
                </a:solidFill>
                <a:latin typeface="LINE Seed JP" pitchFamily="34" charset="0"/>
                <a:ea typeface="LINE Seed JP" pitchFamily="34" charset="-122"/>
                <a:cs typeface="LINE Seed JP" pitchFamily="34" charset="-120"/>
              </a:rPr>
              <a:t>④ 経路のタグと数える数字</a:t>
            </a:r>
            <a:endParaRPr lang="en-US" sz="1150" dirty="0"/>
          </a:p>
        </p:txBody>
      </p:sp>
      <p:sp>
        <p:nvSpPr>
          <p:cNvPr id="43" name="Text 41"/>
          <p:cNvSpPr txBox="1"/>
          <p:nvPr/>
        </p:nvSpPr>
        <p:spPr>
          <a:xfrm>
            <a:off x="7955280" y="3483864"/>
            <a:ext cx="548640" cy="475488"/>
          </a:xfrm>
          <a:prstGeom prst="rect">
            <a:avLst/>
          </a:prstGeom>
          <a:noFill/>
          <a:ln/>
        </p:spPr>
        <p:txBody>
          <a:bodyPr wrap="square" lIns="0" tIns="0" rIns="0" bIns="0" rtlCol="0" anchor="ctr"/>
          <a:lstStyle/>
          <a:p>
            <a:pPr algn="r" indent="0" marL="0">
              <a:buNone/>
            </a:pPr>
            <a:r>
              <a:rPr lang="en-US" sz="1150" dirty="0">
                <a:solidFill>
                  <a:srgbClr val="34415A"/>
                </a:solidFill>
                <a:latin typeface="LINE Seed JP" pitchFamily="34" charset="0"/>
                <a:ea typeface="LINE Seed JP" pitchFamily="34" charset="-122"/>
                <a:cs typeface="LINE Seed JP" pitchFamily="34" charset="-120"/>
              </a:rPr>
              <a:t>5分</a:t>
            </a:r>
            <a:endParaRPr lang="en-US" sz="1150" dirty="0"/>
          </a:p>
        </p:txBody>
      </p:sp>
      <p:sp>
        <p:nvSpPr>
          <p:cNvPr id="44" name="Text 42"/>
          <p:cNvSpPr txBox="1"/>
          <p:nvPr/>
        </p:nvSpPr>
        <p:spPr>
          <a:xfrm>
            <a:off x="548640" y="4160520"/>
            <a:ext cx="8046720" cy="274320"/>
          </a:xfrm>
          <a:prstGeom prst="rect">
            <a:avLst/>
          </a:prstGeom>
          <a:noFill/>
          <a:ln/>
        </p:spPr>
        <p:txBody>
          <a:bodyPr wrap="square" lIns="0" tIns="0" rIns="0" bIns="0" rtlCol="0" anchor="t"/>
          <a:lstStyle/>
          <a:p>
            <a:pPr algn="l" indent="0" marL="0">
              <a:buNone/>
            </a:pPr>
            <a:r>
              <a:rPr lang="en-US" sz="1200" dirty="0">
                <a:solidFill>
                  <a:srgbClr val="34415A"/>
                </a:solidFill>
                <a:latin typeface="LINE Seed JP" pitchFamily="34" charset="0"/>
                <a:ea typeface="LINE Seed JP" pitchFamily="34" charset="-122"/>
                <a:cs typeface="LINE Seed JP" pitchFamily="34" charset="-120"/>
              </a:rPr>
              <a:t>講座シートの「T03 記入用」タブを開き、自社の設定内容を書き込む。</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548640" y="256032"/>
            <a:ext cx="1005840" cy="347472"/>
          </a:xfrm>
          <a:prstGeom prst="rect">
            <a:avLst/>
          </a:prstGeom>
          <a:solidFill>
            <a:srgbClr val="F26B21"/>
          </a:solidFill>
          <a:ln w="12700">
            <a:solidFill>
              <a:srgbClr val="F26B21"/>
            </a:solidFill>
            <a:prstDash val="solid"/>
          </a:ln>
        </p:spPr>
      </p:sp>
      <p:sp>
        <p:nvSpPr>
          <p:cNvPr id="4" name="Text 2"/>
          <p:cNvSpPr txBox="1"/>
          <p:nvPr/>
        </p:nvSpPr>
        <p:spPr>
          <a:xfrm>
            <a:off x="548640" y="256032"/>
            <a:ext cx="1005840"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ワーク1</a:t>
            </a:r>
            <a:endParaRPr lang="en-US" sz="1300" dirty="0"/>
          </a:p>
        </p:txBody>
      </p:sp>
      <p:sp>
        <p:nvSpPr>
          <p:cNvPr id="5" name="Text 3"/>
          <p:cNvSpPr txBox="1"/>
          <p:nvPr/>
        </p:nvSpPr>
        <p:spPr>
          <a:xfrm>
            <a:off x="1691640" y="256032"/>
            <a:ext cx="4754880" cy="34747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6分　① 集客チャネルの一覧</a:t>
            </a:r>
            <a:endParaRPr lang="en-US" sz="1150" dirty="0"/>
          </a:p>
        </p:txBody>
      </p:sp>
      <p:sp>
        <p:nvSpPr>
          <p:cNvPr id="6" name="Text 4"/>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QRコードやリンクを載せるチャネルを書く</a:t>
            </a:r>
            <a:endParaRPr lang="en-US" sz="2200" dirty="0"/>
          </a:p>
        </p:txBody>
      </p:sp>
      <p:sp>
        <p:nvSpPr>
          <p:cNvPr id="7" name="Text 5"/>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公式LINEのQRコードやリンクを載せる自社の集客チャネルを書き出す。</a:t>
            </a:r>
            <a:endParaRPr lang="en-US" sz="1300" dirty="0"/>
          </a:p>
        </p:txBody>
      </p:sp>
      <p:sp>
        <p:nvSpPr>
          <p:cNvPr id="8" name="Text 6"/>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9" name="Text 7"/>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32 / 35</a:t>
            </a:r>
            <a:endParaRPr lang="en-US" sz="800" dirty="0"/>
          </a:p>
        </p:txBody>
      </p:sp>
      <p:sp>
        <p:nvSpPr>
          <p:cNvPr id="10" name="Text 8"/>
          <p:cNvSpPr txBox="1"/>
          <p:nvPr/>
        </p:nvSpPr>
        <p:spPr>
          <a:xfrm>
            <a:off x="548640" y="1737360"/>
            <a:ext cx="2103120" cy="274320"/>
          </a:xfrm>
          <a:prstGeom prst="rect">
            <a:avLst/>
          </a:prstGeom>
          <a:noFill/>
          <a:ln/>
        </p:spPr>
        <p:txBody>
          <a:bodyPr wrap="square" lIns="0" tIns="0" rIns="0" bIns="0" rtlCol="0" anchor="ctr"/>
          <a:lstStyle/>
          <a:p>
            <a:pPr algn="ctr" indent="0" marL="0">
              <a:buNone/>
            </a:pPr>
            <a:r>
              <a:rPr lang="en-US" sz="1050" b="1" dirty="0">
                <a:solidFill>
                  <a:srgbClr val="556176"/>
                </a:solidFill>
                <a:latin typeface="LINE Seed JP" pitchFamily="34" charset="0"/>
                <a:ea typeface="LINE Seed JP" pitchFamily="34" charset="-122"/>
                <a:cs typeface="LINE Seed JP" pitchFamily="34" charset="-120"/>
              </a:rPr>
              <a:t>集客チャネル</a:t>
            </a:r>
            <a:endParaRPr lang="en-US" sz="1050" dirty="0"/>
          </a:p>
        </p:txBody>
      </p:sp>
      <p:sp>
        <p:nvSpPr>
          <p:cNvPr id="11" name="Shape 9"/>
          <p:cNvSpPr/>
          <p:nvPr/>
        </p:nvSpPr>
        <p:spPr>
          <a:xfrm>
            <a:off x="548640" y="2029968"/>
            <a:ext cx="2103120" cy="347472"/>
          </a:xfrm>
          <a:prstGeom prst="roundRect">
            <a:avLst>
              <a:gd name="adj" fmla="val 13158"/>
            </a:avLst>
          </a:prstGeom>
          <a:solidFill>
            <a:srgbClr val="FFFFFF"/>
          </a:solidFill>
          <a:ln w="15875">
            <a:solidFill>
              <a:srgbClr val="F26B21"/>
            </a:solidFill>
            <a:prstDash val="dash"/>
          </a:ln>
        </p:spPr>
      </p:sp>
      <p:sp>
        <p:nvSpPr>
          <p:cNvPr id="12" name="Shape 10"/>
          <p:cNvSpPr/>
          <p:nvPr/>
        </p:nvSpPr>
        <p:spPr>
          <a:xfrm>
            <a:off x="548640" y="2441448"/>
            <a:ext cx="2103120" cy="347472"/>
          </a:xfrm>
          <a:prstGeom prst="roundRect">
            <a:avLst>
              <a:gd name="adj" fmla="val 13158"/>
            </a:avLst>
          </a:prstGeom>
          <a:solidFill>
            <a:srgbClr val="FFFFFF"/>
          </a:solidFill>
          <a:ln w="15875">
            <a:solidFill>
              <a:srgbClr val="F26B21"/>
            </a:solidFill>
            <a:prstDash val="dash"/>
          </a:ln>
        </p:spPr>
      </p:sp>
      <p:sp>
        <p:nvSpPr>
          <p:cNvPr id="13" name="Shape 11"/>
          <p:cNvSpPr/>
          <p:nvPr/>
        </p:nvSpPr>
        <p:spPr>
          <a:xfrm>
            <a:off x="548640" y="2852928"/>
            <a:ext cx="2103120" cy="347472"/>
          </a:xfrm>
          <a:prstGeom prst="roundRect">
            <a:avLst>
              <a:gd name="adj" fmla="val 13158"/>
            </a:avLst>
          </a:prstGeom>
          <a:solidFill>
            <a:srgbClr val="FFFFFF"/>
          </a:solidFill>
          <a:ln w="15875">
            <a:solidFill>
              <a:srgbClr val="F26B21"/>
            </a:solidFill>
            <a:prstDash val="dash"/>
          </a:ln>
        </p:spPr>
      </p:sp>
      <p:sp>
        <p:nvSpPr>
          <p:cNvPr id="14" name="Text 12"/>
          <p:cNvSpPr txBox="1"/>
          <p:nvPr/>
        </p:nvSpPr>
        <p:spPr>
          <a:xfrm>
            <a:off x="2743200" y="1737360"/>
            <a:ext cx="2468880" cy="274320"/>
          </a:xfrm>
          <a:prstGeom prst="rect">
            <a:avLst/>
          </a:prstGeom>
          <a:noFill/>
          <a:ln/>
        </p:spPr>
        <p:txBody>
          <a:bodyPr wrap="square" lIns="0" tIns="0" rIns="0" bIns="0" rtlCol="0" anchor="ctr"/>
          <a:lstStyle/>
          <a:p>
            <a:pPr algn="ctr" indent="0" marL="0">
              <a:buNone/>
            </a:pPr>
            <a:r>
              <a:rPr lang="en-US" sz="1050" b="1" dirty="0">
                <a:solidFill>
                  <a:srgbClr val="556176"/>
                </a:solidFill>
                <a:latin typeface="LINE Seed JP" pitchFamily="34" charset="0"/>
                <a:ea typeface="LINE Seed JP" pitchFamily="34" charset="-122"/>
                <a:cs typeface="LINE Seed JP" pitchFamily="34" charset="-120"/>
              </a:rPr>
              <a:t>そこで見る人</a:t>
            </a:r>
            <a:endParaRPr lang="en-US" sz="1050" dirty="0"/>
          </a:p>
        </p:txBody>
      </p:sp>
      <p:sp>
        <p:nvSpPr>
          <p:cNvPr id="15" name="Shape 13"/>
          <p:cNvSpPr/>
          <p:nvPr/>
        </p:nvSpPr>
        <p:spPr>
          <a:xfrm>
            <a:off x="2743200" y="2029968"/>
            <a:ext cx="2468880" cy="347472"/>
          </a:xfrm>
          <a:prstGeom prst="roundRect">
            <a:avLst>
              <a:gd name="adj" fmla="val 13158"/>
            </a:avLst>
          </a:prstGeom>
          <a:solidFill>
            <a:srgbClr val="FFFFFF"/>
          </a:solidFill>
          <a:ln w="15875">
            <a:solidFill>
              <a:srgbClr val="F26B21"/>
            </a:solidFill>
            <a:prstDash val="dash"/>
          </a:ln>
        </p:spPr>
      </p:sp>
      <p:sp>
        <p:nvSpPr>
          <p:cNvPr id="16" name="Shape 14"/>
          <p:cNvSpPr/>
          <p:nvPr/>
        </p:nvSpPr>
        <p:spPr>
          <a:xfrm>
            <a:off x="2743200" y="2441448"/>
            <a:ext cx="2468880" cy="347472"/>
          </a:xfrm>
          <a:prstGeom prst="roundRect">
            <a:avLst>
              <a:gd name="adj" fmla="val 13158"/>
            </a:avLst>
          </a:prstGeom>
          <a:solidFill>
            <a:srgbClr val="FFFFFF"/>
          </a:solidFill>
          <a:ln w="15875">
            <a:solidFill>
              <a:srgbClr val="F26B21"/>
            </a:solidFill>
            <a:prstDash val="dash"/>
          </a:ln>
        </p:spPr>
      </p:sp>
      <p:sp>
        <p:nvSpPr>
          <p:cNvPr id="17" name="Shape 15"/>
          <p:cNvSpPr/>
          <p:nvPr/>
        </p:nvSpPr>
        <p:spPr>
          <a:xfrm>
            <a:off x="2743200" y="2852928"/>
            <a:ext cx="2468880" cy="347472"/>
          </a:xfrm>
          <a:prstGeom prst="roundRect">
            <a:avLst>
              <a:gd name="adj" fmla="val 13158"/>
            </a:avLst>
          </a:prstGeom>
          <a:solidFill>
            <a:srgbClr val="FFFFFF"/>
          </a:solidFill>
          <a:ln w="15875">
            <a:solidFill>
              <a:srgbClr val="F26B21"/>
            </a:solidFill>
            <a:prstDash val="dash"/>
          </a:ln>
        </p:spPr>
      </p:sp>
      <p:sp>
        <p:nvSpPr>
          <p:cNvPr id="18" name="Text 16"/>
          <p:cNvSpPr txBox="1"/>
          <p:nvPr/>
        </p:nvSpPr>
        <p:spPr>
          <a:xfrm>
            <a:off x="5303520" y="1737360"/>
            <a:ext cx="3200400" cy="274320"/>
          </a:xfrm>
          <a:prstGeom prst="rect">
            <a:avLst/>
          </a:prstGeom>
          <a:noFill/>
          <a:ln/>
        </p:spPr>
        <p:txBody>
          <a:bodyPr wrap="square" lIns="0" tIns="0" rIns="0" bIns="0" rtlCol="0" anchor="ctr"/>
          <a:lstStyle/>
          <a:p>
            <a:pPr algn="ctr" indent="0" marL="0">
              <a:buNone/>
            </a:pPr>
            <a:r>
              <a:rPr lang="en-US" sz="1050" b="1" dirty="0">
                <a:solidFill>
                  <a:srgbClr val="556176"/>
                </a:solidFill>
                <a:latin typeface="LINE Seed JP" pitchFamily="34" charset="0"/>
                <a:ea typeface="LINE Seed JP" pitchFamily="34" charset="-122"/>
                <a:cs typeface="LINE Seed JP" pitchFamily="34" charset="-120"/>
              </a:rPr>
              <a:t>店頭・イベントで声をかける人と時</a:t>
            </a:r>
            <a:endParaRPr lang="en-US" sz="1050" dirty="0"/>
          </a:p>
        </p:txBody>
      </p:sp>
      <p:sp>
        <p:nvSpPr>
          <p:cNvPr id="19" name="Shape 17"/>
          <p:cNvSpPr/>
          <p:nvPr/>
        </p:nvSpPr>
        <p:spPr>
          <a:xfrm>
            <a:off x="5303520" y="2029968"/>
            <a:ext cx="3200400" cy="347472"/>
          </a:xfrm>
          <a:prstGeom prst="roundRect">
            <a:avLst>
              <a:gd name="adj" fmla="val 13158"/>
            </a:avLst>
          </a:prstGeom>
          <a:solidFill>
            <a:srgbClr val="FFFFFF"/>
          </a:solidFill>
          <a:ln w="15875">
            <a:solidFill>
              <a:srgbClr val="F26B21"/>
            </a:solidFill>
            <a:prstDash val="dash"/>
          </a:ln>
        </p:spPr>
      </p:sp>
      <p:sp>
        <p:nvSpPr>
          <p:cNvPr id="20" name="Shape 18"/>
          <p:cNvSpPr/>
          <p:nvPr/>
        </p:nvSpPr>
        <p:spPr>
          <a:xfrm>
            <a:off x="5303520" y="2441448"/>
            <a:ext cx="3200400" cy="347472"/>
          </a:xfrm>
          <a:prstGeom prst="roundRect">
            <a:avLst>
              <a:gd name="adj" fmla="val 13158"/>
            </a:avLst>
          </a:prstGeom>
          <a:solidFill>
            <a:srgbClr val="FFFFFF"/>
          </a:solidFill>
          <a:ln w="15875">
            <a:solidFill>
              <a:srgbClr val="F26B21"/>
            </a:solidFill>
            <a:prstDash val="dash"/>
          </a:ln>
        </p:spPr>
      </p:sp>
      <p:sp>
        <p:nvSpPr>
          <p:cNvPr id="21" name="Shape 19"/>
          <p:cNvSpPr/>
          <p:nvPr/>
        </p:nvSpPr>
        <p:spPr>
          <a:xfrm>
            <a:off x="5303520" y="2852928"/>
            <a:ext cx="3200400" cy="347472"/>
          </a:xfrm>
          <a:prstGeom prst="roundRect">
            <a:avLst>
              <a:gd name="adj" fmla="val 13158"/>
            </a:avLst>
          </a:prstGeom>
          <a:solidFill>
            <a:srgbClr val="FFFFFF"/>
          </a:solidFill>
          <a:ln w="15875">
            <a:solidFill>
              <a:srgbClr val="F26B21"/>
            </a:solidFill>
            <a:prstDash val="dash"/>
          </a:ln>
        </p:spPr>
      </p:sp>
      <p:sp>
        <p:nvSpPr>
          <p:cNvPr id="22" name="Shape 20"/>
          <p:cNvSpPr/>
          <p:nvPr/>
        </p:nvSpPr>
        <p:spPr>
          <a:xfrm>
            <a:off x="548640" y="3493008"/>
            <a:ext cx="109728" cy="109728"/>
          </a:xfrm>
          <a:prstGeom prst="ellipse">
            <a:avLst/>
          </a:prstGeom>
          <a:solidFill>
            <a:srgbClr val="F26B21"/>
          </a:solidFill>
          <a:ln w="12700">
            <a:solidFill>
              <a:srgbClr val="F26B21"/>
            </a:solidFill>
            <a:prstDash val="solid"/>
          </a:ln>
        </p:spPr>
      </p:sp>
      <p:sp>
        <p:nvSpPr>
          <p:cNvPr id="23" name="Text 21"/>
          <p:cNvSpPr txBox="1"/>
          <p:nvPr/>
        </p:nvSpPr>
        <p:spPr>
          <a:xfrm>
            <a:off x="777240" y="3383280"/>
            <a:ext cx="7818120" cy="320040"/>
          </a:xfrm>
          <a:prstGeom prst="rect">
            <a:avLst/>
          </a:prstGeom>
          <a:noFill/>
          <a:ln/>
        </p:spPr>
        <p:txBody>
          <a:bodyPr wrap="square" lIns="0" tIns="0" rIns="0" bIns="0" rtlCol="0" anchor="t"/>
          <a:lstStyle/>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設計図シートの「集客」欄に書いた場所を再確認する。</a:t>
            </a:r>
            <a:endParaRPr lang="en-US" sz="1250" dirty="0"/>
          </a:p>
        </p:txBody>
      </p:sp>
      <p:sp>
        <p:nvSpPr>
          <p:cNvPr id="24" name="Shape 22"/>
          <p:cNvSpPr/>
          <p:nvPr/>
        </p:nvSpPr>
        <p:spPr>
          <a:xfrm>
            <a:off x="548640" y="3858768"/>
            <a:ext cx="109728" cy="109728"/>
          </a:xfrm>
          <a:prstGeom prst="ellipse">
            <a:avLst/>
          </a:prstGeom>
          <a:solidFill>
            <a:srgbClr val="F26B21"/>
          </a:solidFill>
          <a:ln w="12700">
            <a:solidFill>
              <a:srgbClr val="F26B21"/>
            </a:solidFill>
            <a:prstDash val="solid"/>
          </a:ln>
        </p:spPr>
      </p:sp>
      <p:sp>
        <p:nvSpPr>
          <p:cNvPr id="25" name="Text 23"/>
          <p:cNvSpPr txBox="1"/>
          <p:nvPr/>
        </p:nvSpPr>
        <p:spPr>
          <a:xfrm>
            <a:off x="777240" y="3749040"/>
            <a:ext cx="7818120" cy="320040"/>
          </a:xfrm>
          <a:prstGeom prst="rect">
            <a:avLst/>
          </a:prstGeom>
          <a:noFill/>
          <a:ln/>
        </p:spPr>
        <p:txBody>
          <a:bodyPr wrap="square" lIns="0" tIns="0" rIns="0" bIns="0" rtlCol="0" anchor="t"/>
          <a:lstStyle/>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集客チャネルと対象者を記入。対面なら声かけの担当と時期も書く。</a:t>
            </a:r>
            <a:endParaRPr lang="en-US" sz="12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548640" y="256032"/>
            <a:ext cx="1005840" cy="347472"/>
          </a:xfrm>
          <a:prstGeom prst="rect">
            <a:avLst/>
          </a:prstGeom>
          <a:solidFill>
            <a:srgbClr val="F26B21"/>
          </a:solidFill>
          <a:ln w="12700">
            <a:solidFill>
              <a:srgbClr val="F26B21"/>
            </a:solidFill>
            <a:prstDash val="solid"/>
          </a:ln>
        </p:spPr>
      </p:sp>
      <p:sp>
        <p:nvSpPr>
          <p:cNvPr id="4" name="Text 2"/>
          <p:cNvSpPr txBox="1"/>
          <p:nvPr/>
        </p:nvSpPr>
        <p:spPr>
          <a:xfrm>
            <a:off x="548640" y="256032"/>
            <a:ext cx="1005840"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ワーク2</a:t>
            </a:r>
            <a:endParaRPr lang="en-US" sz="1300" dirty="0"/>
          </a:p>
        </p:txBody>
      </p:sp>
      <p:sp>
        <p:nvSpPr>
          <p:cNvPr id="5" name="Text 3"/>
          <p:cNvSpPr txBox="1"/>
          <p:nvPr/>
        </p:nvSpPr>
        <p:spPr>
          <a:xfrm>
            <a:off x="1691640" y="256032"/>
            <a:ext cx="4754880" cy="34747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10分　② 友だち追加するメリットと届け方</a:t>
            </a:r>
            <a:endParaRPr lang="en-US" sz="1150" dirty="0"/>
          </a:p>
        </p:txBody>
      </p:sp>
      <p:sp>
        <p:nvSpPr>
          <p:cNvPr id="6" name="Text 4"/>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友だち追加するメリットと届け方を書く</a:t>
            </a:r>
            <a:endParaRPr lang="en-US" sz="2200" dirty="0"/>
          </a:p>
        </p:txBody>
      </p:sp>
      <p:sp>
        <p:nvSpPr>
          <p:cNvPr id="7" name="Text 5"/>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友だち追加するメリットを整理し、登録直後の送信内容を書く。</a:t>
            </a:r>
            <a:endParaRPr lang="en-US" sz="1300" dirty="0"/>
          </a:p>
        </p:txBody>
      </p:sp>
      <p:sp>
        <p:nvSpPr>
          <p:cNvPr id="8" name="Text 6"/>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9" name="Text 7"/>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33 / 35</a:t>
            </a:r>
            <a:endParaRPr lang="en-US" sz="800" dirty="0"/>
          </a:p>
        </p:txBody>
      </p:sp>
      <p:sp>
        <p:nvSpPr>
          <p:cNvPr id="10" name="Text 8"/>
          <p:cNvSpPr txBox="1"/>
          <p:nvPr/>
        </p:nvSpPr>
        <p:spPr>
          <a:xfrm>
            <a:off x="548640" y="1719072"/>
            <a:ext cx="1920240" cy="384048"/>
          </a:xfrm>
          <a:prstGeom prst="rect">
            <a:avLst/>
          </a:prstGeom>
          <a:noFill/>
          <a:ln/>
        </p:spPr>
        <p:txBody>
          <a:bodyPr wrap="square" lIns="0" tIns="0" rIns="0" bIns="0" rtlCol="0" anchor="ctr"/>
          <a:lstStyle/>
          <a:p>
            <a:pPr algn="ctr" indent="0" marL="0">
              <a:lnSpc>
                <a:spcPct val="105000"/>
              </a:lnSpc>
              <a:buNone/>
            </a:pPr>
            <a:r>
              <a:rPr lang="en-US" sz="1000" b="1" dirty="0">
                <a:solidFill>
                  <a:srgbClr val="556176"/>
                </a:solidFill>
                <a:latin typeface="LINE Seed JP" pitchFamily="34" charset="0"/>
                <a:ea typeface="LINE Seed JP" pitchFamily="34" charset="-122"/>
                <a:cs typeface="LINE Seed JP" pitchFamily="34" charset="-120"/>
              </a:rPr>
              <a:t>集客チャネルごとの</a:t>
            </a:r>
            <a:endParaRPr lang="en-US" sz="1000" dirty="0"/>
          </a:p>
          <a:p>
            <a:pPr algn="ctr" indent="0" marL="0">
              <a:lnSpc>
                <a:spcPct val="105000"/>
              </a:lnSpc>
              <a:buNone/>
            </a:pPr>
            <a:r>
              <a:rPr lang="en-US" sz="1000" b="1" dirty="0">
                <a:solidFill>
                  <a:srgbClr val="556176"/>
                </a:solidFill>
                <a:latin typeface="LINE Seed JP" pitchFamily="34" charset="0"/>
                <a:ea typeface="LINE Seed JP" pitchFamily="34" charset="-122"/>
                <a:cs typeface="LINE Seed JP" pitchFamily="34" charset="-120"/>
              </a:rPr>
              <a:t>ユーザーが求めること</a:t>
            </a:r>
            <a:endParaRPr lang="en-US" sz="1000" dirty="0"/>
          </a:p>
        </p:txBody>
      </p:sp>
      <p:sp>
        <p:nvSpPr>
          <p:cNvPr id="11" name="Shape 9"/>
          <p:cNvSpPr/>
          <p:nvPr/>
        </p:nvSpPr>
        <p:spPr>
          <a:xfrm>
            <a:off x="548640" y="2148840"/>
            <a:ext cx="1920240" cy="365760"/>
          </a:xfrm>
          <a:prstGeom prst="roundRect">
            <a:avLst>
              <a:gd name="adj" fmla="val 12500"/>
            </a:avLst>
          </a:prstGeom>
          <a:solidFill>
            <a:srgbClr val="FFFFFF"/>
          </a:solidFill>
          <a:ln w="15875">
            <a:solidFill>
              <a:srgbClr val="F26B21"/>
            </a:solidFill>
            <a:prstDash val="dash"/>
          </a:ln>
        </p:spPr>
      </p:sp>
      <p:sp>
        <p:nvSpPr>
          <p:cNvPr id="12" name="Shape 10"/>
          <p:cNvSpPr/>
          <p:nvPr/>
        </p:nvSpPr>
        <p:spPr>
          <a:xfrm>
            <a:off x="548640" y="2587752"/>
            <a:ext cx="1920240" cy="365760"/>
          </a:xfrm>
          <a:prstGeom prst="roundRect">
            <a:avLst>
              <a:gd name="adj" fmla="val 12500"/>
            </a:avLst>
          </a:prstGeom>
          <a:solidFill>
            <a:srgbClr val="FFFFFF"/>
          </a:solidFill>
          <a:ln w="15875">
            <a:solidFill>
              <a:srgbClr val="F26B21"/>
            </a:solidFill>
            <a:prstDash val="dash"/>
          </a:ln>
        </p:spPr>
      </p:sp>
      <p:sp>
        <p:nvSpPr>
          <p:cNvPr id="13" name="Text 11"/>
          <p:cNvSpPr txBox="1"/>
          <p:nvPr/>
        </p:nvSpPr>
        <p:spPr>
          <a:xfrm>
            <a:off x="2560320" y="1719072"/>
            <a:ext cx="1920240" cy="384048"/>
          </a:xfrm>
          <a:prstGeom prst="rect">
            <a:avLst/>
          </a:prstGeom>
          <a:noFill/>
          <a:ln/>
        </p:spPr>
        <p:txBody>
          <a:bodyPr wrap="square" lIns="0" tIns="0" rIns="0" bIns="0" rtlCol="0" anchor="ctr"/>
          <a:lstStyle/>
          <a:p>
            <a:pPr algn="ctr" indent="0" marL="0">
              <a:lnSpc>
                <a:spcPct val="105000"/>
              </a:lnSpc>
              <a:buNone/>
            </a:pPr>
            <a:r>
              <a:rPr lang="en-US" sz="1000" b="1" dirty="0">
                <a:solidFill>
                  <a:srgbClr val="556176"/>
                </a:solidFill>
                <a:latin typeface="LINE Seed JP" pitchFamily="34" charset="0"/>
                <a:ea typeface="LINE Seed JP" pitchFamily="34" charset="-122"/>
                <a:cs typeface="LINE Seed JP" pitchFamily="34" charset="-120"/>
              </a:rPr>
              <a:t>伝えるメリット</a:t>
            </a:r>
            <a:endParaRPr lang="en-US" sz="1000" dirty="0"/>
          </a:p>
          <a:p>
            <a:pPr algn="ctr" indent="0" marL="0">
              <a:lnSpc>
                <a:spcPct val="105000"/>
              </a:lnSpc>
              <a:buNone/>
            </a:pPr>
            <a:r>
              <a:rPr lang="en-US" sz="1000" b="1" dirty="0">
                <a:solidFill>
                  <a:srgbClr val="556176"/>
                </a:solidFill>
                <a:latin typeface="LINE Seed JP" pitchFamily="34" charset="0"/>
                <a:ea typeface="LINE Seed JP" pitchFamily="34" charset="-122"/>
                <a:cs typeface="LINE Seed JP" pitchFamily="34" charset="-120"/>
              </a:rPr>
              <a:t>（登録特典など）</a:t>
            </a:r>
            <a:endParaRPr lang="en-US" sz="1000" dirty="0"/>
          </a:p>
        </p:txBody>
      </p:sp>
      <p:sp>
        <p:nvSpPr>
          <p:cNvPr id="14" name="Shape 12"/>
          <p:cNvSpPr/>
          <p:nvPr/>
        </p:nvSpPr>
        <p:spPr>
          <a:xfrm>
            <a:off x="2560320" y="2148840"/>
            <a:ext cx="1920240" cy="365760"/>
          </a:xfrm>
          <a:prstGeom prst="roundRect">
            <a:avLst>
              <a:gd name="adj" fmla="val 12500"/>
            </a:avLst>
          </a:prstGeom>
          <a:solidFill>
            <a:srgbClr val="FFFFFF"/>
          </a:solidFill>
          <a:ln w="15875">
            <a:solidFill>
              <a:srgbClr val="F26B21"/>
            </a:solidFill>
            <a:prstDash val="dash"/>
          </a:ln>
        </p:spPr>
      </p:sp>
      <p:sp>
        <p:nvSpPr>
          <p:cNvPr id="15" name="Shape 13"/>
          <p:cNvSpPr/>
          <p:nvPr/>
        </p:nvSpPr>
        <p:spPr>
          <a:xfrm>
            <a:off x="2560320" y="2587752"/>
            <a:ext cx="1920240" cy="365760"/>
          </a:xfrm>
          <a:prstGeom prst="roundRect">
            <a:avLst>
              <a:gd name="adj" fmla="val 12500"/>
            </a:avLst>
          </a:prstGeom>
          <a:solidFill>
            <a:srgbClr val="FFFFFF"/>
          </a:solidFill>
          <a:ln w="15875">
            <a:solidFill>
              <a:srgbClr val="F26B21"/>
            </a:solidFill>
            <a:prstDash val="dash"/>
          </a:ln>
        </p:spPr>
      </p:sp>
      <p:sp>
        <p:nvSpPr>
          <p:cNvPr id="16" name="Text 14"/>
          <p:cNvSpPr txBox="1"/>
          <p:nvPr/>
        </p:nvSpPr>
        <p:spPr>
          <a:xfrm>
            <a:off x="4572000" y="1719072"/>
            <a:ext cx="1920240" cy="384048"/>
          </a:xfrm>
          <a:prstGeom prst="rect">
            <a:avLst/>
          </a:prstGeom>
          <a:noFill/>
          <a:ln/>
        </p:spPr>
        <p:txBody>
          <a:bodyPr wrap="square" lIns="0" tIns="0" rIns="0" bIns="0" rtlCol="0" anchor="ctr"/>
          <a:lstStyle/>
          <a:p>
            <a:pPr algn="ctr" indent="0" marL="0">
              <a:lnSpc>
                <a:spcPct val="105000"/>
              </a:lnSpc>
              <a:buNone/>
            </a:pPr>
            <a:r>
              <a:rPr lang="en-US" sz="1000" b="1" dirty="0">
                <a:solidFill>
                  <a:srgbClr val="556176"/>
                </a:solidFill>
                <a:latin typeface="LINE Seed JP" pitchFamily="34" charset="0"/>
                <a:ea typeface="LINE Seed JP" pitchFamily="34" charset="-122"/>
                <a:cs typeface="LINE Seed JP" pitchFamily="34" charset="-120"/>
              </a:rPr>
              <a:t>登録した直後に</a:t>
            </a:r>
            <a:endParaRPr lang="en-US" sz="1000" dirty="0"/>
          </a:p>
          <a:p>
            <a:pPr algn="ctr" indent="0" marL="0">
              <a:lnSpc>
                <a:spcPct val="105000"/>
              </a:lnSpc>
              <a:buNone/>
            </a:pPr>
            <a:r>
              <a:rPr lang="en-US" sz="1000" b="1" dirty="0">
                <a:solidFill>
                  <a:srgbClr val="556176"/>
                </a:solidFill>
                <a:latin typeface="LINE Seed JP" pitchFamily="34" charset="0"/>
                <a:ea typeface="LINE Seed JP" pitchFamily="34" charset="-122"/>
                <a:cs typeface="LINE Seed JP" pitchFamily="34" charset="-120"/>
              </a:rPr>
              <a:t>届けるもの</a:t>
            </a:r>
            <a:endParaRPr lang="en-US" sz="1000" dirty="0"/>
          </a:p>
        </p:txBody>
      </p:sp>
      <p:sp>
        <p:nvSpPr>
          <p:cNvPr id="17" name="Shape 15"/>
          <p:cNvSpPr/>
          <p:nvPr/>
        </p:nvSpPr>
        <p:spPr>
          <a:xfrm>
            <a:off x="4572000" y="2148840"/>
            <a:ext cx="1920240" cy="365760"/>
          </a:xfrm>
          <a:prstGeom prst="roundRect">
            <a:avLst>
              <a:gd name="adj" fmla="val 12500"/>
            </a:avLst>
          </a:prstGeom>
          <a:solidFill>
            <a:srgbClr val="FFFFFF"/>
          </a:solidFill>
          <a:ln w="15875">
            <a:solidFill>
              <a:srgbClr val="F26B21"/>
            </a:solidFill>
            <a:prstDash val="dash"/>
          </a:ln>
        </p:spPr>
      </p:sp>
      <p:sp>
        <p:nvSpPr>
          <p:cNvPr id="18" name="Shape 16"/>
          <p:cNvSpPr/>
          <p:nvPr/>
        </p:nvSpPr>
        <p:spPr>
          <a:xfrm>
            <a:off x="4572000" y="2587752"/>
            <a:ext cx="1920240" cy="365760"/>
          </a:xfrm>
          <a:prstGeom prst="roundRect">
            <a:avLst>
              <a:gd name="adj" fmla="val 12500"/>
            </a:avLst>
          </a:prstGeom>
          <a:solidFill>
            <a:srgbClr val="FFFFFF"/>
          </a:solidFill>
          <a:ln w="15875">
            <a:solidFill>
              <a:srgbClr val="F26B21"/>
            </a:solidFill>
            <a:prstDash val="dash"/>
          </a:ln>
        </p:spPr>
      </p:sp>
      <p:sp>
        <p:nvSpPr>
          <p:cNvPr id="19" name="Text 17"/>
          <p:cNvSpPr txBox="1"/>
          <p:nvPr/>
        </p:nvSpPr>
        <p:spPr>
          <a:xfrm>
            <a:off x="6583680" y="1719072"/>
            <a:ext cx="1920240" cy="384048"/>
          </a:xfrm>
          <a:prstGeom prst="rect">
            <a:avLst/>
          </a:prstGeom>
          <a:noFill/>
          <a:ln/>
        </p:spPr>
        <p:txBody>
          <a:bodyPr wrap="square" lIns="0" tIns="0" rIns="0" bIns="0" rtlCol="0" anchor="ctr"/>
          <a:lstStyle/>
          <a:p>
            <a:pPr algn="ctr" indent="0" marL="0">
              <a:lnSpc>
                <a:spcPct val="105000"/>
              </a:lnSpc>
              <a:buNone/>
            </a:pPr>
            <a:r>
              <a:rPr lang="en-US" sz="1000" b="1" dirty="0">
                <a:solidFill>
                  <a:srgbClr val="556176"/>
                </a:solidFill>
                <a:latin typeface="LINE Seed JP" pitchFamily="34" charset="0"/>
                <a:ea typeface="LINE Seed JP" pitchFamily="34" charset="-122"/>
                <a:cs typeface="LINE Seed JP" pitchFamily="34" charset="-120"/>
              </a:rPr>
              <a:t>今後の配信内容と</a:t>
            </a:r>
            <a:endParaRPr lang="en-US" sz="1000" dirty="0"/>
          </a:p>
          <a:p>
            <a:pPr algn="ctr" indent="0" marL="0">
              <a:lnSpc>
                <a:spcPct val="105000"/>
              </a:lnSpc>
              <a:buNone/>
            </a:pPr>
            <a:r>
              <a:rPr lang="en-US" sz="1000" b="1" dirty="0">
                <a:solidFill>
                  <a:srgbClr val="556176"/>
                </a:solidFill>
                <a:latin typeface="LINE Seed JP" pitchFamily="34" charset="0"/>
                <a:ea typeface="LINE Seed JP" pitchFamily="34" charset="-122"/>
                <a:cs typeface="LINE Seed JP" pitchFamily="34" charset="-120"/>
              </a:rPr>
              <a:t>頻度</a:t>
            </a:r>
            <a:endParaRPr lang="en-US" sz="1000" dirty="0"/>
          </a:p>
        </p:txBody>
      </p:sp>
      <p:sp>
        <p:nvSpPr>
          <p:cNvPr id="20" name="Shape 18"/>
          <p:cNvSpPr/>
          <p:nvPr/>
        </p:nvSpPr>
        <p:spPr>
          <a:xfrm>
            <a:off x="6583680" y="2148840"/>
            <a:ext cx="1920240" cy="365760"/>
          </a:xfrm>
          <a:prstGeom prst="roundRect">
            <a:avLst>
              <a:gd name="adj" fmla="val 12500"/>
            </a:avLst>
          </a:prstGeom>
          <a:solidFill>
            <a:srgbClr val="FFFFFF"/>
          </a:solidFill>
          <a:ln w="15875">
            <a:solidFill>
              <a:srgbClr val="F26B21"/>
            </a:solidFill>
            <a:prstDash val="dash"/>
          </a:ln>
        </p:spPr>
      </p:sp>
      <p:sp>
        <p:nvSpPr>
          <p:cNvPr id="21" name="Shape 19"/>
          <p:cNvSpPr/>
          <p:nvPr/>
        </p:nvSpPr>
        <p:spPr>
          <a:xfrm>
            <a:off x="6583680" y="2587752"/>
            <a:ext cx="1920240" cy="365760"/>
          </a:xfrm>
          <a:prstGeom prst="roundRect">
            <a:avLst>
              <a:gd name="adj" fmla="val 12500"/>
            </a:avLst>
          </a:prstGeom>
          <a:solidFill>
            <a:srgbClr val="FFFFFF"/>
          </a:solidFill>
          <a:ln w="15875">
            <a:solidFill>
              <a:srgbClr val="F26B21"/>
            </a:solidFill>
            <a:prstDash val="dash"/>
          </a:ln>
        </p:spPr>
      </p:sp>
      <p:sp>
        <p:nvSpPr>
          <p:cNvPr id="22" name="Shape 20"/>
          <p:cNvSpPr/>
          <p:nvPr/>
        </p:nvSpPr>
        <p:spPr>
          <a:xfrm>
            <a:off x="548640" y="3246120"/>
            <a:ext cx="109728" cy="109728"/>
          </a:xfrm>
          <a:prstGeom prst="ellipse">
            <a:avLst/>
          </a:prstGeom>
          <a:solidFill>
            <a:srgbClr val="F26B21"/>
          </a:solidFill>
          <a:ln w="12700">
            <a:solidFill>
              <a:srgbClr val="F26B21"/>
            </a:solidFill>
            <a:prstDash val="solid"/>
          </a:ln>
        </p:spPr>
      </p:sp>
      <p:sp>
        <p:nvSpPr>
          <p:cNvPr id="23" name="Text 21"/>
          <p:cNvSpPr txBox="1"/>
          <p:nvPr/>
        </p:nvSpPr>
        <p:spPr>
          <a:xfrm>
            <a:off x="777240" y="3136392"/>
            <a:ext cx="7818120" cy="374904"/>
          </a:xfrm>
          <a:prstGeom prst="rect">
            <a:avLst/>
          </a:prstGeom>
          <a:noFill/>
          <a:ln/>
        </p:spPr>
        <p:txBody>
          <a:bodyPr wrap="square" lIns="0" tIns="0" rIns="0" bIns="0" rtlCol="0" anchor="t"/>
          <a:lstStyle/>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集客チャネルごとに、ユーザーにしてほしいことを書き出す。</a:t>
            </a:r>
            <a:endParaRPr lang="en-US" sz="1200" dirty="0"/>
          </a:p>
        </p:txBody>
      </p:sp>
      <p:sp>
        <p:nvSpPr>
          <p:cNvPr id="24" name="Shape 22"/>
          <p:cNvSpPr/>
          <p:nvPr/>
        </p:nvSpPr>
        <p:spPr>
          <a:xfrm>
            <a:off x="548640" y="3666744"/>
            <a:ext cx="109728" cy="109728"/>
          </a:xfrm>
          <a:prstGeom prst="ellipse">
            <a:avLst/>
          </a:prstGeom>
          <a:solidFill>
            <a:srgbClr val="F26B21"/>
          </a:solidFill>
          <a:ln w="12700">
            <a:solidFill>
              <a:srgbClr val="F26B21"/>
            </a:solidFill>
            <a:prstDash val="solid"/>
          </a:ln>
        </p:spPr>
      </p:sp>
      <p:sp>
        <p:nvSpPr>
          <p:cNvPr id="25" name="Text 23"/>
          <p:cNvSpPr txBox="1"/>
          <p:nvPr/>
        </p:nvSpPr>
        <p:spPr>
          <a:xfrm>
            <a:off x="777240" y="3557016"/>
            <a:ext cx="7818120" cy="374904"/>
          </a:xfrm>
          <a:prstGeom prst="rect">
            <a:avLst/>
          </a:prstGeom>
          <a:noFill/>
          <a:ln/>
        </p:spPr>
        <p:txBody>
          <a:bodyPr wrap="square" lIns="0" tIns="0" rIns="0" bIns="0" rtlCol="0" anchor="t"/>
          <a:lstStyle/>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ユーザーにしてほしいことにつながる友だち追加するメリット（登録特典など）を整理して記入</a:t>
            </a:r>
            <a:endParaRPr lang="en-US" sz="1200" dirty="0"/>
          </a:p>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する。</a:t>
            </a:r>
            <a:endParaRPr lang="en-US" sz="1200" dirty="0"/>
          </a:p>
        </p:txBody>
      </p:sp>
      <p:sp>
        <p:nvSpPr>
          <p:cNvPr id="26" name="Shape 24"/>
          <p:cNvSpPr/>
          <p:nvPr/>
        </p:nvSpPr>
        <p:spPr>
          <a:xfrm>
            <a:off x="548640" y="4087368"/>
            <a:ext cx="109728" cy="109728"/>
          </a:xfrm>
          <a:prstGeom prst="ellipse">
            <a:avLst/>
          </a:prstGeom>
          <a:solidFill>
            <a:srgbClr val="F26B21"/>
          </a:solidFill>
          <a:ln w="12700">
            <a:solidFill>
              <a:srgbClr val="F26B21"/>
            </a:solidFill>
            <a:prstDash val="solid"/>
          </a:ln>
        </p:spPr>
      </p:sp>
      <p:sp>
        <p:nvSpPr>
          <p:cNvPr id="27" name="Text 25"/>
          <p:cNvSpPr txBox="1"/>
          <p:nvPr/>
        </p:nvSpPr>
        <p:spPr>
          <a:xfrm>
            <a:off x="777240" y="3977640"/>
            <a:ext cx="7818120" cy="374904"/>
          </a:xfrm>
          <a:prstGeom prst="rect">
            <a:avLst/>
          </a:prstGeom>
          <a:noFill/>
          <a:ln/>
        </p:spPr>
        <p:txBody>
          <a:bodyPr wrap="square" lIns="0" tIns="0" rIns="0" bIns="0" rtlCol="0" anchor="t"/>
          <a:lstStyle/>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直後に送るリンクやクーポンの期限、定期配信の頻度を書き出す。</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548640" y="256032"/>
            <a:ext cx="1280160" cy="347472"/>
          </a:xfrm>
          <a:prstGeom prst="rect">
            <a:avLst/>
          </a:prstGeom>
          <a:solidFill>
            <a:srgbClr val="F26B21"/>
          </a:solidFill>
          <a:ln w="12700">
            <a:solidFill>
              <a:srgbClr val="F26B21"/>
            </a:solidFill>
            <a:prstDash val="solid"/>
          </a:ln>
        </p:spPr>
      </p:sp>
      <p:sp>
        <p:nvSpPr>
          <p:cNvPr id="4" name="Text 2"/>
          <p:cNvSpPr txBox="1"/>
          <p:nvPr/>
        </p:nvSpPr>
        <p:spPr>
          <a:xfrm>
            <a:off x="548640" y="256032"/>
            <a:ext cx="1280160"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ワーク3・4</a:t>
            </a:r>
            <a:endParaRPr lang="en-US" sz="1300" dirty="0"/>
          </a:p>
        </p:txBody>
      </p:sp>
      <p:sp>
        <p:nvSpPr>
          <p:cNvPr id="5" name="Text 3"/>
          <p:cNvSpPr txBox="1"/>
          <p:nvPr/>
        </p:nvSpPr>
        <p:spPr>
          <a:xfrm>
            <a:off x="1965960" y="256032"/>
            <a:ext cx="4754880" cy="347472"/>
          </a:xfrm>
          <a:prstGeom prst="rect">
            <a:avLst/>
          </a:prstGeom>
          <a:noFill/>
          <a:ln/>
        </p:spPr>
        <p:txBody>
          <a:bodyPr wrap="square" lIns="0" tIns="0" rIns="0" bIns="0" rtlCol="0" anchor="ctr"/>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9分＋5分　③ プロフィール　④ 経路のタグ</a:t>
            </a:r>
            <a:endParaRPr lang="en-US" sz="1150" dirty="0"/>
          </a:p>
        </p:txBody>
      </p:sp>
      <p:sp>
        <p:nvSpPr>
          <p:cNvPr id="6" name="Text 4"/>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2200" b="1" dirty="0">
                <a:solidFill>
                  <a:srgbClr val="1C2B4A"/>
                </a:solidFill>
                <a:latin typeface="LINE Seed JP" pitchFamily="34" charset="0"/>
                <a:ea typeface="LINE Seed JP" pitchFamily="34" charset="-122"/>
                <a:cs typeface="LINE Seed JP" pitchFamily="34" charset="-120"/>
              </a:rPr>
              <a:t>プロフィールと経路タグを書く</a:t>
            </a:r>
            <a:endParaRPr lang="en-US" sz="2200" dirty="0"/>
          </a:p>
        </p:txBody>
      </p:sp>
      <p:sp>
        <p:nvSpPr>
          <p:cNvPr id="7" name="Text 5"/>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プロフィールに載せる内容を書き、経路タグと数える数字を決める。</a:t>
            </a:r>
            <a:endParaRPr lang="en-US" sz="1300" dirty="0"/>
          </a:p>
        </p:txBody>
      </p:sp>
      <p:sp>
        <p:nvSpPr>
          <p:cNvPr id="8" name="Text 6"/>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9" name="Text 7"/>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34 / 35</a:t>
            </a:r>
            <a:endParaRPr lang="en-US" sz="800" dirty="0"/>
          </a:p>
        </p:txBody>
      </p:sp>
      <p:sp>
        <p:nvSpPr>
          <p:cNvPr id="10" name="Text 8"/>
          <p:cNvSpPr txBox="1"/>
          <p:nvPr/>
        </p:nvSpPr>
        <p:spPr>
          <a:xfrm>
            <a:off x="548640" y="1719072"/>
            <a:ext cx="3931920" cy="274320"/>
          </a:xfrm>
          <a:prstGeom prst="rect">
            <a:avLst/>
          </a:prstGeom>
          <a:noFill/>
          <a:ln/>
        </p:spPr>
        <p:txBody>
          <a:bodyPr wrap="square" lIns="0" tIns="0" rIns="0" bIns="0" rtlCol="0" anchor="t"/>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③ プロフィールに載せること</a:t>
            </a:r>
            <a:endParaRPr lang="en-US" sz="1150" dirty="0"/>
          </a:p>
        </p:txBody>
      </p:sp>
      <p:sp>
        <p:nvSpPr>
          <p:cNvPr id="11" name="Text 9"/>
          <p:cNvSpPr txBox="1"/>
          <p:nvPr/>
        </p:nvSpPr>
        <p:spPr>
          <a:xfrm>
            <a:off x="548640" y="2011680"/>
            <a:ext cx="1892808" cy="384048"/>
          </a:xfrm>
          <a:prstGeom prst="rect">
            <a:avLst/>
          </a:prstGeom>
          <a:noFill/>
          <a:ln/>
        </p:spPr>
        <p:txBody>
          <a:bodyPr wrap="square" lIns="0" tIns="0" rIns="0" bIns="0" rtlCol="0" anchor="ctr"/>
          <a:lstStyle/>
          <a:p>
            <a:pPr algn="ctr" indent="0" marL="0">
              <a:lnSpc>
                <a:spcPct val="105000"/>
              </a:lnSpc>
              <a:buNone/>
            </a:pPr>
            <a:r>
              <a:rPr lang="en-US" sz="950" b="1" dirty="0">
                <a:solidFill>
                  <a:srgbClr val="556176"/>
                </a:solidFill>
                <a:latin typeface="LINE Seed JP" pitchFamily="34" charset="0"/>
                <a:ea typeface="LINE Seed JP" pitchFamily="34" charset="-122"/>
                <a:cs typeface="LINE Seed JP" pitchFamily="34" charset="-120"/>
              </a:rPr>
              <a:t>背景画像で見せること</a:t>
            </a:r>
            <a:endParaRPr lang="en-US" sz="950" dirty="0"/>
          </a:p>
        </p:txBody>
      </p:sp>
      <p:sp>
        <p:nvSpPr>
          <p:cNvPr id="12" name="Shape 10"/>
          <p:cNvSpPr/>
          <p:nvPr/>
        </p:nvSpPr>
        <p:spPr>
          <a:xfrm>
            <a:off x="548640" y="2432304"/>
            <a:ext cx="1892808" cy="640080"/>
          </a:xfrm>
          <a:prstGeom prst="roundRect">
            <a:avLst>
              <a:gd name="adj" fmla="val 7143"/>
            </a:avLst>
          </a:prstGeom>
          <a:solidFill>
            <a:srgbClr val="FFFFFF"/>
          </a:solidFill>
          <a:ln w="15875">
            <a:solidFill>
              <a:srgbClr val="F26B21"/>
            </a:solidFill>
            <a:prstDash val="dash"/>
          </a:ln>
        </p:spPr>
      </p:sp>
      <p:sp>
        <p:nvSpPr>
          <p:cNvPr id="13" name="Text 11"/>
          <p:cNvSpPr txBox="1"/>
          <p:nvPr/>
        </p:nvSpPr>
        <p:spPr>
          <a:xfrm>
            <a:off x="2514600" y="2011680"/>
            <a:ext cx="1892808" cy="384048"/>
          </a:xfrm>
          <a:prstGeom prst="rect">
            <a:avLst/>
          </a:prstGeom>
          <a:noFill/>
          <a:ln/>
        </p:spPr>
        <p:txBody>
          <a:bodyPr wrap="square" lIns="0" tIns="0" rIns="0" bIns="0" rtlCol="0" anchor="ctr"/>
          <a:lstStyle/>
          <a:p>
            <a:pPr algn="ctr" indent="0" marL="0">
              <a:lnSpc>
                <a:spcPct val="105000"/>
              </a:lnSpc>
              <a:buNone/>
            </a:pPr>
            <a:r>
              <a:rPr lang="en-US" sz="950" b="1" dirty="0">
                <a:solidFill>
                  <a:srgbClr val="556176"/>
                </a:solidFill>
                <a:latin typeface="LINE Seed JP" pitchFamily="34" charset="0"/>
                <a:ea typeface="LINE Seed JP" pitchFamily="34" charset="-122"/>
                <a:cs typeface="LINE Seed JP" pitchFamily="34" charset="-120"/>
              </a:rPr>
              <a:t>特典の受け取り方・配信</a:t>
            </a:r>
            <a:endParaRPr lang="en-US" sz="950" dirty="0"/>
          </a:p>
          <a:p>
            <a:pPr algn="ctr" indent="0" marL="0">
              <a:lnSpc>
                <a:spcPct val="105000"/>
              </a:lnSpc>
              <a:buNone/>
            </a:pPr>
            <a:r>
              <a:rPr lang="en-US" sz="950" b="1" dirty="0">
                <a:solidFill>
                  <a:srgbClr val="556176"/>
                </a:solidFill>
                <a:latin typeface="LINE Seed JP" pitchFamily="34" charset="0"/>
                <a:ea typeface="LINE Seed JP" pitchFamily="34" charset="-122"/>
                <a:cs typeface="LINE Seed JP" pitchFamily="34" charset="-120"/>
              </a:rPr>
              <a:t>の頻度・運営元の情報</a:t>
            </a:r>
            <a:endParaRPr lang="en-US" sz="950" dirty="0"/>
          </a:p>
        </p:txBody>
      </p:sp>
      <p:sp>
        <p:nvSpPr>
          <p:cNvPr id="14" name="Shape 12"/>
          <p:cNvSpPr/>
          <p:nvPr/>
        </p:nvSpPr>
        <p:spPr>
          <a:xfrm>
            <a:off x="2514600" y="2432304"/>
            <a:ext cx="1892808" cy="640080"/>
          </a:xfrm>
          <a:prstGeom prst="roundRect">
            <a:avLst>
              <a:gd name="adj" fmla="val 7143"/>
            </a:avLst>
          </a:prstGeom>
          <a:solidFill>
            <a:srgbClr val="FFFFFF"/>
          </a:solidFill>
          <a:ln w="15875">
            <a:solidFill>
              <a:srgbClr val="F26B21"/>
            </a:solidFill>
            <a:prstDash val="dash"/>
          </a:ln>
        </p:spPr>
      </p:sp>
      <p:sp>
        <p:nvSpPr>
          <p:cNvPr id="15" name="Text 13"/>
          <p:cNvSpPr txBox="1"/>
          <p:nvPr/>
        </p:nvSpPr>
        <p:spPr>
          <a:xfrm>
            <a:off x="4663440" y="1719072"/>
            <a:ext cx="3931920" cy="274320"/>
          </a:xfrm>
          <a:prstGeom prst="rect">
            <a:avLst/>
          </a:prstGeom>
          <a:noFill/>
          <a:ln/>
        </p:spPr>
        <p:txBody>
          <a:bodyPr wrap="square" lIns="0" tIns="0" rIns="0" bIns="0" rtlCol="0" anchor="t"/>
          <a:lstStyle/>
          <a:p>
            <a:pPr algn="l" indent="0" marL="0">
              <a:buNone/>
            </a:pPr>
            <a:r>
              <a:rPr lang="en-US" sz="1150" b="1" dirty="0">
                <a:solidFill>
                  <a:srgbClr val="F26B21"/>
                </a:solidFill>
                <a:latin typeface="LINE Seed JP" pitchFamily="34" charset="0"/>
                <a:ea typeface="LINE Seed JP" pitchFamily="34" charset="-122"/>
                <a:cs typeface="LINE Seed JP" pitchFamily="34" charset="-120"/>
              </a:rPr>
              <a:t>④ 経路のタグと数える数字</a:t>
            </a:r>
            <a:endParaRPr lang="en-US" sz="1150" dirty="0"/>
          </a:p>
        </p:txBody>
      </p:sp>
      <p:sp>
        <p:nvSpPr>
          <p:cNvPr id="16" name="Text 14"/>
          <p:cNvSpPr txBox="1"/>
          <p:nvPr/>
        </p:nvSpPr>
        <p:spPr>
          <a:xfrm>
            <a:off x="4663440" y="2011680"/>
            <a:ext cx="1237488" cy="384048"/>
          </a:xfrm>
          <a:prstGeom prst="rect">
            <a:avLst/>
          </a:prstGeom>
          <a:noFill/>
          <a:ln/>
        </p:spPr>
        <p:txBody>
          <a:bodyPr wrap="square" lIns="0" tIns="0" rIns="0" bIns="0" rtlCol="0" anchor="ctr"/>
          <a:lstStyle/>
          <a:p>
            <a:pPr algn="ctr" indent="0" marL="0">
              <a:lnSpc>
                <a:spcPct val="105000"/>
              </a:lnSpc>
              <a:buNone/>
            </a:pPr>
            <a:r>
              <a:rPr lang="en-US" sz="950" b="1" dirty="0">
                <a:solidFill>
                  <a:srgbClr val="556176"/>
                </a:solidFill>
                <a:latin typeface="LINE Seed JP" pitchFamily="34" charset="0"/>
                <a:ea typeface="LINE Seed JP" pitchFamily="34" charset="-122"/>
                <a:cs typeface="LINE Seed JP" pitchFamily="34" charset="-120"/>
              </a:rPr>
              <a:t>経路のタグの名前</a:t>
            </a:r>
            <a:endParaRPr lang="en-US" sz="950" dirty="0"/>
          </a:p>
        </p:txBody>
      </p:sp>
      <p:sp>
        <p:nvSpPr>
          <p:cNvPr id="17" name="Shape 15"/>
          <p:cNvSpPr/>
          <p:nvPr/>
        </p:nvSpPr>
        <p:spPr>
          <a:xfrm>
            <a:off x="4663440" y="2432304"/>
            <a:ext cx="1237488" cy="640080"/>
          </a:xfrm>
          <a:prstGeom prst="roundRect">
            <a:avLst>
              <a:gd name="adj" fmla="val 7143"/>
            </a:avLst>
          </a:prstGeom>
          <a:solidFill>
            <a:srgbClr val="FFFFFF"/>
          </a:solidFill>
          <a:ln w="15875">
            <a:solidFill>
              <a:srgbClr val="F26B21"/>
            </a:solidFill>
            <a:prstDash val="dash"/>
          </a:ln>
        </p:spPr>
      </p:sp>
      <p:sp>
        <p:nvSpPr>
          <p:cNvPr id="18" name="Text 16"/>
          <p:cNvSpPr txBox="1"/>
          <p:nvPr/>
        </p:nvSpPr>
        <p:spPr>
          <a:xfrm>
            <a:off x="5974080" y="2011680"/>
            <a:ext cx="1237488" cy="384048"/>
          </a:xfrm>
          <a:prstGeom prst="rect">
            <a:avLst/>
          </a:prstGeom>
          <a:noFill/>
          <a:ln/>
        </p:spPr>
        <p:txBody>
          <a:bodyPr wrap="square" lIns="0" tIns="0" rIns="0" bIns="0" rtlCol="0" anchor="ctr"/>
          <a:lstStyle/>
          <a:p>
            <a:pPr algn="ctr" indent="0" marL="0">
              <a:lnSpc>
                <a:spcPct val="105000"/>
              </a:lnSpc>
              <a:buNone/>
            </a:pPr>
            <a:r>
              <a:rPr lang="en-US" sz="950" b="1" dirty="0">
                <a:solidFill>
                  <a:srgbClr val="556176"/>
                </a:solidFill>
                <a:latin typeface="LINE Seed JP" pitchFamily="34" charset="0"/>
                <a:ea typeface="LINE Seed JP" pitchFamily="34" charset="-122"/>
                <a:cs typeface="LINE Seed JP" pitchFamily="34" charset="-120"/>
              </a:rPr>
              <a:t>流入経路分析があるか</a:t>
            </a:r>
            <a:endParaRPr lang="en-US" sz="950" dirty="0"/>
          </a:p>
        </p:txBody>
      </p:sp>
      <p:sp>
        <p:nvSpPr>
          <p:cNvPr id="19" name="Shape 17"/>
          <p:cNvSpPr/>
          <p:nvPr/>
        </p:nvSpPr>
        <p:spPr>
          <a:xfrm>
            <a:off x="5974080" y="2432304"/>
            <a:ext cx="1237488" cy="640080"/>
          </a:xfrm>
          <a:prstGeom prst="roundRect">
            <a:avLst>
              <a:gd name="adj" fmla="val 7143"/>
            </a:avLst>
          </a:prstGeom>
          <a:solidFill>
            <a:srgbClr val="FFFFFF"/>
          </a:solidFill>
          <a:ln w="15875">
            <a:solidFill>
              <a:srgbClr val="F26B21"/>
            </a:solidFill>
            <a:prstDash val="dash"/>
          </a:ln>
        </p:spPr>
      </p:sp>
      <p:sp>
        <p:nvSpPr>
          <p:cNvPr id="20" name="Text 18"/>
          <p:cNvSpPr txBox="1"/>
          <p:nvPr/>
        </p:nvSpPr>
        <p:spPr>
          <a:xfrm>
            <a:off x="7284720" y="2011680"/>
            <a:ext cx="1237488" cy="384048"/>
          </a:xfrm>
          <a:prstGeom prst="rect">
            <a:avLst/>
          </a:prstGeom>
          <a:noFill/>
          <a:ln/>
        </p:spPr>
        <p:txBody>
          <a:bodyPr wrap="square" lIns="0" tIns="0" rIns="0" bIns="0" rtlCol="0" anchor="ctr"/>
          <a:lstStyle/>
          <a:p>
            <a:pPr algn="ctr" indent="0" marL="0">
              <a:lnSpc>
                <a:spcPct val="105000"/>
              </a:lnSpc>
              <a:buNone/>
            </a:pPr>
            <a:r>
              <a:rPr lang="en-US" sz="950" b="1" dirty="0">
                <a:solidFill>
                  <a:srgbClr val="556176"/>
                </a:solidFill>
                <a:latin typeface="LINE Seed JP" pitchFamily="34" charset="0"/>
                <a:ea typeface="LINE Seed JP" pitchFamily="34" charset="-122"/>
                <a:cs typeface="LINE Seed JP" pitchFamily="34" charset="-120"/>
              </a:rPr>
              <a:t>見る時期</a:t>
            </a:r>
            <a:endParaRPr lang="en-US" sz="950" dirty="0"/>
          </a:p>
        </p:txBody>
      </p:sp>
      <p:sp>
        <p:nvSpPr>
          <p:cNvPr id="21" name="Shape 19"/>
          <p:cNvSpPr/>
          <p:nvPr/>
        </p:nvSpPr>
        <p:spPr>
          <a:xfrm>
            <a:off x="7284720" y="2432304"/>
            <a:ext cx="1237488" cy="640080"/>
          </a:xfrm>
          <a:prstGeom prst="roundRect">
            <a:avLst>
              <a:gd name="adj" fmla="val 7143"/>
            </a:avLst>
          </a:prstGeom>
          <a:solidFill>
            <a:srgbClr val="FFFFFF"/>
          </a:solidFill>
          <a:ln w="15875">
            <a:solidFill>
              <a:srgbClr val="F26B21"/>
            </a:solidFill>
            <a:prstDash val="dash"/>
          </a:ln>
        </p:spPr>
      </p:sp>
      <p:sp>
        <p:nvSpPr>
          <p:cNvPr id="22" name="Shape 20"/>
          <p:cNvSpPr/>
          <p:nvPr/>
        </p:nvSpPr>
        <p:spPr>
          <a:xfrm>
            <a:off x="548640" y="3474720"/>
            <a:ext cx="109728" cy="109728"/>
          </a:xfrm>
          <a:prstGeom prst="ellipse">
            <a:avLst/>
          </a:prstGeom>
          <a:solidFill>
            <a:srgbClr val="F26B21"/>
          </a:solidFill>
          <a:ln w="12700">
            <a:solidFill>
              <a:srgbClr val="F26B21"/>
            </a:solidFill>
            <a:prstDash val="solid"/>
          </a:ln>
        </p:spPr>
      </p:sp>
      <p:sp>
        <p:nvSpPr>
          <p:cNvPr id="23" name="Text 21"/>
          <p:cNvSpPr txBox="1"/>
          <p:nvPr/>
        </p:nvSpPr>
        <p:spPr>
          <a:xfrm>
            <a:off x="777240" y="3364992"/>
            <a:ext cx="7818120" cy="411480"/>
          </a:xfrm>
          <a:prstGeom prst="rect">
            <a:avLst/>
          </a:prstGeom>
          <a:noFill/>
          <a:ln/>
        </p:spPr>
        <p:txBody>
          <a:bodyPr wrap="square" lIns="0" tIns="0" rIns="0" bIns="0" rtlCol="0" anchor="t"/>
          <a:lstStyle/>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ワーク3（9分）：背景画像で見せる内容や特典の受け取り方、配信頻度を書く。</a:t>
            </a:r>
            <a:endParaRPr lang="en-US" sz="1200" dirty="0"/>
          </a:p>
        </p:txBody>
      </p:sp>
      <p:sp>
        <p:nvSpPr>
          <p:cNvPr id="24" name="Shape 22"/>
          <p:cNvSpPr/>
          <p:nvPr/>
        </p:nvSpPr>
        <p:spPr>
          <a:xfrm>
            <a:off x="548640" y="3931920"/>
            <a:ext cx="109728" cy="109728"/>
          </a:xfrm>
          <a:prstGeom prst="ellipse">
            <a:avLst/>
          </a:prstGeom>
          <a:solidFill>
            <a:srgbClr val="F26B21"/>
          </a:solidFill>
          <a:ln w="12700">
            <a:solidFill>
              <a:srgbClr val="F26B21"/>
            </a:solidFill>
            <a:prstDash val="solid"/>
          </a:ln>
        </p:spPr>
      </p:sp>
      <p:sp>
        <p:nvSpPr>
          <p:cNvPr id="25" name="Text 23"/>
          <p:cNvSpPr txBox="1"/>
          <p:nvPr/>
        </p:nvSpPr>
        <p:spPr>
          <a:xfrm>
            <a:off x="777240" y="3822192"/>
            <a:ext cx="7818120" cy="411480"/>
          </a:xfrm>
          <a:prstGeom prst="rect">
            <a:avLst/>
          </a:prstGeom>
          <a:noFill/>
          <a:ln/>
        </p:spPr>
        <p:txBody>
          <a:bodyPr wrap="square" lIns="0" tIns="0" rIns="0" bIns="0" rtlCol="0" anchor="t"/>
          <a:lstStyle/>
          <a:p>
            <a:pPr algn="l" indent="0" marL="0">
              <a:lnSpc>
                <a:spcPct val="115000"/>
              </a:lnSpc>
              <a:buNone/>
            </a:pPr>
            <a:r>
              <a:rPr lang="en-US" sz="1200" dirty="0">
                <a:solidFill>
                  <a:srgbClr val="1C2B4A"/>
                </a:solidFill>
                <a:latin typeface="LINE Seed JP" pitchFamily="34" charset="0"/>
                <a:ea typeface="LINE Seed JP" pitchFamily="34" charset="-122"/>
                <a:cs typeface="LINE Seed JP" pitchFamily="34" charset="-120"/>
              </a:rPr>
              <a:t>ワーク4（5分）：タグ名を書き、プランの流入経路分析の有無と集計時期を書く。</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次回</a:t>
            </a:r>
            <a:endParaRPr lang="en-US" sz="1000" dirty="0"/>
          </a:p>
        </p:txBody>
      </p:sp>
      <p:sp>
        <p:nvSpPr>
          <p:cNvPr id="4" name="Text 2"/>
          <p:cNvSpPr txBox="1"/>
          <p:nvPr/>
        </p:nvSpPr>
        <p:spPr>
          <a:xfrm>
            <a:off x="548640" y="640080"/>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次回は登録者の情報を分類して人ごとに送り分ける準備をする</a:t>
            </a:r>
            <a:endParaRPr lang="en-US" sz="1900" dirty="0"/>
          </a:p>
        </p:txBody>
      </p:sp>
      <p:sp>
        <p:nvSpPr>
          <p:cNvPr id="5" name="Text 3"/>
          <p:cNvSpPr txBox="1"/>
          <p:nvPr/>
        </p:nvSpPr>
        <p:spPr>
          <a:xfrm>
            <a:off x="548640" y="1188720"/>
            <a:ext cx="8046720" cy="365760"/>
          </a:xfrm>
          <a:prstGeom prst="rect">
            <a:avLst/>
          </a:prstGeom>
          <a:noFill/>
          <a:ln/>
        </p:spPr>
        <p:txBody>
          <a:bodyPr wrap="square" lIns="0" tIns="0" rIns="0" bIns="0" rtlCol="0" anchor="ctr"/>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次回は友だち情報欄やアンケートを使い、ユーザー情報を集めて分類する。</a:t>
            </a:r>
            <a:endParaRPr lang="en-US" sz="1300" dirty="0"/>
          </a:p>
        </p:txBody>
      </p:sp>
      <p:sp>
        <p:nvSpPr>
          <p:cNvPr id="6" name="Text 4"/>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第3回</a:t>
            </a:r>
            <a:endParaRPr lang="en-US" sz="800" dirty="0"/>
          </a:p>
        </p:txBody>
      </p:sp>
      <p:sp>
        <p:nvSpPr>
          <p:cNvPr id="7" name="Text 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35 / 35</a:t>
            </a:r>
            <a:endParaRPr lang="en-US" sz="800" dirty="0"/>
          </a:p>
        </p:txBody>
      </p:sp>
      <p:sp>
        <p:nvSpPr>
          <p:cNvPr id="8" name="Shape 6"/>
          <p:cNvSpPr/>
          <p:nvPr/>
        </p:nvSpPr>
        <p:spPr>
          <a:xfrm>
            <a:off x="548640" y="1783080"/>
            <a:ext cx="1929384" cy="420624"/>
          </a:xfrm>
          <a:prstGeom prst="roundRect">
            <a:avLst>
              <a:gd name="adj" fmla="val 50000"/>
            </a:avLst>
          </a:prstGeom>
          <a:solidFill>
            <a:srgbClr val="EEF2F8"/>
          </a:solidFill>
          <a:ln w="12700">
            <a:solidFill>
              <a:srgbClr val="EEF2F8"/>
            </a:solidFill>
            <a:prstDash val="solid"/>
          </a:ln>
        </p:spPr>
      </p:sp>
      <p:sp>
        <p:nvSpPr>
          <p:cNvPr id="9" name="Text 7"/>
          <p:cNvSpPr txBox="1"/>
          <p:nvPr/>
        </p:nvSpPr>
        <p:spPr>
          <a:xfrm>
            <a:off x="548640" y="178308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10"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3232" y="1874520"/>
            <a:ext cx="237744" cy="237744"/>
          </a:xfrm>
          <a:prstGeom prst="rect">
            <a:avLst/>
          </a:prstGeom>
        </p:spPr>
      </p:pic>
      <p:sp>
        <p:nvSpPr>
          <p:cNvPr id="11" name="Text 8"/>
          <p:cNvSpPr txBox="1"/>
          <p:nvPr/>
        </p:nvSpPr>
        <p:spPr>
          <a:xfrm>
            <a:off x="1005840" y="178308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2" name="Text 9"/>
          <p:cNvSpPr txBox="1"/>
          <p:nvPr/>
        </p:nvSpPr>
        <p:spPr>
          <a:xfrm>
            <a:off x="1005840" y="1783080"/>
            <a:ext cx="1380744" cy="420624"/>
          </a:xfrm>
          <a:prstGeom prst="rect">
            <a:avLst/>
          </a:prstGeom>
          <a:noFill/>
          <a:ln/>
        </p:spPr>
        <p:txBody>
          <a:bodyPr wrap="square" lIns="0" tIns="0" rIns="0" bIns="0" rtlCol="0" anchor="ctr"/>
          <a:lstStyle/>
          <a:p>
            <a:pPr algn="ctr" indent="0" marL="0">
              <a:buNone/>
            </a:pPr>
            <a:r>
              <a:rPr lang="en-US" sz="1200" b="1" dirty="0">
                <a:solidFill>
                  <a:srgbClr val="34415A"/>
                </a:solidFill>
                <a:latin typeface="LINE Seed JP" pitchFamily="34" charset="0"/>
                <a:ea typeface="LINE Seed JP" pitchFamily="34" charset="-122"/>
                <a:cs typeface="LINE Seed JP" pitchFamily="34" charset="-120"/>
              </a:rPr>
              <a:t>集客</a:t>
            </a:r>
            <a:endParaRPr lang="en-US" sz="1200" dirty="0"/>
          </a:p>
        </p:txBody>
      </p:sp>
      <p:sp>
        <p:nvSpPr>
          <p:cNvPr id="13" name="Shape 10"/>
          <p:cNvSpPr/>
          <p:nvPr/>
        </p:nvSpPr>
        <p:spPr>
          <a:xfrm>
            <a:off x="2587752" y="1783080"/>
            <a:ext cx="1929384" cy="420624"/>
          </a:xfrm>
          <a:prstGeom prst="roundRect">
            <a:avLst>
              <a:gd name="adj" fmla="val 50000"/>
            </a:avLst>
          </a:prstGeom>
          <a:solidFill>
            <a:srgbClr val="F26B21"/>
          </a:solidFill>
          <a:ln w="12700">
            <a:solidFill>
              <a:srgbClr val="F26B21"/>
            </a:solidFill>
            <a:prstDash val="solid"/>
          </a:ln>
        </p:spPr>
      </p:sp>
      <p:sp>
        <p:nvSpPr>
          <p:cNvPr id="14" name="Text 11"/>
          <p:cNvSpPr txBox="1"/>
          <p:nvPr/>
        </p:nvSpPr>
        <p:spPr>
          <a:xfrm>
            <a:off x="2587752" y="178308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15"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2344" y="1874520"/>
            <a:ext cx="237744" cy="237744"/>
          </a:xfrm>
          <a:prstGeom prst="rect">
            <a:avLst/>
          </a:prstGeom>
        </p:spPr>
      </p:pic>
      <p:sp>
        <p:nvSpPr>
          <p:cNvPr id="16" name="Text 12"/>
          <p:cNvSpPr txBox="1"/>
          <p:nvPr/>
        </p:nvSpPr>
        <p:spPr>
          <a:xfrm>
            <a:off x="3044952" y="178308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7" name="Shape 13"/>
          <p:cNvSpPr/>
          <p:nvPr/>
        </p:nvSpPr>
        <p:spPr>
          <a:xfrm>
            <a:off x="4626864" y="1783080"/>
            <a:ext cx="1929384" cy="420624"/>
          </a:xfrm>
          <a:prstGeom prst="roundRect">
            <a:avLst>
              <a:gd name="adj" fmla="val 50000"/>
            </a:avLst>
          </a:prstGeom>
          <a:solidFill>
            <a:srgbClr val="EEF2F8"/>
          </a:solidFill>
          <a:ln w="12700">
            <a:solidFill>
              <a:srgbClr val="EEF2F8"/>
            </a:solidFill>
            <a:prstDash val="solid"/>
          </a:ln>
        </p:spPr>
      </p:sp>
      <p:sp>
        <p:nvSpPr>
          <p:cNvPr id="18" name="Text 14"/>
          <p:cNvSpPr txBox="1"/>
          <p:nvPr/>
        </p:nvSpPr>
        <p:spPr>
          <a:xfrm>
            <a:off x="4626864" y="178308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1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456" y="1874520"/>
            <a:ext cx="237744" cy="237744"/>
          </a:xfrm>
          <a:prstGeom prst="rect">
            <a:avLst/>
          </a:prstGeom>
        </p:spPr>
      </p:pic>
      <p:sp>
        <p:nvSpPr>
          <p:cNvPr id="20" name="Text 15"/>
          <p:cNvSpPr txBox="1"/>
          <p:nvPr/>
        </p:nvSpPr>
        <p:spPr>
          <a:xfrm>
            <a:off x="5084064" y="178308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21" name="Text 16"/>
          <p:cNvSpPr txBox="1"/>
          <p:nvPr/>
        </p:nvSpPr>
        <p:spPr>
          <a:xfrm>
            <a:off x="5084064" y="1783080"/>
            <a:ext cx="1380744" cy="420624"/>
          </a:xfrm>
          <a:prstGeom prst="rect">
            <a:avLst/>
          </a:prstGeom>
          <a:noFill/>
          <a:ln/>
        </p:spPr>
        <p:txBody>
          <a:bodyPr wrap="square" lIns="0" tIns="0" rIns="0" bIns="0" rtlCol="0" anchor="ctr"/>
          <a:lstStyle/>
          <a:p>
            <a:pPr algn="ctr" indent="0" marL="0">
              <a:buNone/>
            </a:pPr>
            <a:r>
              <a:rPr lang="en-US" sz="1200" b="1" dirty="0">
                <a:solidFill>
                  <a:srgbClr val="34415A"/>
                </a:solidFill>
                <a:latin typeface="LINE Seed JP" pitchFamily="34" charset="0"/>
                <a:ea typeface="LINE Seed JP" pitchFamily="34" charset="-122"/>
                <a:cs typeface="LINE Seed JP" pitchFamily="34" charset="-120"/>
              </a:rPr>
              <a:t>購入</a:t>
            </a:r>
            <a:endParaRPr lang="en-US" sz="1200" dirty="0"/>
          </a:p>
        </p:txBody>
      </p:sp>
      <p:sp>
        <p:nvSpPr>
          <p:cNvPr id="22" name="Shape 17"/>
          <p:cNvSpPr/>
          <p:nvPr/>
        </p:nvSpPr>
        <p:spPr>
          <a:xfrm>
            <a:off x="6665976" y="1783080"/>
            <a:ext cx="1929384" cy="420624"/>
          </a:xfrm>
          <a:prstGeom prst="roundRect">
            <a:avLst>
              <a:gd name="adj" fmla="val 50000"/>
            </a:avLst>
          </a:prstGeom>
          <a:solidFill>
            <a:srgbClr val="EEF2F8"/>
          </a:solidFill>
          <a:ln w="12700">
            <a:solidFill>
              <a:srgbClr val="EEF2F8"/>
            </a:solidFill>
            <a:prstDash val="solid"/>
          </a:ln>
        </p:spPr>
      </p:sp>
      <p:sp>
        <p:nvSpPr>
          <p:cNvPr id="23" name="Text 18"/>
          <p:cNvSpPr txBox="1"/>
          <p:nvPr/>
        </p:nvSpPr>
        <p:spPr>
          <a:xfrm>
            <a:off x="6665976" y="178308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24"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30568" y="1874520"/>
            <a:ext cx="237744" cy="237744"/>
          </a:xfrm>
          <a:prstGeom prst="rect">
            <a:avLst/>
          </a:prstGeom>
        </p:spPr>
      </p:pic>
      <p:sp>
        <p:nvSpPr>
          <p:cNvPr id="25" name="Text 19"/>
          <p:cNvSpPr txBox="1"/>
          <p:nvPr/>
        </p:nvSpPr>
        <p:spPr>
          <a:xfrm>
            <a:off x="7123176" y="178308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6" name="Text 20"/>
          <p:cNvSpPr txBox="1"/>
          <p:nvPr/>
        </p:nvSpPr>
        <p:spPr>
          <a:xfrm>
            <a:off x="7123176" y="1783080"/>
            <a:ext cx="1380744" cy="420624"/>
          </a:xfrm>
          <a:prstGeom prst="rect">
            <a:avLst/>
          </a:prstGeom>
          <a:noFill/>
          <a:ln/>
        </p:spPr>
        <p:txBody>
          <a:bodyPr wrap="square" lIns="0" tIns="0" rIns="0" bIns="0" rtlCol="0" anchor="ctr"/>
          <a:lstStyle/>
          <a:p>
            <a:pPr algn="ctr" indent="0" marL="0">
              <a:buNone/>
            </a:pPr>
            <a:r>
              <a:rPr lang="en-US" sz="1200" b="1" dirty="0">
                <a:solidFill>
                  <a:srgbClr val="34415A"/>
                </a:solidFill>
                <a:latin typeface="LINE Seed JP" pitchFamily="34" charset="0"/>
                <a:ea typeface="LINE Seed JP" pitchFamily="34" charset="-122"/>
                <a:cs typeface="LINE Seed JP" pitchFamily="34" charset="-120"/>
              </a:rPr>
              <a:t>リピート</a:t>
            </a:r>
            <a:endParaRPr lang="en-US" sz="1200" dirty="0"/>
          </a:p>
        </p:txBody>
      </p:sp>
      <p:sp>
        <p:nvSpPr>
          <p:cNvPr id="27" name="Shape 21"/>
          <p:cNvSpPr/>
          <p:nvPr/>
        </p:nvSpPr>
        <p:spPr>
          <a:xfrm>
            <a:off x="3003804" y="2258568"/>
            <a:ext cx="1097280" cy="256032"/>
          </a:xfrm>
          <a:prstGeom prst="roundRect">
            <a:avLst>
              <a:gd name="adj" fmla="val 50000"/>
            </a:avLst>
          </a:prstGeom>
          <a:solidFill>
            <a:srgbClr val="FDEBDF"/>
          </a:solidFill>
          <a:ln w="12700">
            <a:solidFill>
              <a:srgbClr val="FDEBDF"/>
            </a:solidFill>
            <a:prstDash val="solid"/>
          </a:ln>
        </p:spPr>
      </p:sp>
      <p:sp>
        <p:nvSpPr>
          <p:cNvPr id="28" name="Text 22"/>
          <p:cNvSpPr txBox="1"/>
          <p:nvPr/>
        </p:nvSpPr>
        <p:spPr>
          <a:xfrm>
            <a:off x="3003804" y="2258568"/>
            <a:ext cx="1097280" cy="256032"/>
          </a:xfrm>
          <a:prstGeom prst="rect">
            <a:avLst/>
          </a:prstGeom>
          <a:noFill/>
          <a:ln/>
        </p:spPr>
        <p:txBody>
          <a:bodyPr wrap="square" lIns="0" tIns="0" rIns="0" bIns="0" rtlCol="0" anchor="ctr"/>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次回はここ</a:t>
            </a:r>
            <a:endParaRPr lang="en-US" sz="1000" dirty="0"/>
          </a:p>
        </p:txBody>
      </p:sp>
      <p:sp>
        <p:nvSpPr>
          <p:cNvPr id="29" name="Shape 23"/>
          <p:cNvSpPr/>
          <p:nvPr/>
        </p:nvSpPr>
        <p:spPr>
          <a:xfrm>
            <a:off x="548640" y="2697480"/>
            <a:ext cx="5120640" cy="1737360"/>
          </a:xfrm>
          <a:prstGeom prst="roundRect">
            <a:avLst>
              <a:gd name="adj" fmla="val 4211"/>
            </a:avLst>
          </a:prstGeom>
          <a:solidFill>
            <a:srgbClr val="EEF2F8"/>
          </a:solidFill>
          <a:ln w="12700">
            <a:solidFill>
              <a:srgbClr val="EEF2F8"/>
            </a:solidFill>
            <a:prstDash val="solid"/>
          </a:ln>
        </p:spPr>
      </p:sp>
      <p:sp>
        <p:nvSpPr>
          <p:cNvPr id="30" name="Text 24"/>
          <p:cNvSpPr txBox="1"/>
          <p:nvPr/>
        </p:nvSpPr>
        <p:spPr>
          <a:xfrm>
            <a:off x="777240" y="2788920"/>
            <a:ext cx="4572000" cy="256032"/>
          </a:xfrm>
          <a:prstGeom prst="rect">
            <a:avLst/>
          </a:prstGeom>
          <a:noFill/>
          <a:ln/>
        </p:spPr>
        <p:txBody>
          <a:bodyPr wrap="square" lIns="0" tIns="0" rIns="0" bIns="0" rtlCol="0" anchor="t"/>
          <a:lstStyle/>
          <a:p>
            <a:pPr algn="l" indent="0" marL="0">
              <a:buNone/>
            </a:pPr>
            <a:r>
              <a:rPr lang="en-US" sz="1100" b="1" dirty="0">
                <a:solidFill>
                  <a:srgbClr val="F26B21"/>
                </a:solidFill>
                <a:latin typeface="LINE Seed JP" pitchFamily="34" charset="0"/>
                <a:ea typeface="LINE Seed JP" pitchFamily="34" charset="-122"/>
                <a:cs typeface="LINE Seed JP" pitchFamily="34" charset="-120"/>
              </a:rPr>
              <a:t>次回扱うこと</a:t>
            </a:r>
            <a:endParaRPr lang="en-US" sz="1100" dirty="0"/>
          </a:p>
        </p:txBody>
      </p:sp>
      <p:sp>
        <p:nvSpPr>
          <p:cNvPr id="31" name="Text 25"/>
          <p:cNvSpPr txBox="1"/>
          <p:nvPr/>
        </p:nvSpPr>
        <p:spPr>
          <a:xfrm>
            <a:off x="777240" y="3044952"/>
            <a:ext cx="4663440" cy="502920"/>
          </a:xfrm>
          <a:prstGeom prst="rect">
            <a:avLst/>
          </a:prstGeom>
          <a:noFill/>
          <a:ln/>
        </p:spPr>
        <p:txBody>
          <a:bodyPr wrap="square" lIns="0" tIns="0" rIns="0" bIns="0" rtlCol="0" anchor="t"/>
          <a:lstStyle/>
          <a:p>
            <a:pPr algn="l"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友だち情報欄やタグ、アンケートによる登録者の情報</a:t>
            </a:r>
            <a:endParaRPr lang="en-US" sz="1250" dirty="0"/>
          </a:p>
          <a:p>
            <a:pPr algn="l"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収集と分類。</a:t>
            </a:r>
            <a:endParaRPr lang="en-US" sz="1250" dirty="0"/>
          </a:p>
        </p:txBody>
      </p:sp>
      <p:sp>
        <p:nvSpPr>
          <p:cNvPr id="32" name="Text 26"/>
          <p:cNvSpPr txBox="1"/>
          <p:nvPr/>
        </p:nvSpPr>
        <p:spPr>
          <a:xfrm>
            <a:off x="777240" y="3611880"/>
            <a:ext cx="4572000" cy="256032"/>
          </a:xfrm>
          <a:prstGeom prst="rect">
            <a:avLst/>
          </a:prstGeom>
          <a:noFill/>
          <a:ln/>
        </p:spPr>
        <p:txBody>
          <a:bodyPr wrap="square" lIns="0" tIns="0" rIns="0" bIns="0" rtlCol="0" anchor="t"/>
          <a:lstStyle/>
          <a:p>
            <a:pPr algn="l" indent="0" marL="0">
              <a:buNone/>
            </a:pPr>
            <a:r>
              <a:rPr lang="en-US" sz="1100" b="1" dirty="0">
                <a:solidFill>
                  <a:srgbClr val="F26B21"/>
                </a:solidFill>
                <a:latin typeface="LINE Seed JP" pitchFamily="34" charset="0"/>
                <a:ea typeface="LINE Seed JP" pitchFamily="34" charset="-122"/>
                <a:cs typeface="LINE Seed JP" pitchFamily="34" charset="-120"/>
              </a:rPr>
              <a:t>次回までに済ませること</a:t>
            </a:r>
            <a:endParaRPr lang="en-US" sz="1100" dirty="0"/>
          </a:p>
        </p:txBody>
      </p:sp>
      <p:sp>
        <p:nvSpPr>
          <p:cNvPr id="33" name="Text 27"/>
          <p:cNvSpPr txBox="1"/>
          <p:nvPr/>
        </p:nvSpPr>
        <p:spPr>
          <a:xfrm>
            <a:off x="777240" y="3867912"/>
            <a:ext cx="4663440" cy="457200"/>
          </a:xfrm>
          <a:prstGeom prst="rect">
            <a:avLst/>
          </a:prstGeom>
          <a:noFill/>
          <a:ln/>
        </p:spPr>
        <p:txBody>
          <a:bodyPr wrap="square" lIns="0" tIns="0" rIns="0" bIns="0" rtlCol="0" anchor="t"/>
          <a:lstStyle/>
          <a:p>
            <a:pPr algn="l"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プロフィールの書き直しと専用コードの作成。</a:t>
            </a:r>
            <a:endParaRPr lang="en-US" sz="1250" dirty="0"/>
          </a:p>
        </p:txBody>
      </p:sp>
      <p:sp>
        <p:nvSpPr>
          <p:cNvPr id="34" name="Shape 28"/>
          <p:cNvSpPr/>
          <p:nvPr/>
        </p:nvSpPr>
        <p:spPr>
          <a:xfrm>
            <a:off x="5943600" y="2697480"/>
            <a:ext cx="2651760" cy="1737360"/>
          </a:xfrm>
          <a:prstGeom prst="roundRect">
            <a:avLst>
              <a:gd name="adj" fmla="val 3158"/>
            </a:avLst>
          </a:prstGeom>
          <a:solidFill>
            <a:srgbClr val="FFFFFF"/>
          </a:solidFill>
          <a:ln w="15875">
            <a:solidFill>
              <a:srgbClr val="F26B21"/>
            </a:solidFill>
            <a:prstDash val="dash"/>
          </a:ln>
        </p:spPr>
      </p:sp>
      <p:sp>
        <p:nvSpPr>
          <p:cNvPr id="35" name="Text 29"/>
          <p:cNvSpPr txBox="1"/>
          <p:nvPr/>
        </p:nvSpPr>
        <p:spPr>
          <a:xfrm>
            <a:off x="6080760" y="280720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6" name="Text 30"/>
          <p:cNvSpPr txBox="1"/>
          <p:nvPr/>
        </p:nvSpPr>
        <p:spPr>
          <a:xfrm>
            <a:off x="6126480" y="3081528"/>
            <a:ext cx="2286000" cy="1280160"/>
          </a:xfrm>
          <a:prstGeom prst="rect">
            <a:avLst/>
          </a:prstGeom>
          <a:noFill/>
          <a:ln/>
        </p:spPr>
        <p:txBody>
          <a:bodyPr wrap="square" lIns="0" tIns="0" rIns="0" bIns="0" rtlCol="0" anchor="t"/>
          <a:lstStyle/>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スマートフォンで自社の公式</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LINEのプロフィールを確かめ</a:t>
            </a:r>
            <a:endParaRPr lang="en-US" sz="1050" dirty="0"/>
          </a:p>
          <a:p>
            <a:pPr algn="ctr"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ている担当者</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デジタルマーケティング実務者育成講座 第3回</dc:title>
  <dc:subject>PptxGenJS Presentation</dc:subject>
  <dc:creator>PptxGenJS</dc:creator>
  <cp:lastModifiedBy>PptxGenJS</cp:lastModifiedBy>
  <cp:revision>1</cp:revision>
  <dcterms:created xsi:type="dcterms:W3CDTF">2026-09-27T06:18:54Z</dcterms:created>
  <dcterms:modified xsi:type="dcterms:W3CDTF">2026-09-27T06:18:54Z</dcterms:modified>
</cp:coreProperties>
</file>