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第2回はツールを決める回。前半30分で公式アカウントと配信ツールの役割、契約と通数、外部連携の判断軸を料理教室の例で見る。後半30分でT02を書く。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公式アカウント単体でできることを先に示す。ツールありきにしない。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段階ごとに配信ツールがすることを示す。それぞれの設計は第3回以降で扱う。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左が先。右の機能名は後。T02の②もこの順で書く。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理想の欄から、してほしいことを4つ書き出した。次のスライドで仕分ける。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30秒考えてもらってから、次の枚で答えを見せる。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公式で足りるものから。配信ツールは必要になったら。連携は手作業から。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5択。迷ったら小さい方。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別契約、別料金。通数は両方の上限。送る画面は1つ。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プッシュは通数を使う。リプライは使わないものがある。例外はテストで確認。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概算はかけ算。数字がなければ「要確認」。プランは戻せない前提で選ぶ。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講座全体は3ブロック。今日は「設計」の2回目。T01の理想の欄が今日の材料。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教材でも金額は書かない。確認先と確認日で扱う。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操作手順は実画面録画。講義では順番の失敗だけ示す。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当てはまる軸を書く。当てはまらなければ手作業。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3区分。開発は対象外。要件整理まで。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4軸のうち件数と既存の仕組みで判断。当面は手作業。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時間配分は目安。ワーク1と2が同じ重さ。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T02の①。10分で切る。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T02の②。左を先に書く。仕分けは後。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T02の③④。操作は別動画。ここでは項目、担当、期限だけ。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受講者の自己確認用。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T01の理想の欄を手元に出してもらう。料理教室は「つながる」が空欄だったので、公式LINE登録と配信を足した。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声に出すと、書き漏れに自分で気づく。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今日の整理シートが、次回の「入口をどこに置くか」の材料になる。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完成形は1枚の整理シート。初稿でよい。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①〜④の順で講義を進める。講義中は見るだけでよい。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スライドの表題は業務名で統一している。口頭と実画面では公式LINE・配信ツールの製品名を出してよい。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よくある失敗は、先に契約して使わない機能に払い続けること。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逆の失敗。ツールの役割を知らずに施策を考えると、実装で止まる。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今日はこの2番目だけをやる。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1463040"/>
            <a:ext cx="4023360" cy="4023360"/>
          </a:xfrm>
          <a:prstGeom prst="ellipse">
            <a:avLst/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18120" y="868680"/>
            <a:ext cx="502920" cy="502920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8640" y="123444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 ｜ 第2回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600200"/>
            <a:ext cx="6400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マーケティング基盤の</a:t>
            </a:r>
            <a:endParaRPr lang="en-US" sz="38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構成と連携範囲</a:t>
            </a:r>
            <a:endParaRPr lang="en-US" sz="38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32461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講義 30分 ＋ ワーク 30分　／　成果物：T02 使うツールの整理シート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397764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548640" y="39776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2409444" y="403250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15768" y="397764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2715768" y="39776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4576572" y="403250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82896" y="397764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4882896" y="39776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社内の既存システム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548640" y="44805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第1回で描いた流れを、この3つのどれで動かすかを決める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役割 ｜ 公式アカウント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公式アカウントでできること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10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25880"/>
            <a:ext cx="8046720" cy="402336"/>
          </a:xfrm>
          <a:prstGeom prst="roundRect">
            <a:avLst>
              <a:gd name="adj" fmla="val 1818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1380744"/>
            <a:ext cx="292608" cy="292608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85800" y="13807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1097280" y="1325880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1対1のチャット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3291840" y="1325880"/>
            <a:ext cx="5212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個別のやり取り。予約の受付や質問への返事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1801368"/>
            <a:ext cx="8046720" cy="402336"/>
          </a:xfrm>
          <a:prstGeom prst="roundRect">
            <a:avLst>
              <a:gd name="adj" fmla="val 1818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85800" y="1856232"/>
            <a:ext cx="292608" cy="292608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85800" y="18562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1097280" y="180136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一斉配信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3291840" y="1801368"/>
            <a:ext cx="5212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全員、または絞り込んだ相手に同じ内容を送る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2276856"/>
            <a:ext cx="8046720" cy="402336"/>
          </a:xfrm>
          <a:prstGeom prst="roundRect">
            <a:avLst>
              <a:gd name="adj" fmla="val 1818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5800" y="2331720"/>
            <a:ext cx="292608" cy="292608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85800" y="2331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1097280" y="2276856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自動応答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3291840" y="2276856"/>
            <a:ext cx="5212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キーワードに返信する。営業時間、料金、アクセス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48640" y="2752344"/>
            <a:ext cx="8046720" cy="402336"/>
          </a:xfrm>
          <a:prstGeom prst="roundRect">
            <a:avLst>
              <a:gd name="adj" fmla="val 1818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" y="2807208"/>
            <a:ext cx="292608" cy="292608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685800" y="280720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1097280" y="2752344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メニュー</a:t>
            </a:r>
            <a:endParaRPr lang="en-US" sz="1300" dirty="0"/>
          </a:p>
        </p:txBody>
      </p:sp>
      <p:sp>
        <p:nvSpPr>
          <p:cNvPr id="33" name="Text 31"/>
          <p:cNvSpPr txBox="1"/>
          <p:nvPr/>
        </p:nvSpPr>
        <p:spPr>
          <a:xfrm>
            <a:off x="3291840" y="2752344"/>
            <a:ext cx="5212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トーク画面下の固定メニュー。予約、料金、質問の入口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48640" y="3227832"/>
            <a:ext cx="8046720" cy="402336"/>
          </a:xfrm>
          <a:prstGeom prst="roundRect">
            <a:avLst>
              <a:gd name="adj" fmla="val 1818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85800" y="3282696"/>
            <a:ext cx="292608" cy="292608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685800" y="32826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</a:t>
            </a:r>
            <a:endParaRPr lang="en-US" sz="1200" dirty="0"/>
          </a:p>
        </p:txBody>
      </p:sp>
      <p:sp>
        <p:nvSpPr>
          <p:cNvPr id="37" name="Text 35"/>
          <p:cNvSpPr txBox="1"/>
          <p:nvPr/>
        </p:nvSpPr>
        <p:spPr>
          <a:xfrm>
            <a:off x="1097280" y="3227832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あいさつメッセージ</a:t>
            </a:r>
            <a:endParaRPr lang="en-US" sz="1300" dirty="0"/>
          </a:p>
        </p:txBody>
      </p:sp>
      <p:sp>
        <p:nvSpPr>
          <p:cNvPr id="38" name="Text 36"/>
          <p:cNvSpPr txBox="1"/>
          <p:nvPr/>
        </p:nvSpPr>
        <p:spPr>
          <a:xfrm>
            <a:off x="3291840" y="3227832"/>
            <a:ext cx="5212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友だち追加の直後に自動で送る1通</a:t>
            </a:r>
            <a:endParaRPr lang="en-US" sz="1200" dirty="0"/>
          </a:p>
        </p:txBody>
      </p:sp>
      <p:sp>
        <p:nvSpPr>
          <p:cNvPr id="39" name="Text 37"/>
          <p:cNvSpPr txBox="1"/>
          <p:nvPr/>
        </p:nvSpPr>
        <p:spPr>
          <a:xfrm>
            <a:off x="548640" y="376732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公式の有料オプションで、顧客台帳、フォーム、タグ別配信、条件付き自動配信を足せる。要件と料金は公式の案内ページで確認する。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430682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777240" y="422452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一斉配信と1対1のチャットは、公式アカウントだけで今日から使える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役割 ｜ 配信ツール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配信ツールで足せること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11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25880"/>
            <a:ext cx="1847088" cy="2606040"/>
          </a:xfrm>
          <a:prstGeom prst="roundRect">
            <a:avLst>
              <a:gd name="adj" fmla="val 396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" y="1508760"/>
            <a:ext cx="1481328" cy="329184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31520" y="1508760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つながる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731520" y="1965960"/>
            <a:ext cx="148132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登録経路別に人数を数える</a:t>
            </a:r>
            <a:endParaRPr lang="en-US" sz="1050" dirty="0"/>
          </a:p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登録直後にアンケートで属性を取る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615184" y="1325880"/>
            <a:ext cx="1847088" cy="2606040"/>
          </a:xfrm>
          <a:prstGeom prst="roundRect">
            <a:avLst>
              <a:gd name="adj" fmla="val 396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798064" y="1508760"/>
            <a:ext cx="1481328" cy="329184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2798064" y="1508760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購入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2798064" y="1965960"/>
            <a:ext cx="148132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日を空けて順に送る</a:t>
            </a:r>
            <a:endParaRPr lang="en-US" sz="1050" dirty="0"/>
          </a:p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反応の有無で送り分ける</a:t>
            </a:r>
            <a:endParaRPr lang="en-US" sz="1050" dirty="0"/>
          </a:p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予約を受けて前日に知らせる</a:t>
            </a:r>
            <a:endParaRPr lang="en-US" sz="1050" dirty="0"/>
          </a:p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相手ごとにメニューを変える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681728" y="1325880"/>
            <a:ext cx="1847088" cy="2606040"/>
          </a:xfrm>
          <a:prstGeom prst="roundRect">
            <a:avLst>
              <a:gd name="adj" fmla="val 396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864608" y="1508760"/>
            <a:ext cx="1481328" cy="329184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4864608" y="1508760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リピート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4864608" y="1965960"/>
            <a:ext cx="148132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利用後にフォローを送る</a:t>
            </a:r>
            <a:endParaRPr lang="en-US" sz="1050" dirty="0"/>
          </a:p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タグ別に案内を送る</a:t>
            </a:r>
            <a:endParaRPr lang="en-US" sz="1050" dirty="0"/>
          </a:p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来店周期に合わせて知らせる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748272" y="1325880"/>
            <a:ext cx="1847088" cy="2606040"/>
          </a:xfrm>
          <a:prstGeom prst="roundRect">
            <a:avLst>
              <a:gd name="adj" fmla="val 396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931152" y="1508760"/>
            <a:ext cx="1481328" cy="329184"/>
          </a:xfrm>
          <a:prstGeom prst="roundRect">
            <a:avLst>
              <a:gd name="adj" fmla="val 50000"/>
            </a:avLst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6931152" y="1508760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全体</a:t>
            </a:r>
            <a:endParaRPr lang="en-US" sz="1200" dirty="0"/>
          </a:p>
        </p:txBody>
      </p:sp>
      <p:sp>
        <p:nvSpPr>
          <p:cNvPr id="29" name="Text 27"/>
          <p:cNvSpPr txBox="1"/>
          <p:nvPr/>
        </p:nvSpPr>
        <p:spPr>
          <a:xfrm>
            <a:off x="6931152" y="1965960"/>
            <a:ext cx="148132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lnSpc>
                <a:spcPct val="115000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誰が、いつ、何を開いたかを記録する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48640" y="424281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777240" y="416052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選ぶときは「お客さまに何をしてほしいか」を先に書き、機能は後から当てる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役割 ｜ 選び方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してほしいことから機能を選ぶ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12 / 31</a:t>
            </a:r>
            <a:endParaRPr lang="en-US" sz="8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3258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お客さまにこうしてほしい</a:t>
            </a:r>
            <a:endParaRPr lang="en-US" sz="1000" dirty="0"/>
          </a:p>
        </p:txBody>
      </p:sp>
      <p:sp>
        <p:nvSpPr>
          <p:cNvPr id="15" name="Text 13"/>
          <p:cNvSpPr txBox="1"/>
          <p:nvPr/>
        </p:nvSpPr>
        <p:spPr>
          <a:xfrm>
            <a:off x="5760720" y="13258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そのためにツールがすること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1691640"/>
            <a:ext cx="4754880" cy="548640"/>
          </a:xfrm>
          <a:prstGeom prst="roundRect">
            <a:avLst>
              <a:gd name="adj" fmla="val 13333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77240" y="16916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体験の日程と料金を、登録した人に届けたい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5349240" y="18288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1691640"/>
            <a:ext cx="283464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5943600" y="169164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一斉配信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2377440"/>
            <a:ext cx="4754880" cy="548640"/>
          </a:xfrm>
          <a:prstGeom prst="roundRect">
            <a:avLst>
              <a:gd name="adj" fmla="val 13333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77240" y="23774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体験の予約を、電話以外でも受けたい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5349240" y="25146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760720" y="2377440"/>
            <a:ext cx="283464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5943600" y="237744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予約の受付とリマインド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48640" y="3063240"/>
            <a:ext cx="4754880" cy="548640"/>
          </a:xfrm>
          <a:prstGeom prst="roundRect">
            <a:avLst>
              <a:gd name="adj" fmla="val 13333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77240" y="30632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どの入口から来た人が多いか知りたい</a:t>
            </a:r>
            <a:endParaRPr lang="en-US" sz="1250" dirty="0"/>
          </a:p>
        </p:txBody>
      </p:sp>
      <p:sp>
        <p:nvSpPr>
          <p:cNvPr id="28" name="Text 26"/>
          <p:cNvSpPr txBox="1"/>
          <p:nvPr/>
        </p:nvSpPr>
        <p:spPr>
          <a:xfrm>
            <a:off x="5349240" y="32004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760720" y="3063240"/>
            <a:ext cx="283464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5943600" y="306324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登録経路ごとの計測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548640" y="401421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777240" y="393192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T02の②も左の列から書く。右の列の設計は、第3回から回ごとに扱う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仕分け ｜ 料理教室の例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料理教室の理想の流れ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13 / 31</a:t>
            </a:r>
            <a:endParaRPr lang="en-US" sz="800" dirty="0"/>
          </a:p>
        </p:txBody>
      </p:sp>
      <p:sp>
        <p:nvSpPr>
          <p:cNvPr id="6" name="Text 4"/>
          <p:cNvSpPr txBox="1"/>
          <p:nvPr/>
        </p:nvSpPr>
        <p:spPr>
          <a:xfrm>
            <a:off x="7223760" y="731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教材用の架空事例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554480" y="137160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554480" y="13716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集客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364992" y="137160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364992" y="13716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つながる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175504" y="137160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175504" y="13716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購入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986016" y="1371600"/>
            <a:ext cx="1737360" cy="329184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986016" y="137160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リピート</a:t>
            </a:r>
            <a:endParaRPr lang="en-US" sz="1150" dirty="0"/>
          </a:p>
        </p:txBody>
      </p:sp>
      <p:sp>
        <p:nvSpPr>
          <p:cNvPr id="15" name="Text 13"/>
          <p:cNvSpPr txBox="1"/>
          <p:nvPr/>
        </p:nvSpPr>
        <p:spPr>
          <a:xfrm>
            <a:off x="548640" y="1828800"/>
            <a:ext cx="868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理想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554480" y="1828800"/>
            <a:ext cx="1737360" cy="1005840"/>
          </a:xfrm>
          <a:prstGeom prst="roundRect">
            <a:avLst>
              <a:gd name="adj" fmla="val 727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1664208" y="1920240"/>
            <a:ext cx="1517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SNSで教室を知る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（同じ）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3364992" y="1828800"/>
            <a:ext cx="1737360" cy="1005840"/>
          </a:xfrm>
          <a:prstGeom prst="roundRect">
            <a:avLst>
              <a:gd name="adj" fmla="val 7273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3474720" y="1920240"/>
            <a:ext cx="1517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公式LINEに登録。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体験日程と料金を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配信する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3685032" y="1682496"/>
            <a:ext cx="1097280" cy="256032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3685032" y="1682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第1回の改善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175504" y="1828800"/>
            <a:ext cx="1737360" cy="1005840"/>
          </a:xfrm>
          <a:prstGeom prst="roundRect">
            <a:avLst>
              <a:gd name="adj" fmla="val 727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5285232" y="1920240"/>
            <a:ext cx="1517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電話で体験を予約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↓ 入会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（同じ）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986016" y="1828800"/>
            <a:ext cx="1737360" cy="1005840"/>
          </a:xfrm>
          <a:prstGeom prst="roundRect">
            <a:avLst>
              <a:gd name="adj" fmla="val 727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095744" y="1920240"/>
            <a:ext cx="1517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翌月の日程を案内</a:t>
            </a:r>
            <a:endParaRPr lang="en-US" sz="11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（同じ）</a:t>
            </a:r>
            <a:endParaRPr lang="en-US" sz="1150" dirty="0"/>
          </a:p>
        </p:txBody>
      </p:sp>
      <p:sp>
        <p:nvSpPr>
          <p:cNvPr id="26" name="Text 24"/>
          <p:cNvSpPr txBox="1"/>
          <p:nvPr/>
        </p:nvSpPr>
        <p:spPr>
          <a:xfrm>
            <a:off x="548640" y="30632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この理想を動かすのに要ることを、段階ごとに1行ずつ書き出すと4つになる。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48640" y="3547872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548640" y="35478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29" name="Text 27"/>
          <p:cNvSpPr txBox="1"/>
          <p:nvPr/>
        </p:nvSpPr>
        <p:spPr>
          <a:xfrm>
            <a:off x="914400" y="352044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登録した人に、体験日程と料金を配信する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4617720" y="3547872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4617720" y="35478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4983480" y="352044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体験の予約を、電話以外でも受ける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548640" y="3931920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548640" y="3931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914400" y="3904488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SNSと店頭チラシ、どちらからの登録が多いか数える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4617720" y="3931920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4617720" y="3931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</a:t>
            </a:r>
            <a:endParaRPr lang="en-US" sz="1200" dirty="0"/>
          </a:p>
        </p:txBody>
      </p:sp>
      <p:sp>
        <p:nvSpPr>
          <p:cNvPr id="38" name="Text 36"/>
          <p:cNvSpPr txBox="1"/>
          <p:nvPr/>
        </p:nvSpPr>
        <p:spPr>
          <a:xfrm>
            <a:off x="4983480" y="3904488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予約台帳と会員リストに、登録者の情報を載せる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仕分け ｜ 料理教室の例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公式アカウントで足りるのはどれか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14 / 31</a:t>
            </a:r>
            <a:endParaRPr lang="en-US" sz="800" dirty="0"/>
          </a:p>
        </p:txBody>
      </p:sp>
      <p:sp>
        <p:nvSpPr>
          <p:cNvPr id="6" name="Text 4"/>
          <p:cNvSpPr txBox="1"/>
          <p:nvPr/>
        </p:nvSpPr>
        <p:spPr>
          <a:xfrm>
            <a:off x="7223760" y="731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教材用の架空事例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325880"/>
            <a:ext cx="8046720" cy="1005840"/>
          </a:xfrm>
          <a:prstGeom prst="roundRect">
            <a:avLst>
              <a:gd name="adj" fmla="val 7273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1325880"/>
            <a:ext cx="6217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4つのうち、公式アカウントだけで今日から始められるのはどれか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7132320" y="1664208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132320" y="16642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30秒考える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2633472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48640" y="26334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914400" y="2606040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登録した人に、体験日程と料金を配信する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017520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48640" y="30175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914400" y="2990088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体験の予約を、電話以外でも受ける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401568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48640" y="340156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914400" y="3374136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SNSと店頭チラシ、どちらからの登録が多いか数える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3785616"/>
            <a:ext cx="274320" cy="274320"/>
          </a:xfrm>
          <a:prstGeom prst="ellipse">
            <a:avLst/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48640" y="37856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914400" y="3758184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予約台帳と会員リストに、登録者の情報を載せる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548640" y="42062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判断の材料は、10枚目の「公式アカウントでできること」5つ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仕分け ｜ 料理教室の例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料理教室の仕分け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15 / 31</a:t>
            </a:r>
            <a:endParaRPr lang="en-US" sz="800" dirty="0"/>
          </a:p>
        </p:txBody>
      </p:sp>
      <p:sp>
        <p:nvSpPr>
          <p:cNvPr id="6" name="Text 4"/>
          <p:cNvSpPr txBox="1"/>
          <p:nvPr/>
        </p:nvSpPr>
        <p:spPr>
          <a:xfrm>
            <a:off x="7223760" y="731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教材用の架空事例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325880"/>
            <a:ext cx="804672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31520" y="13258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登録した人に、体験日程と料金を配信する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023360" y="1453896"/>
            <a:ext cx="1371600" cy="292608"/>
          </a:xfrm>
          <a:prstGeom prst="roundRect">
            <a:avLst>
              <a:gd name="adj" fmla="val 15625"/>
            </a:avLst>
          </a:prstGeom>
          <a:solidFill>
            <a:srgbClr val="E6F4EE"/>
          </a:solidFill>
          <a:ln w="12700">
            <a:solidFill>
              <a:srgbClr val="E6F4EE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023360" y="145389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F6B48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公式で足りる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5532120" y="13258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一斉配信で届く。登録者は月20人の見込み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1965960"/>
            <a:ext cx="804672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31520" y="196596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体験の予約を、電話以外でも受ける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023360" y="2093976"/>
            <a:ext cx="1371600" cy="292608"/>
          </a:xfrm>
          <a:prstGeom prst="roundRect">
            <a:avLst>
              <a:gd name="adj" fmla="val 15625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023360" y="209397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B4A8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配信ツールが必要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5532120" y="1965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空き枠の表示、受付、前日の確認を自動でやりたい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2606040"/>
            <a:ext cx="804672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31520" y="260604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どちらからの登録が多いか数える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023360" y="2734056"/>
            <a:ext cx="1371600" cy="292608"/>
          </a:xfrm>
          <a:prstGeom prst="roundRect">
            <a:avLst>
              <a:gd name="adj" fmla="val 15625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4023360" y="273405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B4A8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配信ツールが必要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5532120" y="260604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登録経路ごとの計測。登録者が増えてから始める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3246120"/>
            <a:ext cx="8046720" cy="548640"/>
          </a:xfrm>
          <a:prstGeom prst="roundRect">
            <a:avLst>
              <a:gd name="adj" fmla="val 13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731520" y="324612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予約台帳と会員リストに登録者を載せる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023360" y="3374136"/>
            <a:ext cx="1371600" cy="292608"/>
          </a:xfrm>
          <a:prstGeom prst="roundRect">
            <a:avLst>
              <a:gd name="adj" fmla="val 15625"/>
            </a:avLst>
          </a:prstGeom>
          <a:solidFill>
            <a:srgbClr val="F5F1E6"/>
          </a:solidFill>
          <a:ln w="12700">
            <a:solidFill>
              <a:srgbClr val="F5F1E6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4023360" y="3374136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532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手作業でつなぐ</a:t>
            </a:r>
            <a:endParaRPr lang="en-US" sz="1050" dirty="0"/>
          </a:p>
        </p:txBody>
      </p:sp>
      <p:sp>
        <p:nvSpPr>
          <p:cNvPr id="26" name="Text 24"/>
          <p:cNvSpPr txBox="1"/>
          <p:nvPr/>
        </p:nvSpPr>
        <p:spPr>
          <a:xfrm>
            <a:off x="5532120" y="32461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月20件未満なら転記で回る。増えたら見直す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48640" y="405993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777240" y="397764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公式アカウントで足りるものから始める。配信ツールは、要る機能が出てから契約する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7223760" y="4315968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223760" y="4315968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ワーク2で書く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仕分け ｜ 書き方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仕分けの5択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16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41732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E6F4EE"/>
          </a:solidFill>
          <a:ln w="12700">
            <a:solidFill>
              <a:srgbClr val="E6F4EE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48640" y="141732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F6B48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公式で足りる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2468880" y="1325880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公式アカウントの機能で始められる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1947672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48640" y="194767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B4A8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配信ツールが必要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2468880" y="1856232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送り分け、自動配信、予約受付、計測のどれかが要る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2478024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F5F1E6"/>
          </a:solidFill>
          <a:ln w="12700">
            <a:solidFill>
              <a:srgbClr val="F5F1E6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48640" y="247802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532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手作業でつなぐ</a:t>
            </a:r>
            <a:endParaRPr lang="en-US" sz="1050" dirty="0"/>
          </a:p>
        </p:txBody>
      </p:sp>
      <p:sp>
        <p:nvSpPr>
          <p:cNvPr id="22" name="Text 20"/>
          <p:cNvSpPr txBox="1"/>
          <p:nvPr/>
        </p:nvSpPr>
        <p:spPr>
          <a:xfrm>
            <a:off x="2468880" y="2386584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URLの案内、CSVの出し入れ、転記で回す。最初はここから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3008376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548640" y="300837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連携を検討</a:t>
            </a:r>
            <a:endParaRPr lang="en-US" sz="1050" dirty="0"/>
          </a:p>
        </p:txBody>
      </p:sp>
      <p:sp>
        <p:nvSpPr>
          <p:cNvPr id="25" name="Text 23"/>
          <p:cNvSpPr txBox="1"/>
          <p:nvPr/>
        </p:nvSpPr>
        <p:spPr>
          <a:xfrm>
            <a:off x="2468880" y="2916936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4つの軸で必要と判断した。開発は対象外なので、要件を書く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48640" y="3538728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548640" y="3538728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今はやらない</a:t>
            </a:r>
            <a:endParaRPr lang="en-US" sz="1050" dirty="0"/>
          </a:p>
        </p:txBody>
      </p:sp>
      <p:sp>
        <p:nvSpPr>
          <p:cNvPr id="28" name="Text 26"/>
          <p:cNvSpPr txBox="1"/>
          <p:nvPr/>
        </p:nvSpPr>
        <p:spPr>
          <a:xfrm>
            <a:off x="2468880" y="3447288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登録者が少ない間は見送る。後から足せる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48640" y="415137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77240" y="406908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迷ったら「公式で足りる」か「今はやらない」を選ぶ。足すのは後からできる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契約・通数 ｜ 仕組み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契約と通数の数え方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17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71600"/>
            <a:ext cx="3886200" cy="1234440"/>
          </a:xfrm>
          <a:prstGeom prst="roundRect">
            <a:avLst>
              <a:gd name="adj" fmla="val 592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22960" y="150876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</a:t>
            </a:r>
            <a:endParaRPr lang="en-US" sz="1700" dirty="0"/>
          </a:p>
        </p:txBody>
      </p:sp>
      <p:sp>
        <p:nvSpPr>
          <p:cNvPr id="16" name="Text 14"/>
          <p:cNvSpPr txBox="1"/>
          <p:nvPr/>
        </p:nvSpPr>
        <p:spPr>
          <a:xfrm>
            <a:off x="822960" y="196596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契約、料金、通数の枠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09160" y="1371600"/>
            <a:ext cx="3886200" cy="1234440"/>
          </a:xfrm>
          <a:prstGeom prst="roundRect">
            <a:avLst>
              <a:gd name="adj" fmla="val 5926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983480" y="150876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</a:t>
            </a:r>
            <a:endParaRPr lang="en-US" sz="1700" dirty="0"/>
          </a:p>
        </p:txBody>
      </p:sp>
      <p:sp>
        <p:nvSpPr>
          <p:cNvPr id="19" name="Text 17"/>
          <p:cNvSpPr txBox="1"/>
          <p:nvPr/>
        </p:nvSpPr>
        <p:spPr>
          <a:xfrm>
            <a:off x="4983480" y="196596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契約、料金、通数の枠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4389120" y="1691640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＋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548640" y="2880360"/>
            <a:ext cx="256032" cy="25603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548640" y="288036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914400" y="286207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費用は分けて確認する。配信ツールの料金に、公式アカウントの料金は含まれない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3264408"/>
            <a:ext cx="256032" cy="25603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548640" y="326440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6" name="Text 24"/>
          <p:cNvSpPr txBox="1"/>
          <p:nvPr/>
        </p:nvSpPr>
        <p:spPr>
          <a:xfrm>
            <a:off x="914400" y="3246120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片方の枠が残っていても、もう片方が尽きた時点で送れなくなる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548640" y="3648456"/>
            <a:ext cx="256032" cy="25603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548640" y="364845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29" name="Text 27"/>
          <p:cNvSpPr txBox="1"/>
          <p:nvPr/>
        </p:nvSpPr>
        <p:spPr>
          <a:xfrm>
            <a:off x="914400" y="363016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送る画面は1つに決める。両方から返信すると、履歴が2か所に分かれる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送れる通数は、2つの枠のうち小さい方まで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契約・通数 ｜ 仕組み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通数を使う配信、使わない返信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18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71600"/>
            <a:ext cx="3886200" cy="2331720"/>
          </a:xfrm>
          <a:prstGeom prst="roundRect">
            <a:avLst>
              <a:gd name="adj" fmla="val 3137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22960" y="160020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通数を使う</a:t>
            </a:r>
            <a:endParaRPr lang="en-US" sz="1800" dirty="0"/>
          </a:p>
        </p:txBody>
      </p:sp>
      <p:sp>
        <p:nvSpPr>
          <p:cNvPr id="16" name="Text 14"/>
          <p:cNvSpPr txBox="1"/>
          <p:nvPr/>
        </p:nvSpPr>
        <p:spPr>
          <a:xfrm>
            <a:off x="822960" y="2029968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こちらから送るもの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822960" y="2331720"/>
            <a:ext cx="3337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一斉配信</a:t>
            </a:r>
            <a:endParaRPr lang="en-US" sz="1150" dirty="0"/>
          </a:p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日を空けて順に送る配信</a:t>
            </a:r>
            <a:endParaRPr lang="en-US" sz="1150" dirty="0"/>
          </a:p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リマインド</a:t>
            </a:r>
            <a:endParaRPr lang="en-US" sz="1150" dirty="0"/>
          </a:p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個別トークからの送信</a:t>
            </a:r>
            <a:endParaRPr lang="en-US" sz="1150" dirty="0"/>
          </a:p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テスト送信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709160" y="1371600"/>
            <a:ext cx="3886200" cy="2331720"/>
          </a:xfrm>
          <a:prstGeom prst="roundRect">
            <a:avLst>
              <a:gd name="adj" fmla="val 3137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983480" y="1600200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使わないものがある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4983480" y="2029968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お客さまの操作に返すもの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4983480" y="2331720"/>
            <a:ext cx="3337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友だち追加時のあいさつ</a:t>
            </a:r>
            <a:endParaRPr lang="en-US" sz="1150" dirty="0"/>
          </a:p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キーワードへの自動応答</a:t>
            </a:r>
            <a:endParaRPr lang="en-US" sz="1150" dirty="0"/>
          </a:p>
          <a:p>
            <a:pPr algn="l" marL="152400" indent="-152400">
              <a:lnSpc>
                <a:spcPct val="115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メニューのタップへの返信</a:t>
            </a:r>
            <a:endParaRPr lang="en-US" sz="1150" dirty="0"/>
          </a:p>
        </p:txBody>
      </p:sp>
      <p:sp>
        <p:nvSpPr>
          <p:cNvPr id="22" name="Text 20"/>
          <p:cNvSpPr txBox="1"/>
          <p:nvPr/>
        </p:nvSpPr>
        <p:spPr>
          <a:xfrm>
            <a:off x="548640" y="385876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自動応答から複数の吹き出しを続けて返す設定では、2つ目以降を数えることがある。開設後に、1回の操作で何通減るかをテストで確かめる。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419709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77240" y="411480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こちらから送る配信は通数を使う。お客さまの操作に返すものは、使わない場合がある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契約・通数 ｜ 概算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必要な通数の見積もり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19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25880"/>
            <a:ext cx="8046720" cy="914400"/>
          </a:xfrm>
          <a:prstGeom prst="roundRect">
            <a:avLst>
              <a:gd name="adj" fmla="val 8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914400" y="13258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1人あたりの月間配信数　×　月間の登録者数　＝　必要な通数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48640" y="2468880"/>
            <a:ext cx="3886200" cy="1463040"/>
          </a:xfrm>
          <a:prstGeom prst="roundRect">
            <a:avLst>
              <a:gd name="adj" fmla="val 500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22960" y="260604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桁の目安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22960" y="288036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1人に1日3通のシナリオへ、月500人が入ると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822960" y="338328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その日だけで 1,500通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709160" y="2468880"/>
            <a:ext cx="3886200" cy="1463040"/>
          </a:xfrm>
          <a:prstGeom prst="roundRect">
            <a:avLst>
              <a:gd name="adj" fmla="val 50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4983480" y="260604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料理教室の例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4983480" y="288036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月4通（日程案内2、体験案内1、フォロー1）× 60人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4983480" y="338328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月 240通（3か月後の仮置き）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7223760" y="26060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教材用の架空事例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プランは上げると戻せない場合がある。月間の配信数から選ぶ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7223760" y="4315968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7223760" y="4315968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ワーク3で書く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COURSE MAP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全12回で、運用計画書を1冊つくる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02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2514600" cy="1874520"/>
          </a:xfrm>
          <a:prstGeom prst="roundRect">
            <a:avLst>
              <a:gd name="adj" fmla="val 3902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第1〜4回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18745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設計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42316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お客さまの流れと</a:t>
            </a:r>
            <a:endParaRPr lang="en-US" sz="12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入口を決める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920240" y="1581912"/>
            <a:ext cx="914400" cy="274320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920240" y="15819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今日は2回目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3081528" y="21259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319272" y="1325880"/>
            <a:ext cx="2514600" cy="1874520"/>
          </a:xfrm>
          <a:prstGeom prst="roundRect">
            <a:avLst>
              <a:gd name="adj" fmla="val 390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3593592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第5〜8回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3593592" y="18745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運用</a:t>
            </a:r>
            <a:endParaRPr lang="en-US" sz="2200" dirty="0"/>
          </a:p>
        </p:txBody>
      </p:sp>
      <p:sp>
        <p:nvSpPr>
          <p:cNvPr id="16" name="Text 14"/>
          <p:cNvSpPr txBox="1"/>
          <p:nvPr/>
        </p:nvSpPr>
        <p:spPr>
          <a:xfrm>
            <a:off x="3593592" y="242316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配信・メニュー・</a:t>
            </a:r>
            <a:endParaRPr lang="en-US" sz="12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自動返信を組み立てる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5852160" y="21259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089904" y="1325880"/>
            <a:ext cx="2514600" cy="1874520"/>
          </a:xfrm>
          <a:prstGeom prst="roundRect">
            <a:avLst>
              <a:gd name="adj" fmla="val 3902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364224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第9〜12回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6364224" y="18745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改善と定着</a:t>
            </a:r>
            <a:endParaRPr lang="en-US" sz="2200" dirty="0"/>
          </a:p>
        </p:txBody>
      </p:sp>
      <p:sp>
        <p:nvSpPr>
          <p:cNvPr id="21" name="Text 19"/>
          <p:cNvSpPr txBox="1"/>
          <p:nvPr/>
        </p:nvSpPr>
        <p:spPr>
          <a:xfrm>
            <a:off x="6364224" y="242316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測定して、</a:t>
            </a:r>
            <a:endParaRPr lang="en-US" sz="12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運用計画にまとめる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3611880"/>
            <a:ext cx="237744" cy="237744"/>
          </a:xfrm>
          <a:prstGeom prst="rect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3611880"/>
            <a:ext cx="237744" cy="237744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8872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50876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82880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14884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46888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8892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10896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42900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74904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069080" y="36118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4526280" y="358444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1枚目は完成。今日は2枚目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第1回でT01に書いた理想の流れを、今日は公式アカウントと配信ツールに割り当てる</a:t>
            </a:r>
            <a:endParaRPr lang="en-US" sz="12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契約・通数 ｜ 書き方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料金の書き方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20 / 31</a:t>
            </a:r>
            <a:endParaRPr lang="en-US" sz="8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28016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料金、無料期間、解約の条件は変わる。シートには金額を書かない。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548640" y="2011680"/>
            <a:ext cx="2514600" cy="1691640"/>
          </a:xfrm>
          <a:prstGeom prst="roundRect">
            <a:avLst>
              <a:gd name="adj" fmla="val 4324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2960" y="2286000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22960" y="22860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822960" y="2724912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確認先を書く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822960" y="3063240"/>
            <a:ext cx="1965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公式の料金ページ、</a:t>
            </a:r>
            <a:endParaRPr lang="en-US" sz="11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管理画面の契約情報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3076956" y="272034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319272" y="2011680"/>
            <a:ext cx="2514600" cy="1691640"/>
          </a:xfrm>
          <a:prstGeom prst="roundRect">
            <a:avLst>
              <a:gd name="adj" fmla="val 4324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593592" y="2286000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3593592" y="22860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3593592" y="2724912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確認日を書く</a:t>
            </a:r>
            <a:endParaRPr lang="en-US" sz="1400" dirty="0"/>
          </a:p>
        </p:txBody>
      </p:sp>
      <p:sp>
        <p:nvSpPr>
          <p:cNvPr id="25" name="Text 23"/>
          <p:cNvSpPr txBox="1"/>
          <p:nvPr/>
        </p:nvSpPr>
        <p:spPr>
          <a:xfrm>
            <a:off x="3593592" y="3063240"/>
            <a:ext cx="1965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いつ見た情報かを</a:t>
            </a:r>
            <a:endParaRPr lang="en-US" sz="11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横に残す</a:t>
            </a:r>
            <a:endParaRPr lang="en-US" sz="1150" dirty="0"/>
          </a:p>
        </p:txBody>
      </p:sp>
      <p:sp>
        <p:nvSpPr>
          <p:cNvPr id="26" name="Text 24"/>
          <p:cNvSpPr txBox="1"/>
          <p:nvPr/>
        </p:nvSpPr>
        <p:spPr>
          <a:xfrm>
            <a:off x="5847588" y="272034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089904" y="2011680"/>
            <a:ext cx="2514600" cy="1691640"/>
          </a:xfrm>
          <a:prstGeom prst="roundRect">
            <a:avLst>
              <a:gd name="adj" fmla="val 4324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64224" y="2286000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6364224" y="22860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8"/>
          <p:cNvSpPr txBox="1"/>
          <p:nvPr/>
        </p:nvSpPr>
        <p:spPr>
          <a:xfrm>
            <a:off x="6364224" y="2724912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課金日を数える</a:t>
            </a:r>
            <a:endParaRPr lang="en-US" sz="1400" dirty="0"/>
          </a:p>
        </p:txBody>
      </p:sp>
      <p:sp>
        <p:nvSpPr>
          <p:cNvPr id="31" name="Text 29"/>
          <p:cNvSpPr txBox="1"/>
          <p:nvPr/>
        </p:nvSpPr>
        <p:spPr>
          <a:xfrm>
            <a:off x="6364224" y="3063240"/>
            <a:ext cx="1965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無料期間は契約日が基準。</a:t>
            </a:r>
            <a:endParaRPr lang="en-US" sz="11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数日前までに確認を終える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48640" y="415137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777240" y="406908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金額を書いたシートは、次に見た人が古い数字で判断する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連携 ｜ 注意点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連携でやり直しがきかない操作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21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25880"/>
            <a:ext cx="8046720" cy="566928"/>
          </a:xfrm>
          <a:prstGeom prst="roundRect">
            <a:avLst>
              <a:gd name="adj" fmla="val 12903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31520" y="1325880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✕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1188720" y="136245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ツールを替えたあと、旧ツールを解約し忘れる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1188720" y="161848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連携を切っても料金は止まらない。解約は別の手続き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1984248"/>
            <a:ext cx="8046720" cy="566928"/>
          </a:xfrm>
          <a:prstGeom prst="roundRect">
            <a:avLst>
              <a:gd name="adj" fmla="val 1290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31520" y="1984248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✕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1188720" y="202082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元に戻せるか確かめずに、ツールを替える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1188720" y="2276856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解約したツールを同じ公式アカウントに再連携できない場合がある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2642616"/>
            <a:ext cx="8046720" cy="566928"/>
          </a:xfrm>
          <a:prstGeom prst="roundRect">
            <a:avLst>
              <a:gd name="adj" fmla="val 1290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731520" y="2642616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✕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1188720" y="26791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公式の管理画面と配信ツールの両方から返信する</a:t>
            </a:r>
            <a:endParaRPr lang="en-US" sz="1300" dirty="0"/>
          </a:p>
        </p:txBody>
      </p:sp>
      <p:sp>
        <p:nvSpPr>
          <p:cNvPr id="25" name="Text 23"/>
          <p:cNvSpPr txBox="1"/>
          <p:nvPr/>
        </p:nvSpPr>
        <p:spPr>
          <a:xfrm>
            <a:off x="1188720" y="293522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履歴が2か所に分かれ、誰が何を送ったか追えなくなる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48640" y="3300984"/>
            <a:ext cx="8046720" cy="566928"/>
          </a:xfrm>
          <a:prstGeom prst="roundRect">
            <a:avLst>
              <a:gd name="adj" fmla="val 1290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31520" y="3300984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✕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1188720" y="3337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無料期間の終わりを、月末で数える</a:t>
            </a:r>
            <a:endParaRPr lang="en-US" sz="1300" dirty="0"/>
          </a:p>
        </p:txBody>
      </p:sp>
      <p:sp>
        <p:nvSpPr>
          <p:cNvPr id="29" name="Text 27"/>
          <p:cNvSpPr txBox="1"/>
          <p:nvPr/>
        </p:nvSpPr>
        <p:spPr>
          <a:xfrm>
            <a:off x="1188720" y="359359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契約日が基準。数日前までに移行と確認を終える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48640" y="415137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777240" y="406908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操作の手順は、別動画の実画面録画で確認する</a:t>
            </a:r>
            <a:endParaRPr lang="en-US" sz="1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連携 ｜ 判断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外部連携を判断する4つの軸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22 / 31</a:t>
            </a:r>
            <a:endParaRPr lang="en-US" sz="8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12801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軸</a:t>
            </a:r>
            <a:endParaRPr lang="en-US" sz="1000" dirty="0"/>
          </a:p>
        </p:txBody>
      </p:sp>
      <p:sp>
        <p:nvSpPr>
          <p:cNvPr id="15" name="Text 13"/>
          <p:cNvSpPr txBox="1"/>
          <p:nvPr/>
        </p:nvSpPr>
        <p:spPr>
          <a:xfrm>
            <a:off x="2011680" y="1280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見るもの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5303520" y="128016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連携を検討する目安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1600200"/>
            <a:ext cx="8046720" cy="530352"/>
          </a:xfrm>
          <a:prstGeom prst="roundRect">
            <a:avLst>
              <a:gd name="adj" fmla="val 1379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31520" y="1600200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既存の仕組み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2011680" y="1600200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予約台帳、レジ、顧客リスト、会員サイトの有無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5303520" y="1600200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顧客データが別の場所にあり、二重管理になっている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2203704"/>
            <a:ext cx="8046720" cy="530352"/>
          </a:xfrm>
          <a:prstGeom prst="roundRect">
            <a:avLst>
              <a:gd name="adj" fmla="val 1379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31520" y="2203704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件数</a:t>
            </a:r>
            <a:endParaRPr lang="en-US" sz="1350" dirty="0"/>
          </a:p>
        </p:txBody>
      </p:sp>
      <p:sp>
        <p:nvSpPr>
          <p:cNvPr id="23" name="Text 21"/>
          <p:cNvSpPr txBox="1"/>
          <p:nvPr/>
        </p:nvSpPr>
        <p:spPr>
          <a:xfrm>
            <a:off x="2011680" y="2203704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月に何件を手作業で扱うか</a:t>
            </a:r>
            <a:endParaRPr lang="en-US" sz="1100" dirty="0"/>
          </a:p>
        </p:txBody>
      </p:sp>
      <p:sp>
        <p:nvSpPr>
          <p:cNvPr id="24" name="Text 22"/>
          <p:cNvSpPr txBox="1"/>
          <p:nvPr/>
        </p:nvSpPr>
        <p:spPr>
          <a:xfrm>
            <a:off x="5303520" y="2203704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転記が毎日発生し、ミスや遅れが出ている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2807208"/>
            <a:ext cx="8046720" cy="530352"/>
          </a:xfrm>
          <a:prstGeom prst="roundRect">
            <a:avLst>
              <a:gd name="adj" fmla="val 1379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731520" y="2807208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更新頻度</a:t>
            </a:r>
            <a:endParaRPr lang="en-US" sz="1350" dirty="0"/>
          </a:p>
        </p:txBody>
      </p:sp>
      <p:sp>
        <p:nvSpPr>
          <p:cNvPr id="27" name="Text 25"/>
          <p:cNvSpPr txBox="1"/>
          <p:nvPr/>
        </p:nvSpPr>
        <p:spPr>
          <a:xfrm>
            <a:off x="2011680" y="2807208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情報がどのくらいの頻度で変わるか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5303520" y="2807208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空き枠や在庫のように、毎日変わる情報を案内したい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3410712"/>
            <a:ext cx="8046720" cy="530352"/>
          </a:xfrm>
          <a:prstGeom prst="roundRect">
            <a:avLst>
              <a:gd name="adj" fmla="val 1379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31520" y="3410712"/>
            <a:ext cx="1280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費用</a:t>
            </a:r>
            <a:endParaRPr lang="en-US" sz="1350" dirty="0"/>
          </a:p>
        </p:txBody>
      </p:sp>
      <p:sp>
        <p:nvSpPr>
          <p:cNvPr id="31" name="Text 29"/>
          <p:cNvSpPr txBox="1"/>
          <p:nvPr/>
        </p:nvSpPr>
        <p:spPr>
          <a:xfrm>
            <a:off x="2011680" y="3410712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月額、初期費用、開発費と、担当者の手間</a:t>
            </a:r>
            <a:endParaRPr lang="en-US" sz="1100" dirty="0"/>
          </a:p>
        </p:txBody>
      </p:sp>
      <p:sp>
        <p:nvSpPr>
          <p:cNvPr id="32" name="Text 30"/>
          <p:cNvSpPr txBox="1"/>
          <p:nvPr/>
        </p:nvSpPr>
        <p:spPr>
          <a:xfrm>
            <a:off x="5303520" y="3410712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手作業の人件費より、連携の費用が小さい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48640" y="419709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777240" y="411480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当てはまる軸をT02に書く。どれにも当てはまらなければ、手作業でつなぐ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連携 ｜ 判断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つなぎ方の3区分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6" name="Shape 4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23 / 31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48640" y="1325880"/>
            <a:ext cx="2514600" cy="2560320"/>
          </a:xfrm>
          <a:prstGeom prst="roundRect">
            <a:avLst>
              <a:gd name="adj" fmla="val 2909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2960" y="1600200"/>
            <a:ext cx="365760" cy="365760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22960" y="1600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822960" y="2103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LINE内で完結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822960" y="2560320"/>
            <a:ext cx="1965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公式アカウントか配信ツールの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機能で足りる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319272" y="1325880"/>
            <a:ext cx="2514600" cy="2560320"/>
          </a:xfrm>
          <a:prstGeom prst="roundRect">
            <a:avLst>
              <a:gd name="adj" fmla="val 2909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593592" y="1600200"/>
            <a:ext cx="365760" cy="365760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3593592" y="1600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3593592" y="2103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手作業でつなぐ</a:t>
            </a:r>
            <a:endParaRPr lang="en-US" sz="1700" dirty="0"/>
          </a:p>
        </p:txBody>
      </p:sp>
      <p:sp>
        <p:nvSpPr>
          <p:cNvPr id="23" name="Text 21"/>
          <p:cNvSpPr txBox="1"/>
          <p:nvPr/>
        </p:nvSpPr>
        <p:spPr>
          <a:xfrm>
            <a:off x="3593592" y="2560320"/>
            <a:ext cx="1965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URLの案内、CSVの出し入れ、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転記で運用する。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最初はここから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089904" y="1325880"/>
            <a:ext cx="2514600" cy="2560320"/>
          </a:xfrm>
          <a:prstGeom prst="roundRect">
            <a:avLst>
              <a:gd name="adj" fmla="val 2909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64224" y="1600200"/>
            <a:ext cx="365760" cy="365760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364224" y="1600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6364224" y="2103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連携を検討</a:t>
            </a:r>
            <a:endParaRPr lang="en-US" sz="1700" dirty="0"/>
          </a:p>
        </p:txBody>
      </p:sp>
      <p:sp>
        <p:nvSpPr>
          <p:cNvPr id="28" name="Text 26"/>
          <p:cNvSpPr txBox="1"/>
          <p:nvPr/>
        </p:nvSpPr>
        <p:spPr>
          <a:xfrm>
            <a:off x="6364224" y="2560320"/>
            <a:ext cx="1965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4つの軸で必要と判断したもの。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開発はこの講座で扱わない。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要件（何を、どちら向きに、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どの頻度で）を書いて相談する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419709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77240" y="411480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この講座で書くのは要件まで。開発は専門家に依頼する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連携 ｜ 料理教室の例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予約台帳とExcelの会員リストはどうするか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24 / 31</a:t>
            </a:r>
            <a:endParaRPr lang="en-US" sz="800" dirty="0"/>
          </a:p>
        </p:txBody>
      </p:sp>
      <p:sp>
        <p:nvSpPr>
          <p:cNvPr id="6" name="Text 4"/>
          <p:cNvSpPr txBox="1"/>
          <p:nvPr/>
        </p:nvSpPr>
        <p:spPr>
          <a:xfrm>
            <a:off x="7223760" y="731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教材用の架空事例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325880"/>
            <a:ext cx="4480560" cy="2697480"/>
          </a:xfrm>
          <a:prstGeom prst="roundRect">
            <a:avLst>
              <a:gd name="adj" fmla="val 2712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68680" y="1554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FC9A8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料理教室の場合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868680" y="1920240"/>
            <a:ext cx="3931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紙の予約台帳と、</a:t>
            </a:r>
            <a:endParaRPr lang="en-US" sz="20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Excelの会員リストがある。</a:t>
            </a:r>
            <a:endParaRPr lang="en-US" sz="20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登録者の情報と</a:t>
            </a:r>
            <a:endParaRPr lang="en-US" sz="20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つなぐか、つながないか。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349240" y="1325880"/>
            <a:ext cx="3246120" cy="2697480"/>
          </a:xfrm>
          <a:prstGeom prst="roundRect">
            <a:avLst>
              <a:gd name="adj" fmla="val 2712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23560" y="1554480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F5F1E6"/>
          </a:solidFill>
          <a:ln w="12700">
            <a:solidFill>
              <a:srgbClr val="F5F1E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623560" y="155448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532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手作業でつなぐ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5623560" y="2011680"/>
            <a:ext cx="2697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件数　</a:t>
            </a:r>
            <a:pPr algn="l" indent="0" marL="0">
              <a:lnSpc>
                <a:spcPct val="15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月20件未満。転記で回る</a:t>
            </a:r>
            <a:endParaRPr lang="en-US" sz="115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既存の仕組み　</a:t>
            </a:r>
            <a:pPr algn="l" indent="0" marL="0">
              <a:lnSpc>
                <a:spcPct val="15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紙とExcel。開発の対象にならない</a:t>
            </a:r>
            <a:endParaRPr lang="en-US" sz="115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1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見直し　</a:t>
            </a:r>
            <a:pPr algn="l" indent="0" marL="0">
              <a:lnSpc>
                <a:spcPct val="150000"/>
              </a:lnSpc>
              <a:buNone/>
            </a:pPr>
            <a:r>
              <a:rPr lang="en-US" sz="11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件数が増えたら。開発はしない</a:t>
            </a:r>
            <a:endParaRPr lang="en-US" sz="11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WORKSHOP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ワークの進め方（30分）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772400" y="713232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0" y="71323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30分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25 / 31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48640" y="2514600"/>
            <a:ext cx="2627376" cy="457200"/>
          </a:xfrm>
          <a:prstGeom prst="roundRect">
            <a:avLst>
              <a:gd name="adj" fmla="val 16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48640" y="2514600"/>
            <a:ext cx="2627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10分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548640" y="1600200"/>
            <a:ext cx="262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ワーク1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1874520"/>
            <a:ext cx="2627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ツールと情報の所在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3154680"/>
            <a:ext cx="26273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T02の①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30880" y="2514600"/>
            <a:ext cx="2627376" cy="457200"/>
          </a:xfrm>
          <a:prstGeom prst="roundRect">
            <a:avLst>
              <a:gd name="adj" fmla="val 16000"/>
            </a:avLst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3230880" y="2514600"/>
            <a:ext cx="2627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10分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3230880" y="1600200"/>
            <a:ext cx="262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ワーク2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3230880" y="1874520"/>
            <a:ext cx="2627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機能の仕分け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3230880" y="3154680"/>
            <a:ext cx="26273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T02の②　T01の理想の欄を横に置く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913120" y="2514600"/>
            <a:ext cx="1286256" cy="457200"/>
          </a:xfrm>
          <a:prstGeom prst="roundRect">
            <a:avLst>
              <a:gd name="adj" fmla="val 16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5913120" y="2514600"/>
            <a:ext cx="1286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5分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5913120" y="1600200"/>
            <a:ext cx="1286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ワーク3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5913120" y="1874520"/>
            <a:ext cx="12862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設定チェックと</a:t>
            </a:r>
            <a:endParaRPr lang="en-US" sz="135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通数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5913120" y="3154680"/>
            <a:ext cx="12862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T02の③④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254240" y="2514600"/>
            <a:ext cx="1286256" cy="457200"/>
          </a:xfrm>
          <a:prstGeom prst="roundRect">
            <a:avLst>
              <a:gd name="adj" fmla="val 16000"/>
            </a:avLst>
          </a:prstGeom>
          <a:solidFill>
            <a:srgbClr val="7A8494"/>
          </a:solidFill>
          <a:ln w="12700">
            <a:solidFill>
              <a:srgbClr val="7A8494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254240" y="2514600"/>
            <a:ext cx="12862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5分</a:t>
            </a:r>
            <a:endParaRPr lang="en-US" sz="1300" dirty="0"/>
          </a:p>
        </p:txBody>
      </p:sp>
      <p:sp>
        <p:nvSpPr>
          <p:cNvPr id="25" name="Text 23"/>
          <p:cNvSpPr txBox="1"/>
          <p:nvPr/>
        </p:nvSpPr>
        <p:spPr>
          <a:xfrm>
            <a:off x="7254240" y="1600200"/>
            <a:ext cx="1286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仕上げ</a:t>
            </a:r>
            <a:endParaRPr lang="en-US" sz="1050" dirty="0"/>
          </a:p>
        </p:txBody>
      </p:sp>
      <p:sp>
        <p:nvSpPr>
          <p:cNvPr id="26" name="Text 24"/>
          <p:cNvSpPr txBox="1"/>
          <p:nvPr/>
        </p:nvSpPr>
        <p:spPr>
          <a:xfrm>
            <a:off x="7254240" y="1874520"/>
            <a:ext cx="12862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チェックと</a:t>
            </a:r>
            <a:endParaRPr lang="en-US" sz="135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1分説明</a:t>
            </a:r>
            <a:endParaRPr lang="en-US" sz="1350" dirty="0"/>
          </a:p>
        </p:txBody>
      </p:sp>
      <p:sp>
        <p:nvSpPr>
          <p:cNvPr id="27" name="Text 25"/>
          <p:cNvSpPr txBox="1"/>
          <p:nvPr/>
        </p:nvSpPr>
        <p:spPr>
          <a:xfrm>
            <a:off x="7254240" y="3154680"/>
            <a:ext cx="12862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チェックリストで</a:t>
            </a:r>
            <a:endParaRPr lang="en-US" sz="11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確認して話す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548640" y="393192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記入先はHTML記入版かGoogleスプレッドシート。動画受講は一時停止して記入する。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WORK 1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5669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ワーク1　使っているツールと情報の所在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355080" y="713232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355080" y="71323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10分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2" name="Shape 10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5" name="Text 1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26 / 31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3108960" y="1115568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動画受講の人は、ここで一時停止して記入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48640" y="1463040"/>
            <a:ext cx="420624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5800" y="1554480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85800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1097280" y="1481328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</a:t>
            </a:r>
            <a:endParaRPr lang="en-US" sz="1250" dirty="0"/>
          </a:p>
        </p:txBody>
      </p:sp>
      <p:sp>
        <p:nvSpPr>
          <p:cNvPr id="21" name="Text 19"/>
          <p:cNvSpPr txBox="1"/>
          <p:nvPr/>
        </p:nvSpPr>
        <p:spPr>
          <a:xfrm>
            <a:off x="1097280" y="170992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有無、アカウント名、認証の有無、ログインできる人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48640" y="2066544"/>
            <a:ext cx="420624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2157984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685800" y="21579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1097280" y="20848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</a:t>
            </a:r>
            <a:endParaRPr lang="en-US" sz="1250" dirty="0"/>
          </a:p>
        </p:txBody>
      </p:sp>
      <p:sp>
        <p:nvSpPr>
          <p:cNvPr id="26" name="Text 24"/>
          <p:cNvSpPr txBox="1"/>
          <p:nvPr/>
        </p:nvSpPr>
        <p:spPr>
          <a:xfrm>
            <a:off x="1097280" y="231343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有無、ツール名、プラン、契約日と課金日、管理者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2670048"/>
            <a:ext cx="420624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5800" y="2761488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685800" y="27614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8"/>
          <p:cNvSpPr txBox="1"/>
          <p:nvPr/>
        </p:nvSpPr>
        <p:spPr>
          <a:xfrm>
            <a:off x="1097280" y="2688336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社内の既存システム</a:t>
            </a:r>
            <a:endParaRPr lang="en-US" sz="1250" dirty="0"/>
          </a:p>
        </p:txBody>
      </p:sp>
      <p:sp>
        <p:nvSpPr>
          <p:cNvPr id="31" name="Text 29"/>
          <p:cNvSpPr txBox="1"/>
          <p:nvPr/>
        </p:nvSpPr>
        <p:spPr>
          <a:xfrm>
            <a:off x="1097280" y="2916936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予約台帳、決済・レジ、顧客リスト、HP・SNS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48640" y="3273552"/>
            <a:ext cx="420624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85800" y="3364992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685800" y="3364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1097280" y="3291840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顧客情報の所在</a:t>
            </a:r>
            <a:endParaRPr lang="en-US" sz="1250" dirty="0"/>
          </a:p>
        </p:txBody>
      </p:sp>
      <p:sp>
        <p:nvSpPr>
          <p:cNvPr id="36" name="Text 34"/>
          <p:cNvSpPr txBox="1"/>
          <p:nvPr/>
        </p:nvSpPr>
        <p:spPr>
          <a:xfrm>
            <a:off x="1097280" y="3520440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名前、連絡先、来店履歴が今どこにあるか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029200" y="1463040"/>
            <a:ext cx="3566160" cy="548640"/>
          </a:xfrm>
          <a:prstGeom prst="roundRect">
            <a:avLst>
              <a:gd name="adj" fmla="val 8333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5120640" y="146304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使っているツールと、情報の所在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029200" y="2103120"/>
            <a:ext cx="3566160" cy="548640"/>
          </a:xfrm>
          <a:prstGeom prst="roundRect">
            <a:avLst>
              <a:gd name="adj" fmla="val 8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40" name="Text 38"/>
          <p:cNvSpPr txBox="1"/>
          <p:nvPr/>
        </p:nvSpPr>
        <p:spPr>
          <a:xfrm>
            <a:off x="5120640" y="210312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理想の流れに要る機能の仕分け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029200" y="2743200"/>
            <a:ext cx="3566160" cy="548640"/>
          </a:xfrm>
          <a:prstGeom prst="roundRect">
            <a:avLst>
              <a:gd name="adj" fmla="val 8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5120640" y="2743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初期設定チェック（担当・期限）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029200" y="3383280"/>
            <a:ext cx="3566160" cy="548640"/>
          </a:xfrm>
          <a:prstGeom prst="roundRect">
            <a:avLst>
              <a:gd name="adj" fmla="val 8333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44" name="Text 42"/>
          <p:cNvSpPr txBox="1"/>
          <p:nvPr/>
        </p:nvSpPr>
        <p:spPr>
          <a:xfrm>
            <a:off x="5120640" y="338328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通数と費用の概算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46" name="Text 44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分からない項目は「要確認」と書き、誰に聞くか、どの画面を見るかを添える</a:t>
            </a:r>
            <a:endParaRPr lang="en-US" sz="12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WORK 2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5669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ワーク2　要る機能を仕分ける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355080" y="713232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355080" y="71323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10分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2" name="Shape 10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5" name="Text 1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27 / 31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3108960" y="1115568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動画受講の人は、ここで一時停止して記入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48640" y="1463040"/>
            <a:ext cx="3886200" cy="2286000"/>
          </a:xfrm>
          <a:prstGeom prst="roundRect">
            <a:avLst>
              <a:gd name="adj" fmla="val 32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822960" y="1719072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書き方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22960" y="2286000"/>
            <a:ext cx="292608" cy="292608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22960" y="22860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1234440" y="226771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T01の理想の欄を横に置く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22960" y="2743200"/>
            <a:ext cx="292608" cy="292608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22960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1234440" y="272491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つながる、購入、リピートごとに、してほしいことを1行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22960" y="3200400"/>
            <a:ext cx="292608" cy="292608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822960" y="32004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1234440" y="318211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5択で仕分けて、理由を1行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4709160" y="1463040"/>
            <a:ext cx="3886200" cy="2286000"/>
          </a:xfrm>
          <a:prstGeom prst="roundRect">
            <a:avLst>
              <a:gd name="adj" fmla="val 320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4983480" y="1719072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5択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983480" y="2194560"/>
            <a:ext cx="3337560" cy="292608"/>
          </a:xfrm>
          <a:prstGeom prst="roundRect">
            <a:avLst>
              <a:gd name="adj" fmla="val 15625"/>
            </a:avLst>
          </a:prstGeom>
          <a:solidFill>
            <a:srgbClr val="E6F4EE"/>
          </a:solidFill>
          <a:ln w="12700">
            <a:solidFill>
              <a:srgbClr val="E6F4EE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4983480" y="219456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F6B48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公式で足りる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983480" y="2505456"/>
            <a:ext cx="3337560" cy="292608"/>
          </a:xfrm>
          <a:prstGeom prst="roundRect">
            <a:avLst>
              <a:gd name="adj" fmla="val 15625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4983480" y="2505456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B4A8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配信ツールが必要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983480" y="2816352"/>
            <a:ext cx="3337560" cy="292608"/>
          </a:xfrm>
          <a:prstGeom prst="roundRect">
            <a:avLst>
              <a:gd name="adj" fmla="val 15625"/>
            </a:avLst>
          </a:prstGeom>
          <a:solidFill>
            <a:srgbClr val="F5F1E6"/>
          </a:solidFill>
          <a:ln w="12700">
            <a:solidFill>
              <a:srgbClr val="F5F1E6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4983480" y="2816352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B532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手作業でつなぐ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983480" y="3127248"/>
            <a:ext cx="3337560" cy="292608"/>
          </a:xfrm>
          <a:prstGeom prst="roundRect">
            <a:avLst>
              <a:gd name="adj" fmla="val 15625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4983480" y="3127248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連携を検討（当てはまる軸を書く）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4983480" y="3438144"/>
            <a:ext cx="3337560" cy="292608"/>
          </a:xfrm>
          <a:prstGeom prst="roundRect">
            <a:avLst>
              <a:gd name="adj" fmla="val 15625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4983480" y="3438144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今はやらない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548640" y="415137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777240" y="406908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迷ったら「公式で足りる」か「今はやらない」を選ぶ</a:t>
            </a:r>
            <a:endParaRPr lang="en-US" sz="12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WORK 3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5669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ワーク3　初期設定チェックと通数の概算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355080" y="713232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355080" y="71323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5分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269480" y="384048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360920" y="384048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ツールと情報の所在</a:t>
            </a:r>
            <a:endParaRPr lang="en-US" sz="550" dirty="0"/>
          </a:p>
        </p:txBody>
      </p:sp>
      <p:sp>
        <p:nvSpPr>
          <p:cNvPr id="8" name="Shape 6"/>
          <p:cNvSpPr/>
          <p:nvPr/>
        </p:nvSpPr>
        <p:spPr>
          <a:xfrm>
            <a:off x="7269480" y="610362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360920" y="610362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機能の仕分け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7269480" y="836676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FDEBD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360920" y="836676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</a:t>
            </a:r>
            <a:endParaRPr lang="en-US" sz="550" dirty="0"/>
          </a:p>
        </p:txBody>
      </p:sp>
      <p:sp>
        <p:nvSpPr>
          <p:cNvPr id="12" name="Shape 10"/>
          <p:cNvSpPr/>
          <p:nvPr/>
        </p:nvSpPr>
        <p:spPr>
          <a:xfrm>
            <a:off x="7269480" y="1062990"/>
            <a:ext cx="1325880" cy="189738"/>
          </a:xfrm>
          <a:prstGeom prst="roundRect">
            <a:avLst>
              <a:gd name="adj" fmla="val 2409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360920" y="1062990"/>
            <a:ext cx="1143000" cy="189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</a:t>
            </a:r>
            <a:endParaRPr lang="en-US" sz="55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15" name="Text 1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28 / 31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3108960" y="1115568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動画受講の人は、ここで一時停止して記入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48640" y="1463040"/>
            <a:ext cx="8046720" cy="512064"/>
          </a:xfrm>
          <a:prstGeom prst="roundRect">
            <a:avLst>
              <a:gd name="adj" fmla="val 14286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" y="1554480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31520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1188720" y="1463040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初期設定チェック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3200400" y="1463040"/>
            <a:ext cx="5212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基本情報、あいさつ、応答設定、権限、メニュー、プロフィール、送る画面。未設定に担当と期限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2066544"/>
            <a:ext cx="804672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157984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31520" y="21579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1188720" y="2066544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通数の概算</a:t>
            </a:r>
            <a:endParaRPr lang="en-US" sz="1400" dirty="0"/>
          </a:p>
        </p:txBody>
      </p:sp>
      <p:sp>
        <p:nvSpPr>
          <p:cNvPr id="26" name="Text 24"/>
          <p:cNvSpPr txBox="1"/>
          <p:nvPr/>
        </p:nvSpPr>
        <p:spPr>
          <a:xfrm>
            <a:off x="3200400" y="2066544"/>
            <a:ext cx="5212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1人あたりの月間配信数 × 見込み登録者数。数字がなければ「要確認」と確認先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548640" y="2670048"/>
            <a:ext cx="804672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1520" y="2761488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731520" y="27614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8"/>
          <p:cNvSpPr txBox="1"/>
          <p:nvPr/>
        </p:nvSpPr>
        <p:spPr>
          <a:xfrm>
            <a:off x="1188720" y="2670048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費用</a:t>
            </a:r>
            <a:endParaRPr lang="en-US" sz="1400" dirty="0"/>
          </a:p>
        </p:txBody>
      </p:sp>
      <p:sp>
        <p:nvSpPr>
          <p:cNvPr id="31" name="Text 29"/>
          <p:cNvSpPr txBox="1"/>
          <p:nvPr/>
        </p:nvSpPr>
        <p:spPr>
          <a:xfrm>
            <a:off x="3200400" y="2670048"/>
            <a:ext cx="5212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金額は書かない。確認先、確認日、次回課金日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48640" y="3273552"/>
            <a:ext cx="8046720" cy="512064"/>
          </a:xfrm>
          <a:prstGeom prst="roundRect">
            <a:avLst>
              <a:gd name="adj" fmla="val 14286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364992"/>
            <a:ext cx="329184" cy="329184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731520" y="3364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1188720" y="3273552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不明点</a:t>
            </a:r>
            <a:endParaRPr lang="en-US" sz="1400" dirty="0"/>
          </a:p>
        </p:txBody>
      </p:sp>
      <p:sp>
        <p:nvSpPr>
          <p:cNvPr id="36" name="Text 34"/>
          <p:cNvSpPr txBox="1"/>
          <p:nvPr/>
        </p:nvSpPr>
        <p:spPr>
          <a:xfrm>
            <a:off x="3200400" y="3273552"/>
            <a:ext cx="5212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何を、誰に、いつまでに確認するか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548640" y="410565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777240" y="402336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設定の操作手順は、別動画の実画面録画で確認する</a:t>
            </a:r>
            <a:endParaRPr lang="en-US" sz="12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FINISH ｜ 1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完成チェック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772400" y="713232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0" y="71323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5分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7" name="Text 5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29 / 31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48640" y="1444752"/>
            <a:ext cx="256032" cy="256032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48640" y="1426464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✓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960120" y="1371600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所在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2194560" y="1371600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使っているツールと顧客情報の所在が書けている。不明な項目には確認先がある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1975104"/>
            <a:ext cx="256032" cy="256032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48640" y="1956816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✓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960120" y="1901952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仕分け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2194560" y="1901952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理想の各段階に、してほしいことと仕分けがある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2505456"/>
            <a:ext cx="256032" cy="256032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48640" y="2487168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✓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960120" y="2432304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連携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2194560" y="2432304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「連携を検討」には、当てはまる軸と、開発は対象外の旨がある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3035808"/>
            <a:ext cx="256032" cy="256032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48640" y="3017520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960120" y="2962656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設定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2194560" y="2962656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未設定の項目に、担当と期限がある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3566160"/>
            <a:ext cx="256032" cy="256032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548640" y="3547872"/>
            <a:ext cx="256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✓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960120" y="3493008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通数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2194560" y="3493008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概算か「要確認」がある。金額は確認先と確認日で管理している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5つ全部に印がつけば、T02の初稿は完成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RECAP ｜ 前回の振り返り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第1回で決めたこと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03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7160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37160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集客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2240280" y="146304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560320" y="137160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560320" y="137160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つながる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4251960" y="146304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0" y="137160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0" y="137160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購入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6263640" y="146304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583680" y="137160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583680" y="137160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リピート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205740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T01には、4段階ごとの現状と理想、最初に直す1か所を書いた。</a:t>
            </a:r>
            <a:endParaRPr lang="en-US" sz="135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理想の欄に書いた配信や案内を、どのツールで送るかは、まだ決めていない。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48640" y="2926080"/>
            <a:ext cx="8046720" cy="1097280"/>
          </a:xfrm>
          <a:prstGeom prst="roundRect">
            <a:avLst>
              <a:gd name="adj" fmla="val 6667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822960" y="3063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料理教室の例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6949440" y="30632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教材用の架空事例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822960" y="33375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「つながる」の欄に、公式LINEへの登録と、体験日程・料金の配信を足した。</a:t>
            </a:r>
            <a:endParaRPr lang="en-US" sz="13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この配信を何で送るか。今日はこの例で進める。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今日決めるのは、理想の欄に書いたことを、どのツールで動かすか</a:t>
            </a:r>
            <a:endParaRPr lang="en-US" sz="12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FINISH ｜ 2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使うツールを1分で説明する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30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71600"/>
            <a:ext cx="8046720" cy="1828800"/>
          </a:xfrm>
          <a:prstGeom prst="roundRect">
            <a:avLst>
              <a:gd name="adj" fmla="val 4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14400" y="1371600"/>
            <a:ext cx="7315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公式アカウントで始めることは何か。配信ツールで足すことは何か。</a:t>
            </a:r>
            <a:endParaRPr lang="en-US" sz="18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手作業で回すことと、今はやらないことは何か。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3886200" cy="640080"/>
          </a:xfrm>
          <a:prstGeom prst="roundRect">
            <a:avLst>
              <a:gd name="adj" fmla="val 11429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22960" y="34290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動画受講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2011680" y="34290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チェックリストで自己確認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09160" y="3429000"/>
            <a:ext cx="3886200" cy="640080"/>
          </a:xfrm>
          <a:prstGeom prst="roundRect">
            <a:avLst>
              <a:gd name="adj" fmla="val 11429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983480" y="34290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集合研修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6172200" y="34290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ペアで1分ずつ共有</a:t>
            </a:r>
            <a:endParaRPr lang="en-US" sz="13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NEXT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今日できたものと、次回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31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3886200" cy="2286000"/>
          </a:xfrm>
          <a:prstGeom prst="roundRect">
            <a:avLst>
              <a:gd name="adj" fmla="val 320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15544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今日できたもの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187452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 使うツールの整理シート（初稿）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423160"/>
            <a:ext cx="3337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使うツールの所在、要る機能の仕分け、</a:t>
            </a:r>
            <a:endParaRPr lang="en-US" sz="12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初期設定の担当と期限、通数の概算。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1325880"/>
            <a:ext cx="3886200" cy="2286000"/>
          </a:xfrm>
          <a:prstGeom prst="roundRect">
            <a:avLst>
              <a:gd name="adj" fmla="val 320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983480" y="15544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次回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4983480" y="1874520"/>
            <a:ext cx="3337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使うツールが決まった。</a:t>
            </a:r>
            <a:endParaRPr lang="en-US" sz="150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次は、登録してもらう入口をつくる。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4983480" y="2651760"/>
            <a:ext cx="3337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第3回　</a:t>
            </a:r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店頭、広告、紹介、Webのどこに登録の入口を置くかを決め、入口ごとの登録者数を数えられるようにする。今日「配信ツールが必要」に入れた経路計測は、第3回で設定まで扱う。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237744" cy="237744"/>
          </a:xfrm>
          <a:prstGeom prst="rect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68680" y="3840480"/>
            <a:ext cx="237744" cy="237744"/>
          </a:xfrm>
          <a:prstGeom prst="rect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88720" y="3840480"/>
            <a:ext cx="237744" cy="237744"/>
          </a:xfrm>
          <a:prstGeom prst="rect">
            <a:avLst/>
          </a:prstGeom>
          <a:solidFill>
            <a:srgbClr val="FFFFFF"/>
          </a:solidFill>
          <a:ln w="15875">
            <a:solidFill>
              <a:srgbClr val="F26B2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50876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82880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14884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46888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78892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10896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2900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74904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069080" y="3840480"/>
            <a:ext cx="237744" cy="237744"/>
          </a:xfrm>
          <a:prstGeom prst="rect">
            <a:avLst/>
          </a:prstGeom>
          <a:solidFill>
            <a:srgbClr val="FFFFFF"/>
          </a:solidFill>
          <a:ln w="9525">
            <a:solidFill>
              <a:srgbClr val="4A5875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4526280" y="381304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2枚目が完成。次は3枚目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TODAY'S GOAL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今日つくるもの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04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3566160" cy="2697480"/>
          </a:xfrm>
          <a:prstGeom prst="roundRect">
            <a:avLst>
              <a:gd name="adj" fmla="val 2712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155448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成果物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182880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 使うツールの</a:t>
            </a:r>
            <a:endParaRPr lang="en-US" sz="17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整理シート（初稿）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78892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使っているツールを書き出す。理想の流れに</a:t>
            </a:r>
            <a:endParaRPr lang="en-US" sz="12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要る機能を仕分ける。開設までの設定に</a:t>
            </a:r>
            <a:endParaRPr lang="en-US" sz="12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担当と期限を付ける。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4572000" y="13716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今日できるようになること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0" y="1783080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572000" y="17830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176479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公式アカウントと配信ツールの役割の違いを説明できる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572000" y="2532888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572000" y="25328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5029200" y="25146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理想の流れに要る機能を仕分けられる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572000" y="3282696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572000" y="328269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5029200" y="326440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契約と連携で、後から戻せない操作を避けられる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題材は第1回と同じ事業。T01の理想の欄を手元に置く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T02の4つの記入欄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05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4206240" cy="617220"/>
          </a:xfrm>
          <a:prstGeom prst="roundRect">
            <a:avLst>
              <a:gd name="adj" fmla="val 7407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40080" y="1325880"/>
            <a:ext cx="40233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 使っているツールと、情報の所在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034540"/>
            <a:ext cx="4206240" cy="617220"/>
          </a:xfrm>
          <a:prstGeom prst="roundRect">
            <a:avLst>
              <a:gd name="adj" fmla="val 7407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40080" y="2034540"/>
            <a:ext cx="40233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 理想の流れに要る機能の仕分け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4206240" cy="617220"/>
          </a:xfrm>
          <a:prstGeom prst="roundRect">
            <a:avLst>
              <a:gd name="adj" fmla="val 7407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40080" y="2743200"/>
            <a:ext cx="40233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 初期設定チェック（担当・期限）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451860"/>
            <a:ext cx="4206240" cy="617220"/>
          </a:xfrm>
          <a:prstGeom prst="roundRect">
            <a:avLst>
              <a:gd name="adj" fmla="val 7407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40080" y="3451860"/>
            <a:ext cx="40233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 通数と費用の概算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5120640" y="132588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①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5532120" y="13258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ツールと情報の所在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5532120" y="1636776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公式アカウント、配信ツール、既存システム、顧客情報が今どこにあるか</a:t>
            </a:r>
            <a:endParaRPr lang="en-US" sz="1050" dirty="0"/>
          </a:p>
        </p:txBody>
      </p:sp>
      <p:sp>
        <p:nvSpPr>
          <p:cNvPr id="17" name="Text 15"/>
          <p:cNvSpPr txBox="1"/>
          <p:nvPr/>
        </p:nvSpPr>
        <p:spPr>
          <a:xfrm>
            <a:off x="5120640" y="2020824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②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5532120" y="2020824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機能の仕分け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5532120" y="23317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してほしいことを「公式で足りる／配信ツール／手作業／連携検討／今はやらない」に分ける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5120640" y="2715768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③</a:t>
            </a:r>
            <a:endParaRPr lang="en-US" sz="1600" dirty="0"/>
          </a:p>
        </p:txBody>
      </p:sp>
      <p:sp>
        <p:nvSpPr>
          <p:cNvPr id="21" name="Text 19"/>
          <p:cNvSpPr txBox="1"/>
          <p:nvPr/>
        </p:nvSpPr>
        <p:spPr>
          <a:xfrm>
            <a:off x="5532120" y="271576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初期設定チェック</a:t>
            </a:r>
            <a:endParaRPr lang="en-US" sz="1400" dirty="0"/>
          </a:p>
        </p:txBody>
      </p:sp>
      <p:sp>
        <p:nvSpPr>
          <p:cNvPr id="22" name="Text 20"/>
          <p:cNvSpPr txBox="1"/>
          <p:nvPr/>
        </p:nvSpPr>
        <p:spPr>
          <a:xfrm>
            <a:off x="5532120" y="3026664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未設定の項目に、担当と期限を書く</a:t>
            </a:r>
            <a:endParaRPr lang="en-US" sz="1050" dirty="0"/>
          </a:p>
        </p:txBody>
      </p:sp>
      <p:sp>
        <p:nvSpPr>
          <p:cNvPr id="23" name="Text 21"/>
          <p:cNvSpPr txBox="1"/>
          <p:nvPr/>
        </p:nvSpPr>
        <p:spPr>
          <a:xfrm>
            <a:off x="5120640" y="3410712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④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5532120" y="34107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通数と費用</a:t>
            </a:r>
            <a:endParaRPr lang="en-US" sz="1400" dirty="0"/>
          </a:p>
        </p:txBody>
      </p:sp>
      <p:sp>
        <p:nvSpPr>
          <p:cNvPr id="25" name="Text 23"/>
          <p:cNvSpPr txBox="1"/>
          <p:nvPr/>
        </p:nvSpPr>
        <p:spPr>
          <a:xfrm>
            <a:off x="5532120" y="3721608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1人あたりの配信数 × 登録者数。金額は書かず、確認先と確認日を書く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講義では料理教室の例で①〜④を順に見る。自社の分は後半のワークで書く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BASE ｜ ツールの全体像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ツールは3つに分けて見る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06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7160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本体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187452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4688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お客さまとやり取りする場所。</a:t>
            </a:r>
            <a:endParaRPr lang="en-US" sz="11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1対1のチャット、一斉配信、</a:t>
            </a:r>
            <a:endParaRPr lang="en-US" sz="11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自動応答、メニューが使える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19272" y="137160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593592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追加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3593592" y="187452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3593592" y="24688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公式アカウントにつないで使う。</a:t>
            </a:r>
            <a:endParaRPr lang="en-US" sz="11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送り分け、自動配信、予約受付、</a:t>
            </a:r>
            <a:endParaRPr lang="en-US" sz="11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登録経路の計測を足す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89904" y="137160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364224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100" kern="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社内の既存システム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364224" y="187452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予約台帳・レジ・顧客リスト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6364224" y="24688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すでに使っているもの。</a:t>
            </a:r>
            <a:endParaRPr lang="en-US" sz="11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LINEとつなぐか、転記で回すかを</a:t>
            </a:r>
            <a:endParaRPr lang="en-US" sz="11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今日決める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4014216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777240" y="393192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配信ツールは公式アカウントがないと動かない。既存システムは、有無と置き場所を先に書き出す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WHY ｜ 1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ツールを先に契約したときに起きること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07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99032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3990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1005840" y="13716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使わない機能に、月額を払い続ける</a:t>
            </a:r>
            <a:endParaRPr lang="en-US" sz="1450" dirty="0"/>
          </a:p>
        </p:txBody>
      </p:sp>
      <p:sp>
        <p:nvSpPr>
          <p:cNvPr id="9" name="Text 7"/>
          <p:cNvSpPr txBox="1"/>
          <p:nvPr/>
        </p:nvSpPr>
        <p:spPr>
          <a:xfrm>
            <a:off x="1005840" y="175564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多機能を理由に選ぶと、使う機能は一部だけになる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267712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548640" y="226771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1005840" y="22402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上位プランに上げると、戻せないことがある</a:t>
            </a:r>
            <a:endParaRPr lang="en-US" sz="1450" dirty="0"/>
          </a:p>
        </p:txBody>
      </p:sp>
      <p:sp>
        <p:nvSpPr>
          <p:cNvPr id="13" name="Text 11"/>
          <p:cNvSpPr txBox="1"/>
          <p:nvPr/>
        </p:nvSpPr>
        <p:spPr>
          <a:xfrm>
            <a:off x="1005840" y="26243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繁忙月だけ上げて翌月に戻す、ができない場合がある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3136392"/>
            <a:ext cx="329184" cy="329184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48640" y="31363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1005840" y="3108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ツールを替えると、連携設定が上書きされる</a:t>
            </a:r>
            <a:endParaRPr lang="en-US" sz="1450" dirty="0"/>
          </a:p>
        </p:txBody>
      </p:sp>
      <p:sp>
        <p:nvSpPr>
          <p:cNvPr id="17" name="Text 15"/>
          <p:cNvSpPr txBox="1"/>
          <p:nvPr/>
        </p:nvSpPr>
        <p:spPr>
          <a:xfrm>
            <a:off x="1005840" y="349300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旧ツールの解約は別の手続き。再連携できない場合もある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577840" y="1325880"/>
            <a:ext cx="3017520" cy="2651760"/>
          </a:xfrm>
          <a:prstGeom prst="roundRect">
            <a:avLst>
              <a:gd name="adj" fmla="val 2759"/>
            </a:avLst>
          </a:prstGeom>
          <a:solidFill>
            <a:srgbClr val="F6F7FA"/>
          </a:solidFill>
          <a:ln w="12700">
            <a:solidFill>
              <a:srgbClr val="7A8494"/>
            </a:solidFill>
            <a:prstDash val="dash"/>
          </a:ln>
        </p:spPr>
      </p:sp>
      <p:sp>
        <p:nvSpPr>
          <p:cNvPr id="19" name="Text 17"/>
          <p:cNvSpPr txBox="1"/>
          <p:nvPr/>
        </p:nvSpPr>
        <p:spPr>
          <a:xfrm>
            <a:off x="5760720" y="23317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図：先に契約して困る人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5760720" y="269748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（イラスト差し替え）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契約の前に、使う機能と月間の配信数を決めておく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WHY ｜ 2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ツールを知らずに施策を考えたときに起きること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08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783080" cy="548640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48640" y="141732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施策を決める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2368296" y="15544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633472" y="1417320"/>
            <a:ext cx="1783080" cy="548640"/>
          </a:xfrm>
          <a:prstGeom prst="roundRect">
            <a:avLst>
              <a:gd name="adj" fmla="val 50000"/>
            </a:avLst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633472" y="141732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実装に入る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4453128" y="15544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18304" y="1417320"/>
            <a:ext cx="1783080" cy="548640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718304" y="141732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「その機能はない」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「別料金」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6537960" y="15544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03136" y="1417320"/>
            <a:ext cx="1783080" cy="548640"/>
          </a:xfrm>
          <a:prstGeom prst="roundRect">
            <a:avLst>
              <a:gd name="adj" fmla="val 50000"/>
            </a:avLst>
          </a:prstGeom>
          <a:solidFill>
            <a:srgbClr val="7A8494"/>
          </a:solidFill>
          <a:ln w="12700">
            <a:solidFill>
              <a:srgbClr val="7A849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803136" y="141732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設計に戻る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224028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施策を決めて実装に入った段階で、</a:t>
            </a:r>
            <a:endParaRPr lang="en-US" sz="14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「その機能はない」「別料金」と分かる。</a:t>
            </a:r>
            <a:endParaRPr lang="en-US" sz="1400" dirty="0"/>
          </a:p>
          <a:p>
            <a:pPr algn="l" indent="0" marL="0">
              <a:lnSpc>
                <a:spcPct val="140000"/>
              </a:lnSpc>
              <a:buNone/>
            </a:pPr>
            <a:endParaRPr lang="en-US" sz="14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設計に戻って考え直す。</a:t>
            </a:r>
            <a:endParaRPr lang="en-US" sz="14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この往復に時間を使う。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577840" y="2240280"/>
            <a:ext cx="3017520" cy="1828800"/>
          </a:xfrm>
          <a:prstGeom prst="roundRect">
            <a:avLst>
              <a:gd name="adj" fmla="val 4000"/>
            </a:avLst>
          </a:prstGeom>
          <a:solidFill>
            <a:srgbClr val="F6F7FA"/>
          </a:solidFill>
          <a:ln w="12700">
            <a:solidFill>
              <a:srgbClr val="7A8494"/>
            </a:solidFill>
            <a:prstDash val="dash"/>
          </a:ln>
        </p:spPr>
      </p:sp>
      <p:sp>
        <p:nvSpPr>
          <p:cNvPr id="19" name="Text 17"/>
          <p:cNvSpPr txBox="1"/>
          <p:nvPr/>
        </p:nvSpPr>
        <p:spPr>
          <a:xfrm>
            <a:off x="5760720" y="283464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図：実装の手前で止まる人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5760720" y="32004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（イラスト差し替え）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4747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HOW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03504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設計、ツール選び、実装、テストの順に進める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475945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デジタルマーケティング実務者育成講座　第2回</a:t>
            </a:r>
            <a:endParaRPr lang="en-US" sz="800" dirty="0"/>
          </a:p>
        </p:txBody>
      </p:sp>
      <p:sp>
        <p:nvSpPr>
          <p:cNvPr id="5" name="Text 3"/>
          <p:cNvSpPr txBox="1"/>
          <p:nvPr/>
        </p:nvSpPr>
        <p:spPr>
          <a:xfrm>
            <a:off x="7498080" y="475945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09 / 31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1847088" cy="2468880"/>
          </a:xfrm>
          <a:prstGeom prst="roundRect">
            <a:avLst>
              <a:gd name="adj" fmla="val 396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581912"/>
            <a:ext cx="365760" cy="365760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77240" y="15819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435608" y="1627632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4A5875"/>
          </a:solidFill>
          <a:ln w="12700">
            <a:solidFill>
              <a:srgbClr val="4A5875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435608" y="1627632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前回</a:t>
            </a:r>
            <a:endParaRPr lang="en-US" sz="950" dirty="0"/>
          </a:p>
        </p:txBody>
      </p:sp>
      <p:sp>
        <p:nvSpPr>
          <p:cNvPr id="11" name="Text 9"/>
          <p:cNvSpPr txBox="1"/>
          <p:nvPr/>
        </p:nvSpPr>
        <p:spPr>
          <a:xfrm>
            <a:off x="777240" y="2103120"/>
            <a:ext cx="138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設計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777240" y="2788920"/>
            <a:ext cx="138988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入口からゴールまでの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流れを描いた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（T01）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2391156" y="2286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615184" y="1325880"/>
            <a:ext cx="1847088" cy="2468880"/>
          </a:xfrm>
          <a:prstGeom prst="roundRect">
            <a:avLst>
              <a:gd name="adj" fmla="val 3960"/>
            </a:avLst>
          </a:prstGeom>
          <a:solidFill>
            <a:srgbClr val="FDEBDF"/>
          </a:solidFill>
          <a:ln w="12700">
            <a:solidFill>
              <a:srgbClr val="FDEBD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843784" y="1581912"/>
            <a:ext cx="365760" cy="365760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2843784" y="15819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502152" y="1627632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3502152" y="1627632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今日はここ</a:t>
            </a:r>
            <a:endParaRPr lang="en-US" sz="950" dirty="0"/>
          </a:p>
        </p:txBody>
      </p:sp>
      <p:sp>
        <p:nvSpPr>
          <p:cNvPr id="19" name="Text 17"/>
          <p:cNvSpPr txBox="1"/>
          <p:nvPr/>
        </p:nvSpPr>
        <p:spPr>
          <a:xfrm>
            <a:off x="2843784" y="2103120"/>
            <a:ext cx="138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ツールを決める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2843784" y="2788920"/>
            <a:ext cx="138988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役割を知る。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要る機能を仕分ける。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設定の担当と期限を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決める（T02）</a:t>
            </a:r>
            <a:endParaRPr lang="en-US" sz="1100" dirty="0"/>
          </a:p>
        </p:txBody>
      </p:sp>
      <p:sp>
        <p:nvSpPr>
          <p:cNvPr id="21" name="Text 19"/>
          <p:cNvSpPr txBox="1"/>
          <p:nvPr/>
        </p:nvSpPr>
        <p:spPr>
          <a:xfrm>
            <a:off x="4457700" y="2286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81728" y="1325880"/>
            <a:ext cx="1847088" cy="2468880"/>
          </a:xfrm>
          <a:prstGeom prst="roundRect">
            <a:avLst>
              <a:gd name="adj" fmla="val 396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910328" y="1581912"/>
            <a:ext cx="365760" cy="365760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4910328" y="15819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3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4910328" y="2103120"/>
            <a:ext cx="138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実装</a:t>
            </a:r>
            <a:endParaRPr lang="en-US" sz="1800" dirty="0"/>
          </a:p>
        </p:txBody>
      </p:sp>
      <p:sp>
        <p:nvSpPr>
          <p:cNvPr id="26" name="Text 24"/>
          <p:cNvSpPr txBox="1"/>
          <p:nvPr/>
        </p:nvSpPr>
        <p:spPr>
          <a:xfrm>
            <a:off x="4910328" y="2788920"/>
            <a:ext cx="138988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決めたツールに、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案内先と配信を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用意する</a:t>
            </a:r>
            <a:endParaRPr lang="en-US" sz="1100" dirty="0"/>
          </a:p>
        </p:txBody>
      </p:sp>
      <p:sp>
        <p:nvSpPr>
          <p:cNvPr id="27" name="Text 25"/>
          <p:cNvSpPr txBox="1"/>
          <p:nvPr/>
        </p:nvSpPr>
        <p:spPr>
          <a:xfrm>
            <a:off x="6524244" y="2286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26B21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▶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748272" y="1325880"/>
            <a:ext cx="1847088" cy="2468880"/>
          </a:xfrm>
          <a:prstGeom prst="roundRect">
            <a:avLst>
              <a:gd name="adj" fmla="val 3960"/>
            </a:avLst>
          </a:prstGeom>
          <a:solidFill>
            <a:srgbClr val="EEF2F8"/>
          </a:solidFill>
          <a:ln w="12700">
            <a:solidFill>
              <a:srgbClr val="EEF2F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976872" y="1581912"/>
            <a:ext cx="365760" cy="365760"/>
          </a:xfrm>
          <a:prstGeom prst="ellipse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6976872" y="15819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4</a:t>
            </a:r>
            <a:endParaRPr lang="en-US" sz="1200" dirty="0"/>
          </a:p>
        </p:txBody>
      </p:sp>
      <p:sp>
        <p:nvSpPr>
          <p:cNvPr id="31" name="Text 29"/>
          <p:cNvSpPr txBox="1"/>
          <p:nvPr/>
        </p:nvSpPr>
        <p:spPr>
          <a:xfrm>
            <a:off x="6976872" y="2103120"/>
            <a:ext cx="138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テスト</a:t>
            </a:r>
            <a:endParaRPr lang="en-US" sz="1800" dirty="0"/>
          </a:p>
        </p:txBody>
      </p:sp>
      <p:sp>
        <p:nvSpPr>
          <p:cNvPr id="32" name="Text 30"/>
          <p:cNvSpPr txBox="1"/>
          <p:nvPr/>
        </p:nvSpPr>
        <p:spPr>
          <a:xfrm>
            <a:off x="6976872" y="2788920"/>
            <a:ext cx="138988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自分で登録して、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案内どおりにゴールまで</a:t>
            </a:r>
            <a:endParaRPr lang="en-US" sz="11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A5875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進めるか確かめる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48640" y="4398264"/>
            <a:ext cx="118872" cy="118872"/>
          </a:xfrm>
          <a:prstGeom prst="ellipse">
            <a:avLst/>
          </a:prstGeom>
          <a:solidFill>
            <a:srgbClr val="F26B21"/>
          </a:solidFill>
          <a:ln w="12700">
            <a:solidFill>
              <a:srgbClr val="F26B21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777240" y="43159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2B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最初から全部そろえない。公式アカウントで始めて、必要になった機能から足す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デジタルマーケティング実務者育成講座 第2回</dc:title>
  <dc:subject>PptxGenJS Presentation</dc:subject>
  <dc:creator>PptxGenJS</dc:creator>
  <cp:lastModifiedBy>PptxGenJS</cp:lastModifiedBy>
  <cp:revision>1</cp:revision>
  <dcterms:created xsi:type="dcterms:W3CDTF">2026-09-07T10:34:21Z</dcterms:created>
  <dcterms:modified xsi:type="dcterms:W3CDTF">2026-09-07T10:34:21Z</dcterms:modified>
</cp:coreProperties>
</file>