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sv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image" Target="../media/image-6-7.png"/><Relationship Id="rId8" Type="http://schemas.openxmlformats.org/officeDocument/2006/relationships/image" Target="../media/image-6-8.svg"/><Relationship Id="rId9" Type="http://schemas.openxmlformats.org/officeDocument/2006/relationships/slideLayout" Target="../slideLayouts/slideLayout1.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svg"/><Relationship Id="rId3" Type="http://schemas.openxmlformats.org/officeDocument/2006/relationships/image" Target="../media/image-13-3.png"/><Relationship Id="rId4" Type="http://schemas.openxmlformats.org/officeDocument/2006/relationships/image" Target="../media/image-13-4.svg"/><Relationship Id="rId5" Type="http://schemas.openxmlformats.org/officeDocument/2006/relationships/image" Target="../media/image-13-5.png"/><Relationship Id="rId6" Type="http://schemas.openxmlformats.org/officeDocument/2006/relationships/image" Target="../media/image-13-6.svg"/><Relationship Id="rId7" Type="http://schemas.openxmlformats.org/officeDocument/2006/relationships/image" Target="../media/image-13-7.png"/><Relationship Id="rId8" Type="http://schemas.openxmlformats.org/officeDocument/2006/relationships/image" Target="../media/image-13-8.svg"/><Relationship Id="rId9" Type="http://schemas.openxmlformats.org/officeDocument/2006/relationships/slideLayout" Target="../slideLayouts/slideLayout1.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svg"/><Relationship Id="rId3" Type="http://schemas.openxmlformats.org/officeDocument/2006/relationships/image" Target="../media/image-21-3.png"/><Relationship Id="rId4" Type="http://schemas.openxmlformats.org/officeDocument/2006/relationships/image" Target="../media/image-21-4.svg"/><Relationship Id="rId5" Type="http://schemas.openxmlformats.org/officeDocument/2006/relationships/image" Target="../media/image-21-5.png"/><Relationship Id="rId6" Type="http://schemas.openxmlformats.org/officeDocument/2006/relationships/image" Target="../media/image-21-6.svg"/><Relationship Id="rId7" Type="http://schemas.openxmlformats.org/officeDocument/2006/relationships/image" Target="../media/image-21-7.png"/><Relationship Id="rId8" Type="http://schemas.openxmlformats.org/officeDocument/2006/relationships/image" Target="../media/image-21-8.svg"/><Relationship Id="rId9" Type="http://schemas.openxmlformats.org/officeDocument/2006/relationships/slideLayout" Target="../slideLayouts/slideLayout1.xml"/><Relationship Id="rId10"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svg"/><Relationship Id="rId3" Type="http://schemas.openxmlformats.org/officeDocument/2006/relationships/image" Target="../media/image-24-3.png"/><Relationship Id="rId4" Type="http://schemas.openxmlformats.org/officeDocument/2006/relationships/image" Target="../media/image-24-4.svg"/><Relationship Id="rId5" Type="http://schemas.openxmlformats.org/officeDocument/2006/relationships/image" Target="../media/image-24-5.png"/><Relationship Id="rId6" Type="http://schemas.openxmlformats.org/officeDocument/2006/relationships/image" Target="../media/image-24-6.svg"/><Relationship Id="rId7" Type="http://schemas.openxmlformats.org/officeDocument/2006/relationships/image" Target="../media/image-24-7.png"/><Relationship Id="rId8" Type="http://schemas.openxmlformats.org/officeDocument/2006/relationships/image" Target="../media/image-24-8.svg"/><Relationship Id="rId9" Type="http://schemas.openxmlformats.org/officeDocument/2006/relationships/slideLayout" Target="../slideLayouts/slideLayout1.xml"/><Relationship Id="rId10"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Shape 1"/>
          <p:cNvSpPr/>
          <p:nvPr/>
        </p:nvSpPr>
        <p:spPr>
          <a:xfrm>
            <a:off x="0" y="0"/>
            <a:ext cx="9144000" cy="5143500"/>
          </a:xfrm>
          <a:prstGeom prst="rect">
            <a:avLst/>
          </a:prstGeom>
          <a:solidFill>
            <a:srgbClr val="FFFFFF"/>
          </a:solidFill>
          <a:ln w="12700">
            <a:solidFill>
              <a:srgbClr val="FFFFFF"/>
            </a:solidFill>
            <a:prstDash val="solid"/>
          </a:ln>
        </p:spPr>
      </p:sp>
      <p:sp>
        <p:nvSpPr>
          <p:cNvPr id="4" name="Shape 2"/>
          <p:cNvSpPr/>
          <p:nvPr/>
        </p:nvSpPr>
        <p:spPr>
          <a:xfrm>
            <a:off x="0" y="0"/>
            <a:ext cx="164592" cy="5143500"/>
          </a:xfrm>
          <a:prstGeom prst="rect">
            <a:avLst/>
          </a:prstGeom>
          <a:solidFill>
            <a:srgbClr val="F26B21"/>
          </a:solidFill>
          <a:ln w="12700">
            <a:solidFill>
              <a:srgbClr val="F26B21"/>
            </a:solidFill>
            <a:prstDash val="solid"/>
          </a:ln>
        </p:spPr>
      </p:sp>
      <p:sp>
        <p:nvSpPr>
          <p:cNvPr id="5" name="Text 3"/>
          <p:cNvSpPr txBox="1"/>
          <p:nvPr/>
        </p:nvSpPr>
        <p:spPr>
          <a:xfrm>
            <a:off x="548640" y="731520"/>
            <a:ext cx="5486400" cy="274320"/>
          </a:xfrm>
          <a:prstGeom prst="rect">
            <a:avLst/>
          </a:prstGeom>
          <a:noFill/>
          <a:ln/>
        </p:spPr>
        <p:txBody>
          <a:bodyPr wrap="square" lIns="0" tIns="0" rIns="0" bIns="0" rtlCol="0" anchor="t"/>
          <a:lstStyle/>
          <a:p>
            <a:pPr algn="l" indent="0" marL="0">
              <a:buNone/>
            </a:pPr>
            <a:r>
              <a:rPr lang="en-US" sz="1200" b="1" dirty="0">
                <a:solidFill>
                  <a:srgbClr val="F26B21"/>
                </a:solidFill>
                <a:latin typeface="LINE Seed JP" pitchFamily="34" charset="0"/>
                <a:ea typeface="LINE Seed JP" pitchFamily="34" charset="-122"/>
                <a:cs typeface="LINE Seed JP" pitchFamily="34" charset="-120"/>
              </a:rPr>
              <a:t>デジタルマーケティング実務者育成講座　第2回</a:t>
            </a:r>
            <a:endParaRPr lang="en-US" sz="1200" dirty="0"/>
          </a:p>
        </p:txBody>
      </p:sp>
      <p:sp>
        <p:nvSpPr>
          <p:cNvPr id="6" name="Text 4"/>
          <p:cNvSpPr txBox="1"/>
          <p:nvPr/>
        </p:nvSpPr>
        <p:spPr>
          <a:xfrm>
            <a:off x="548640" y="1097280"/>
            <a:ext cx="5120640" cy="1097280"/>
          </a:xfrm>
          <a:prstGeom prst="rect">
            <a:avLst/>
          </a:prstGeom>
          <a:noFill/>
          <a:ln/>
        </p:spPr>
        <p:txBody>
          <a:bodyPr wrap="square" lIns="0" tIns="0" rIns="0" bIns="0" rtlCol="0" anchor="t"/>
          <a:lstStyle/>
          <a:p>
            <a:pPr algn="l" indent="0" marL="0">
              <a:lnSpc>
                <a:spcPct val="110000"/>
              </a:lnSpc>
              <a:buNone/>
            </a:pPr>
            <a:r>
              <a:rPr lang="en-US" sz="3200" b="1" dirty="0">
                <a:solidFill>
                  <a:srgbClr val="1C2B4A"/>
                </a:solidFill>
                <a:latin typeface="LINE Seed JP" pitchFamily="34" charset="0"/>
                <a:ea typeface="LINE Seed JP" pitchFamily="34" charset="-122"/>
                <a:cs typeface="LINE Seed JP" pitchFamily="34" charset="-120"/>
              </a:rPr>
              <a:t>マーケティング基盤の</a:t>
            </a:r>
            <a:endParaRPr lang="en-US" sz="3200" dirty="0"/>
          </a:p>
          <a:p>
            <a:pPr algn="l" indent="0" marL="0">
              <a:lnSpc>
                <a:spcPct val="110000"/>
              </a:lnSpc>
              <a:buNone/>
            </a:pPr>
            <a:r>
              <a:rPr lang="en-US" sz="3200" b="1" dirty="0">
                <a:solidFill>
                  <a:srgbClr val="1C2B4A"/>
                </a:solidFill>
                <a:latin typeface="LINE Seed JP" pitchFamily="34" charset="0"/>
                <a:ea typeface="LINE Seed JP" pitchFamily="34" charset="-122"/>
                <a:cs typeface="LINE Seed JP" pitchFamily="34" charset="-120"/>
              </a:rPr>
              <a:t>構成と連携範囲</a:t>
            </a:r>
            <a:endParaRPr lang="en-US" sz="3200" dirty="0"/>
          </a:p>
        </p:txBody>
      </p:sp>
      <p:sp>
        <p:nvSpPr>
          <p:cNvPr id="7" name="Text 5"/>
          <p:cNvSpPr txBox="1"/>
          <p:nvPr/>
        </p:nvSpPr>
        <p:spPr>
          <a:xfrm>
            <a:off x="548640" y="2331720"/>
            <a:ext cx="4937760" cy="731520"/>
          </a:xfrm>
          <a:prstGeom prst="rect">
            <a:avLst/>
          </a:prstGeom>
          <a:noFill/>
          <a:ln/>
        </p:spPr>
        <p:txBody>
          <a:bodyPr wrap="square" lIns="0" tIns="0" rIns="0" bIns="0" rtlCol="0" anchor="t"/>
          <a:lstStyle/>
          <a:p>
            <a:pPr algn="l" indent="0" marL="0">
              <a:lnSpc>
                <a:spcPct val="130000"/>
              </a:lnSpc>
              <a:buNone/>
            </a:pPr>
            <a:r>
              <a:rPr lang="en-US" sz="1400" dirty="0">
                <a:solidFill>
                  <a:srgbClr val="34415A"/>
                </a:solidFill>
                <a:latin typeface="LINE Seed JP" pitchFamily="34" charset="0"/>
                <a:ea typeface="LINE Seed JP" pitchFamily="34" charset="-122"/>
                <a:cs typeface="LINE Seed JP" pitchFamily="34" charset="-120"/>
              </a:rPr>
              <a:t>自社に合った機能を知り、公式LINEとLステップを用意して次回の設計に備えます。</a:t>
            </a:r>
            <a:endParaRPr lang="en-US" sz="1400" dirty="0"/>
          </a:p>
        </p:txBody>
      </p:sp>
      <p:sp>
        <p:nvSpPr>
          <p:cNvPr id="8" name="Shape 6"/>
          <p:cNvSpPr/>
          <p:nvPr/>
        </p:nvSpPr>
        <p:spPr>
          <a:xfrm>
            <a:off x="548640" y="3429000"/>
            <a:ext cx="1463040" cy="402336"/>
          </a:xfrm>
          <a:prstGeom prst="roundRect">
            <a:avLst>
              <a:gd name="adj" fmla="val 50000"/>
            </a:avLst>
          </a:prstGeom>
          <a:solidFill>
            <a:srgbClr val="1C2B4A"/>
          </a:solidFill>
          <a:ln w="12700">
            <a:solidFill>
              <a:srgbClr val="1C2B4A"/>
            </a:solidFill>
            <a:prstDash val="solid"/>
          </a:ln>
        </p:spPr>
      </p:sp>
      <p:sp>
        <p:nvSpPr>
          <p:cNvPr id="9" name="Text 7"/>
          <p:cNvSpPr txBox="1"/>
          <p:nvPr/>
        </p:nvSpPr>
        <p:spPr>
          <a:xfrm>
            <a:off x="548640" y="3429000"/>
            <a:ext cx="146304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公式LINE</a:t>
            </a:r>
            <a:endParaRPr lang="en-US" sz="1200" dirty="0"/>
          </a:p>
        </p:txBody>
      </p:sp>
      <p:sp>
        <p:nvSpPr>
          <p:cNvPr id="10" name="Shape 8"/>
          <p:cNvSpPr/>
          <p:nvPr/>
        </p:nvSpPr>
        <p:spPr>
          <a:xfrm rot="5400000">
            <a:off x="2096719" y="3578047"/>
            <a:ext cx="104242" cy="104242"/>
          </a:xfrm>
          <a:prstGeom prst="triangle">
            <a:avLst/>
          </a:prstGeom>
          <a:solidFill>
            <a:srgbClr val="34415A"/>
          </a:solidFill>
          <a:ln w="12700">
            <a:solidFill>
              <a:srgbClr val="34415A"/>
            </a:solidFill>
            <a:prstDash val="solid"/>
          </a:ln>
        </p:spPr>
      </p:sp>
      <p:sp>
        <p:nvSpPr>
          <p:cNvPr id="11" name="Shape 9"/>
          <p:cNvSpPr/>
          <p:nvPr/>
        </p:nvSpPr>
        <p:spPr>
          <a:xfrm>
            <a:off x="2286000" y="3429000"/>
            <a:ext cx="1463040" cy="402336"/>
          </a:xfrm>
          <a:prstGeom prst="roundRect">
            <a:avLst>
              <a:gd name="adj" fmla="val 50000"/>
            </a:avLst>
          </a:prstGeom>
          <a:solidFill>
            <a:srgbClr val="F26B21"/>
          </a:solidFill>
          <a:ln w="12700">
            <a:solidFill>
              <a:srgbClr val="F26B21"/>
            </a:solidFill>
            <a:prstDash val="solid"/>
          </a:ln>
        </p:spPr>
      </p:sp>
      <p:sp>
        <p:nvSpPr>
          <p:cNvPr id="12" name="Text 10"/>
          <p:cNvSpPr txBox="1"/>
          <p:nvPr/>
        </p:nvSpPr>
        <p:spPr>
          <a:xfrm>
            <a:off x="2286000" y="3429000"/>
            <a:ext cx="146304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Lステップ</a:t>
            </a:r>
            <a:endParaRPr lang="en-US" sz="1200" dirty="0"/>
          </a:p>
        </p:txBody>
      </p:sp>
      <p:sp>
        <p:nvSpPr>
          <p:cNvPr id="13" name="Text 11"/>
          <p:cNvSpPr txBox="1"/>
          <p:nvPr/>
        </p:nvSpPr>
        <p:spPr>
          <a:xfrm>
            <a:off x="548640" y="4069080"/>
            <a:ext cx="5120640" cy="274320"/>
          </a:xfrm>
          <a:prstGeom prst="rect">
            <a:avLst/>
          </a:prstGeom>
          <a:noFill/>
          <a:ln/>
        </p:spPr>
        <p:txBody>
          <a:bodyPr wrap="square" lIns="0" tIns="0" rIns="0" bIns="0" rtlCol="0" anchor="t"/>
          <a:lstStyle/>
          <a:p>
            <a:pPr algn="l" indent="0" marL="0">
              <a:buNone/>
            </a:pPr>
            <a:r>
              <a:rPr lang="en-US" sz="1100" dirty="0">
                <a:solidFill>
                  <a:srgbClr val="556176"/>
                </a:solidFill>
                <a:latin typeface="LINE Seed JP" pitchFamily="34" charset="0"/>
                <a:ea typeface="LINE Seed JP" pitchFamily="34" charset="-122"/>
                <a:cs typeface="LINE Seed JP" pitchFamily="34" charset="-120"/>
              </a:rPr>
              <a:t>講義30分＋ワーク30分　成果物：使うツールの整理シート</a:t>
            </a:r>
            <a:endParaRPr lang="en-US" sz="1100" dirty="0"/>
          </a:p>
        </p:txBody>
      </p:sp>
      <p:sp>
        <p:nvSpPr>
          <p:cNvPr id="14" name="Shape 12"/>
          <p:cNvSpPr/>
          <p:nvPr/>
        </p:nvSpPr>
        <p:spPr>
          <a:xfrm>
            <a:off x="5806440" y="822960"/>
            <a:ext cx="2788920" cy="3474720"/>
          </a:xfrm>
          <a:prstGeom prst="roundRect">
            <a:avLst>
              <a:gd name="adj" fmla="val 1967"/>
            </a:avLst>
          </a:prstGeom>
          <a:solidFill>
            <a:srgbClr val="FFFFFF"/>
          </a:solidFill>
          <a:ln w="15875">
            <a:solidFill>
              <a:srgbClr val="F26B21"/>
            </a:solidFill>
            <a:prstDash val="dash"/>
          </a:ln>
        </p:spPr>
      </p:sp>
      <p:sp>
        <p:nvSpPr>
          <p:cNvPr id="15" name="Text 13"/>
          <p:cNvSpPr txBox="1"/>
          <p:nvPr/>
        </p:nvSpPr>
        <p:spPr>
          <a:xfrm>
            <a:off x="5943600" y="932688"/>
            <a:ext cx="251460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16" name="Text 14"/>
          <p:cNvSpPr txBox="1"/>
          <p:nvPr/>
        </p:nvSpPr>
        <p:spPr>
          <a:xfrm>
            <a:off x="5989320" y="1234440"/>
            <a:ext cx="2423160" cy="2926080"/>
          </a:xfrm>
          <a:prstGeom prst="rect">
            <a:avLst/>
          </a:prstGeom>
          <a:noFill/>
          <a:ln/>
        </p:spPr>
        <p:txBody>
          <a:bodyPr wrap="square" lIns="0" tIns="0" rIns="0" bIns="0" rtlCol="0" anchor="t"/>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パソコンで公式LINEの管理画面を開いている人</a:t>
            </a:r>
            <a:endParaRPr lang="en-US" sz="1050" dirty="0"/>
          </a:p>
        </p:txBody>
      </p:sp>
      <p:sp>
        <p:nvSpPr>
          <p:cNvPr id="17" name="Text 15"/>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01 / 24</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公式LINEとLステップ</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運用計画書の作成に向けて使うツールを用意する</a:t>
            </a:r>
            <a:endParaRPr lang="en-US" sz="19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02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第1回で描いた理想の流れをもとに、どの段階でどのツールを使うか整理してゆきます。</a:t>
            </a:r>
            <a:endParaRPr lang="en-US" sz="1300" dirty="0"/>
          </a:p>
        </p:txBody>
      </p:sp>
      <p:sp>
        <p:nvSpPr>
          <p:cNvPr id="8" name="Shape 6"/>
          <p:cNvSpPr/>
          <p:nvPr/>
        </p:nvSpPr>
        <p:spPr>
          <a:xfrm>
            <a:off x="548640" y="2331720"/>
            <a:ext cx="603504" cy="566928"/>
          </a:xfrm>
          <a:prstGeom prst="roundRect">
            <a:avLst>
              <a:gd name="adj" fmla="val 12903"/>
            </a:avLst>
          </a:prstGeom>
          <a:solidFill>
            <a:srgbClr val="34415A"/>
          </a:solidFill>
          <a:ln w="12700">
            <a:solidFill>
              <a:srgbClr val="34415A"/>
            </a:solidFill>
            <a:prstDash val="solid"/>
          </a:ln>
        </p:spPr>
      </p:sp>
      <p:sp>
        <p:nvSpPr>
          <p:cNvPr id="9" name="Text 7"/>
          <p:cNvSpPr txBox="1"/>
          <p:nvPr/>
        </p:nvSpPr>
        <p:spPr>
          <a:xfrm>
            <a:off x="548640"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第1回</a:t>
            </a:r>
            <a:endParaRPr lang="en-US" sz="1050" dirty="0"/>
          </a:p>
        </p:txBody>
      </p:sp>
      <p:sp>
        <p:nvSpPr>
          <p:cNvPr id="10" name="Shape 8"/>
          <p:cNvSpPr/>
          <p:nvPr/>
        </p:nvSpPr>
        <p:spPr>
          <a:xfrm>
            <a:off x="1220724" y="2331720"/>
            <a:ext cx="603504" cy="566928"/>
          </a:xfrm>
          <a:prstGeom prst="roundRect">
            <a:avLst>
              <a:gd name="adj" fmla="val 12903"/>
            </a:avLst>
          </a:prstGeom>
          <a:solidFill>
            <a:srgbClr val="F26B21"/>
          </a:solidFill>
          <a:ln w="12700">
            <a:solidFill>
              <a:srgbClr val="F26B21"/>
            </a:solidFill>
            <a:prstDash val="solid"/>
          </a:ln>
        </p:spPr>
      </p:sp>
      <p:sp>
        <p:nvSpPr>
          <p:cNvPr id="11" name="Text 9"/>
          <p:cNvSpPr txBox="1"/>
          <p:nvPr/>
        </p:nvSpPr>
        <p:spPr>
          <a:xfrm>
            <a:off x="1220724"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第2回</a:t>
            </a:r>
            <a:endParaRPr lang="en-US" sz="1050" dirty="0"/>
          </a:p>
        </p:txBody>
      </p:sp>
      <p:sp>
        <p:nvSpPr>
          <p:cNvPr id="12" name="Shape 10"/>
          <p:cNvSpPr/>
          <p:nvPr/>
        </p:nvSpPr>
        <p:spPr>
          <a:xfrm>
            <a:off x="1892808" y="2331720"/>
            <a:ext cx="603504" cy="566928"/>
          </a:xfrm>
          <a:prstGeom prst="roundRect">
            <a:avLst>
              <a:gd name="adj" fmla="val 12903"/>
            </a:avLst>
          </a:prstGeom>
          <a:solidFill>
            <a:srgbClr val="1C2B4A"/>
          </a:solidFill>
          <a:ln w="12700">
            <a:solidFill>
              <a:srgbClr val="1C2B4A"/>
            </a:solidFill>
            <a:prstDash val="solid"/>
          </a:ln>
        </p:spPr>
      </p:sp>
      <p:sp>
        <p:nvSpPr>
          <p:cNvPr id="13" name="Text 11"/>
          <p:cNvSpPr txBox="1"/>
          <p:nvPr/>
        </p:nvSpPr>
        <p:spPr>
          <a:xfrm>
            <a:off x="1892808"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第3回</a:t>
            </a:r>
            <a:endParaRPr lang="en-US" sz="1050" dirty="0"/>
          </a:p>
        </p:txBody>
      </p:sp>
      <p:sp>
        <p:nvSpPr>
          <p:cNvPr id="14" name="Shape 12"/>
          <p:cNvSpPr/>
          <p:nvPr/>
        </p:nvSpPr>
        <p:spPr>
          <a:xfrm>
            <a:off x="2564892" y="2331720"/>
            <a:ext cx="603504" cy="566928"/>
          </a:xfrm>
          <a:prstGeom prst="roundRect">
            <a:avLst>
              <a:gd name="adj" fmla="val 12903"/>
            </a:avLst>
          </a:prstGeom>
          <a:solidFill>
            <a:srgbClr val="1C2B4A"/>
          </a:solidFill>
          <a:ln w="12700">
            <a:solidFill>
              <a:srgbClr val="1C2B4A"/>
            </a:solidFill>
            <a:prstDash val="solid"/>
          </a:ln>
        </p:spPr>
      </p:sp>
      <p:sp>
        <p:nvSpPr>
          <p:cNvPr id="15" name="Text 13"/>
          <p:cNvSpPr txBox="1"/>
          <p:nvPr/>
        </p:nvSpPr>
        <p:spPr>
          <a:xfrm>
            <a:off x="2564892"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第4回</a:t>
            </a:r>
            <a:endParaRPr lang="en-US" sz="1050" dirty="0"/>
          </a:p>
        </p:txBody>
      </p:sp>
      <p:sp>
        <p:nvSpPr>
          <p:cNvPr id="16" name="Shape 14"/>
          <p:cNvSpPr/>
          <p:nvPr/>
        </p:nvSpPr>
        <p:spPr>
          <a:xfrm>
            <a:off x="3236976" y="2331720"/>
            <a:ext cx="603504" cy="566928"/>
          </a:xfrm>
          <a:prstGeom prst="roundRect">
            <a:avLst>
              <a:gd name="adj" fmla="val 12903"/>
            </a:avLst>
          </a:prstGeom>
          <a:solidFill>
            <a:srgbClr val="1C2B4A"/>
          </a:solidFill>
          <a:ln w="12700">
            <a:solidFill>
              <a:srgbClr val="1C2B4A"/>
            </a:solidFill>
            <a:prstDash val="solid"/>
          </a:ln>
        </p:spPr>
      </p:sp>
      <p:sp>
        <p:nvSpPr>
          <p:cNvPr id="17" name="Text 15"/>
          <p:cNvSpPr txBox="1"/>
          <p:nvPr/>
        </p:nvSpPr>
        <p:spPr>
          <a:xfrm>
            <a:off x="3236976"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第5回</a:t>
            </a:r>
            <a:endParaRPr lang="en-US" sz="1050" dirty="0"/>
          </a:p>
        </p:txBody>
      </p:sp>
      <p:sp>
        <p:nvSpPr>
          <p:cNvPr id="18" name="Shape 16"/>
          <p:cNvSpPr/>
          <p:nvPr/>
        </p:nvSpPr>
        <p:spPr>
          <a:xfrm>
            <a:off x="3909060" y="2331720"/>
            <a:ext cx="603504" cy="566928"/>
          </a:xfrm>
          <a:prstGeom prst="roundRect">
            <a:avLst>
              <a:gd name="adj" fmla="val 12903"/>
            </a:avLst>
          </a:prstGeom>
          <a:solidFill>
            <a:srgbClr val="1C2B4A"/>
          </a:solidFill>
          <a:ln w="12700">
            <a:solidFill>
              <a:srgbClr val="1C2B4A"/>
            </a:solidFill>
            <a:prstDash val="solid"/>
          </a:ln>
        </p:spPr>
      </p:sp>
      <p:sp>
        <p:nvSpPr>
          <p:cNvPr id="19" name="Text 17"/>
          <p:cNvSpPr txBox="1"/>
          <p:nvPr/>
        </p:nvSpPr>
        <p:spPr>
          <a:xfrm>
            <a:off x="3909060"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第6回</a:t>
            </a:r>
            <a:endParaRPr lang="en-US" sz="1050" dirty="0"/>
          </a:p>
        </p:txBody>
      </p:sp>
      <p:sp>
        <p:nvSpPr>
          <p:cNvPr id="20" name="Shape 18"/>
          <p:cNvSpPr/>
          <p:nvPr/>
        </p:nvSpPr>
        <p:spPr>
          <a:xfrm>
            <a:off x="4581144" y="2331720"/>
            <a:ext cx="603504" cy="566928"/>
          </a:xfrm>
          <a:prstGeom prst="roundRect">
            <a:avLst>
              <a:gd name="adj" fmla="val 12903"/>
            </a:avLst>
          </a:prstGeom>
          <a:solidFill>
            <a:srgbClr val="1C2B4A"/>
          </a:solidFill>
          <a:ln w="12700">
            <a:solidFill>
              <a:srgbClr val="1C2B4A"/>
            </a:solidFill>
            <a:prstDash val="solid"/>
          </a:ln>
        </p:spPr>
      </p:sp>
      <p:sp>
        <p:nvSpPr>
          <p:cNvPr id="21" name="Text 19"/>
          <p:cNvSpPr txBox="1"/>
          <p:nvPr/>
        </p:nvSpPr>
        <p:spPr>
          <a:xfrm>
            <a:off x="4581144"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第7回</a:t>
            </a:r>
            <a:endParaRPr lang="en-US" sz="1050" dirty="0"/>
          </a:p>
        </p:txBody>
      </p:sp>
      <p:sp>
        <p:nvSpPr>
          <p:cNvPr id="22" name="Shape 20"/>
          <p:cNvSpPr/>
          <p:nvPr/>
        </p:nvSpPr>
        <p:spPr>
          <a:xfrm>
            <a:off x="5253228" y="2331720"/>
            <a:ext cx="603504" cy="566928"/>
          </a:xfrm>
          <a:prstGeom prst="roundRect">
            <a:avLst>
              <a:gd name="adj" fmla="val 12903"/>
            </a:avLst>
          </a:prstGeom>
          <a:solidFill>
            <a:srgbClr val="1C2B4A"/>
          </a:solidFill>
          <a:ln w="12700">
            <a:solidFill>
              <a:srgbClr val="1C2B4A"/>
            </a:solidFill>
            <a:prstDash val="solid"/>
          </a:ln>
        </p:spPr>
      </p:sp>
      <p:sp>
        <p:nvSpPr>
          <p:cNvPr id="23" name="Text 21"/>
          <p:cNvSpPr txBox="1"/>
          <p:nvPr/>
        </p:nvSpPr>
        <p:spPr>
          <a:xfrm>
            <a:off x="5253228"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第8回</a:t>
            </a:r>
            <a:endParaRPr lang="en-US" sz="1050" dirty="0"/>
          </a:p>
        </p:txBody>
      </p:sp>
      <p:sp>
        <p:nvSpPr>
          <p:cNvPr id="24" name="Shape 22"/>
          <p:cNvSpPr/>
          <p:nvPr/>
        </p:nvSpPr>
        <p:spPr>
          <a:xfrm>
            <a:off x="5925312" y="2331720"/>
            <a:ext cx="603504" cy="566928"/>
          </a:xfrm>
          <a:prstGeom prst="roundRect">
            <a:avLst>
              <a:gd name="adj" fmla="val 12903"/>
            </a:avLst>
          </a:prstGeom>
          <a:solidFill>
            <a:srgbClr val="1C2B4A"/>
          </a:solidFill>
          <a:ln w="12700">
            <a:solidFill>
              <a:srgbClr val="1C2B4A"/>
            </a:solidFill>
            <a:prstDash val="solid"/>
          </a:ln>
        </p:spPr>
      </p:sp>
      <p:sp>
        <p:nvSpPr>
          <p:cNvPr id="25" name="Text 23"/>
          <p:cNvSpPr txBox="1"/>
          <p:nvPr/>
        </p:nvSpPr>
        <p:spPr>
          <a:xfrm>
            <a:off x="5925312" y="2331720"/>
            <a:ext cx="603504" cy="56692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第9回</a:t>
            </a:r>
            <a:endParaRPr lang="en-US" sz="1050" dirty="0"/>
          </a:p>
        </p:txBody>
      </p:sp>
      <p:sp>
        <p:nvSpPr>
          <p:cNvPr id="26" name="Shape 24"/>
          <p:cNvSpPr/>
          <p:nvPr/>
        </p:nvSpPr>
        <p:spPr>
          <a:xfrm>
            <a:off x="6597396" y="2331720"/>
            <a:ext cx="603504" cy="566928"/>
          </a:xfrm>
          <a:prstGeom prst="roundRect">
            <a:avLst>
              <a:gd name="adj" fmla="val 12903"/>
            </a:avLst>
          </a:prstGeom>
          <a:solidFill>
            <a:srgbClr val="EEF2F8"/>
          </a:solidFill>
          <a:ln w="12700">
            <a:solidFill>
              <a:srgbClr val="EEF2F8"/>
            </a:solidFill>
            <a:prstDash val="solid"/>
          </a:ln>
        </p:spPr>
      </p:sp>
      <p:sp>
        <p:nvSpPr>
          <p:cNvPr id="27" name="Text 25"/>
          <p:cNvSpPr txBox="1"/>
          <p:nvPr/>
        </p:nvSpPr>
        <p:spPr>
          <a:xfrm>
            <a:off x="6597396" y="2331720"/>
            <a:ext cx="603504" cy="566928"/>
          </a:xfrm>
          <a:prstGeom prst="rect">
            <a:avLst/>
          </a:prstGeom>
          <a:noFill/>
          <a:ln/>
        </p:spPr>
        <p:txBody>
          <a:bodyPr wrap="square" lIns="0" tIns="0" rIns="0" bIns="0" rtlCol="0" anchor="ctr"/>
          <a:lstStyle/>
          <a:p>
            <a:pPr algn="ctr" indent="0" marL="0">
              <a:buNone/>
            </a:pPr>
            <a:r>
              <a:rPr lang="en-US" sz="1050" b="1" dirty="0">
                <a:solidFill>
                  <a:srgbClr val="34415A"/>
                </a:solidFill>
                <a:latin typeface="LINE Seed JP" pitchFamily="34" charset="0"/>
                <a:ea typeface="LINE Seed JP" pitchFamily="34" charset="-122"/>
                <a:cs typeface="LINE Seed JP" pitchFamily="34" charset="-120"/>
              </a:rPr>
              <a:t>第10回</a:t>
            </a:r>
            <a:endParaRPr lang="en-US" sz="1050" dirty="0"/>
          </a:p>
        </p:txBody>
      </p:sp>
      <p:sp>
        <p:nvSpPr>
          <p:cNvPr id="28" name="Shape 26"/>
          <p:cNvSpPr/>
          <p:nvPr/>
        </p:nvSpPr>
        <p:spPr>
          <a:xfrm>
            <a:off x="7269480" y="2331720"/>
            <a:ext cx="603504" cy="566928"/>
          </a:xfrm>
          <a:prstGeom prst="roundRect">
            <a:avLst>
              <a:gd name="adj" fmla="val 12903"/>
            </a:avLst>
          </a:prstGeom>
          <a:solidFill>
            <a:srgbClr val="EEF2F8"/>
          </a:solidFill>
          <a:ln w="12700">
            <a:solidFill>
              <a:srgbClr val="EEF2F8"/>
            </a:solidFill>
            <a:prstDash val="solid"/>
          </a:ln>
        </p:spPr>
      </p:sp>
      <p:sp>
        <p:nvSpPr>
          <p:cNvPr id="29" name="Text 27"/>
          <p:cNvSpPr txBox="1"/>
          <p:nvPr/>
        </p:nvSpPr>
        <p:spPr>
          <a:xfrm>
            <a:off x="7269480" y="2331720"/>
            <a:ext cx="603504" cy="566928"/>
          </a:xfrm>
          <a:prstGeom prst="rect">
            <a:avLst/>
          </a:prstGeom>
          <a:noFill/>
          <a:ln/>
        </p:spPr>
        <p:txBody>
          <a:bodyPr wrap="square" lIns="0" tIns="0" rIns="0" bIns="0" rtlCol="0" anchor="ctr"/>
          <a:lstStyle/>
          <a:p>
            <a:pPr algn="ctr" indent="0" marL="0">
              <a:buNone/>
            </a:pPr>
            <a:r>
              <a:rPr lang="en-US" sz="1050" b="1" dirty="0">
                <a:solidFill>
                  <a:srgbClr val="34415A"/>
                </a:solidFill>
                <a:latin typeface="LINE Seed JP" pitchFamily="34" charset="0"/>
                <a:ea typeface="LINE Seed JP" pitchFamily="34" charset="-122"/>
                <a:cs typeface="LINE Seed JP" pitchFamily="34" charset="-120"/>
              </a:rPr>
              <a:t>第11回</a:t>
            </a:r>
            <a:endParaRPr lang="en-US" sz="1050" dirty="0"/>
          </a:p>
        </p:txBody>
      </p:sp>
      <p:sp>
        <p:nvSpPr>
          <p:cNvPr id="30" name="Shape 28"/>
          <p:cNvSpPr/>
          <p:nvPr/>
        </p:nvSpPr>
        <p:spPr>
          <a:xfrm>
            <a:off x="7941564" y="2331720"/>
            <a:ext cx="603504" cy="566928"/>
          </a:xfrm>
          <a:prstGeom prst="roundRect">
            <a:avLst>
              <a:gd name="adj" fmla="val 12903"/>
            </a:avLst>
          </a:prstGeom>
          <a:solidFill>
            <a:srgbClr val="EEF2F8"/>
          </a:solidFill>
          <a:ln w="12700">
            <a:solidFill>
              <a:srgbClr val="EEF2F8"/>
            </a:solidFill>
            <a:prstDash val="solid"/>
          </a:ln>
        </p:spPr>
      </p:sp>
      <p:sp>
        <p:nvSpPr>
          <p:cNvPr id="31" name="Text 29"/>
          <p:cNvSpPr txBox="1"/>
          <p:nvPr/>
        </p:nvSpPr>
        <p:spPr>
          <a:xfrm>
            <a:off x="7941564" y="2331720"/>
            <a:ext cx="603504" cy="566928"/>
          </a:xfrm>
          <a:prstGeom prst="rect">
            <a:avLst/>
          </a:prstGeom>
          <a:noFill/>
          <a:ln/>
        </p:spPr>
        <p:txBody>
          <a:bodyPr wrap="square" lIns="0" tIns="0" rIns="0" bIns="0" rtlCol="0" anchor="ctr"/>
          <a:lstStyle/>
          <a:p>
            <a:pPr algn="ctr" indent="0" marL="0">
              <a:buNone/>
            </a:pPr>
            <a:r>
              <a:rPr lang="en-US" sz="1050" b="1" dirty="0">
                <a:solidFill>
                  <a:srgbClr val="34415A"/>
                </a:solidFill>
                <a:latin typeface="LINE Seed JP" pitchFamily="34" charset="0"/>
                <a:ea typeface="LINE Seed JP" pitchFamily="34" charset="-122"/>
                <a:cs typeface="LINE Seed JP" pitchFamily="34" charset="-120"/>
              </a:rPr>
              <a:t>第12回</a:t>
            </a:r>
            <a:endParaRPr lang="en-US" sz="1050" dirty="0"/>
          </a:p>
        </p:txBody>
      </p:sp>
      <p:sp>
        <p:nvSpPr>
          <p:cNvPr id="32" name="Text 30"/>
          <p:cNvSpPr txBox="1"/>
          <p:nvPr/>
        </p:nvSpPr>
        <p:spPr>
          <a:xfrm>
            <a:off x="548640" y="2971800"/>
            <a:ext cx="2743200" cy="237744"/>
          </a:xfrm>
          <a:prstGeom prst="rect">
            <a:avLst/>
          </a:prstGeom>
          <a:noFill/>
          <a:ln/>
        </p:spPr>
        <p:txBody>
          <a:bodyPr wrap="square" lIns="0" tIns="0" rIns="0" bIns="0" rtlCol="0" anchor="t"/>
          <a:lstStyle/>
          <a:p>
            <a:pPr algn="l" indent="0" marL="0">
              <a:buNone/>
            </a:pPr>
            <a:r>
              <a:rPr lang="en-US" sz="1000" b="1" dirty="0">
                <a:solidFill>
                  <a:srgbClr val="34415A"/>
                </a:solidFill>
                <a:latin typeface="LINE Seed JP" pitchFamily="34" charset="0"/>
                <a:ea typeface="LINE Seed JP" pitchFamily="34" charset="-122"/>
                <a:cs typeface="LINE Seed JP" pitchFamily="34" charset="-120"/>
              </a:rPr>
              <a:t>第1回　設計図を描いた</a:t>
            </a:r>
            <a:endParaRPr lang="en-US" sz="1000" dirty="0"/>
          </a:p>
        </p:txBody>
      </p:sp>
      <p:sp>
        <p:nvSpPr>
          <p:cNvPr id="33" name="Text 31"/>
          <p:cNvSpPr txBox="1"/>
          <p:nvPr/>
        </p:nvSpPr>
        <p:spPr>
          <a:xfrm>
            <a:off x="548640" y="3209544"/>
            <a:ext cx="2743200" cy="237744"/>
          </a:xfrm>
          <a:prstGeom prst="rect">
            <a:avLst/>
          </a:prstGeom>
          <a:noFill/>
          <a:ln/>
        </p:spPr>
        <p:txBody>
          <a:bodyPr wrap="square" lIns="0" tIns="0" rIns="0" bIns="0" rtlCol="0" anchor="t"/>
          <a:lstStyle/>
          <a:p>
            <a:pPr algn="l" indent="0" marL="0">
              <a:buNone/>
            </a:pPr>
            <a:r>
              <a:rPr lang="en-US" sz="1000" b="1" dirty="0">
                <a:solidFill>
                  <a:srgbClr val="F26B21"/>
                </a:solidFill>
                <a:latin typeface="LINE Seed JP" pitchFamily="34" charset="0"/>
                <a:ea typeface="LINE Seed JP" pitchFamily="34" charset="-122"/>
                <a:cs typeface="LINE Seed JP" pitchFamily="34" charset="-120"/>
              </a:rPr>
              <a:t>第2回　ツールを用意する</a:t>
            </a:r>
            <a:endParaRPr lang="en-US" sz="1000" dirty="0"/>
          </a:p>
        </p:txBody>
      </p:sp>
      <p:sp>
        <p:nvSpPr>
          <p:cNvPr id="34" name="Shape 32"/>
          <p:cNvSpPr/>
          <p:nvPr/>
        </p:nvSpPr>
        <p:spPr>
          <a:xfrm>
            <a:off x="1892808" y="2221992"/>
            <a:ext cx="4636008" cy="0"/>
          </a:xfrm>
          <a:prstGeom prst="line">
            <a:avLst/>
          </a:prstGeom>
          <a:noFill/>
          <a:ln w="19050">
            <a:solidFill>
              <a:srgbClr val="1C2B4A"/>
            </a:solidFill>
            <a:prstDash val="solid"/>
          </a:ln>
        </p:spPr>
      </p:sp>
      <p:sp>
        <p:nvSpPr>
          <p:cNvPr id="35" name="Text 33"/>
          <p:cNvSpPr txBox="1"/>
          <p:nvPr/>
        </p:nvSpPr>
        <p:spPr>
          <a:xfrm>
            <a:off x="1892808" y="1874520"/>
            <a:ext cx="4636008" cy="310896"/>
          </a:xfrm>
          <a:prstGeom prst="rect">
            <a:avLst/>
          </a:prstGeom>
          <a:noFill/>
          <a:ln/>
        </p:spPr>
        <p:txBody>
          <a:bodyPr wrap="square" lIns="0" tIns="0" rIns="0" bIns="0" rtlCol="0" anchor="ctr"/>
          <a:lstStyle/>
          <a:p>
            <a:pPr algn="ctr" indent="0" marL="0">
              <a:buNone/>
            </a:pPr>
            <a:r>
              <a:rPr lang="en-US" sz="1100" b="1" dirty="0">
                <a:solidFill>
                  <a:srgbClr val="1C2B4A"/>
                </a:solidFill>
                <a:latin typeface="LINE Seed JP" pitchFamily="34" charset="0"/>
                <a:ea typeface="LINE Seed JP" pitchFamily="34" charset="-122"/>
                <a:cs typeface="LINE Seed JP" pitchFamily="34" charset="-120"/>
              </a:rPr>
              <a:t>段階ごとに作る</a:t>
            </a:r>
            <a:endParaRPr lang="en-US" sz="1100" dirty="0"/>
          </a:p>
        </p:txBody>
      </p:sp>
      <p:sp>
        <p:nvSpPr>
          <p:cNvPr id="36" name="Shape 34"/>
          <p:cNvSpPr/>
          <p:nvPr/>
        </p:nvSpPr>
        <p:spPr>
          <a:xfrm>
            <a:off x="548640" y="3611880"/>
            <a:ext cx="8046720" cy="658368"/>
          </a:xfrm>
          <a:prstGeom prst="roundRect">
            <a:avLst>
              <a:gd name="adj" fmla="val 11111"/>
            </a:avLst>
          </a:prstGeom>
          <a:solidFill>
            <a:srgbClr val="EEF2F8"/>
          </a:solidFill>
          <a:ln w="12700">
            <a:solidFill>
              <a:srgbClr val="EEF2F8"/>
            </a:solidFill>
            <a:prstDash val="solid"/>
          </a:ln>
        </p:spPr>
      </p:sp>
      <p:pic>
        <p:nvPicPr>
          <p:cNvPr id="37"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77240" y="3749040"/>
            <a:ext cx="384048" cy="384048"/>
          </a:xfrm>
          <a:prstGeom prst="rect">
            <a:avLst/>
          </a:prstGeom>
        </p:spPr>
      </p:pic>
      <p:sp>
        <p:nvSpPr>
          <p:cNvPr id="38" name="Text 35"/>
          <p:cNvSpPr txBox="1"/>
          <p:nvPr/>
        </p:nvSpPr>
        <p:spPr>
          <a:xfrm>
            <a:off x="1325880" y="3611880"/>
            <a:ext cx="7132320" cy="658368"/>
          </a:xfrm>
          <a:prstGeom prst="rect">
            <a:avLst/>
          </a:prstGeom>
          <a:noFill/>
          <a:ln/>
        </p:spPr>
        <p:txBody>
          <a:bodyPr wrap="square" lIns="0" tIns="0" rIns="0" bIns="0" rtlCol="0" anchor="ctr"/>
          <a:lstStyle/>
          <a:p>
            <a:pPr algn="l" indent="0" marL="0">
              <a:buNone/>
            </a:pPr>
            <a:r>
              <a:rPr lang="en-US" sz="1400" b="1" dirty="0">
                <a:solidFill>
                  <a:srgbClr val="1C2B4A"/>
                </a:solidFill>
                <a:latin typeface="LINE Seed JP" pitchFamily="34" charset="0"/>
                <a:ea typeface="LINE Seed JP" pitchFamily="34" charset="-122"/>
                <a:cs typeface="LINE Seed JP" pitchFamily="34" charset="-120"/>
              </a:rPr>
              <a:t>12回で書いたシートをまとめると、運用計画書が1冊できる！</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公式LINEとLステップ</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理想の流れに必要な基盤を整えていきましょう</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03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前回の設計図に、使うツールを記入して仕上げていきます。</a:t>
            </a:r>
            <a:endParaRPr lang="en-US" sz="1300" dirty="0"/>
          </a:p>
        </p:txBody>
      </p:sp>
      <p:sp>
        <p:nvSpPr>
          <p:cNvPr id="8" name="Shape 6"/>
          <p:cNvSpPr/>
          <p:nvPr/>
        </p:nvSpPr>
        <p:spPr>
          <a:xfrm>
            <a:off x="548640" y="1783080"/>
            <a:ext cx="3931920" cy="406908"/>
          </a:xfrm>
          <a:prstGeom prst="roundRect">
            <a:avLst>
              <a:gd name="adj" fmla="val 11236"/>
            </a:avLst>
          </a:prstGeom>
          <a:solidFill>
            <a:srgbClr val="EEF2F8"/>
          </a:solidFill>
          <a:ln w="12700">
            <a:solidFill>
              <a:srgbClr val="EEF2F8"/>
            </a:solidFill>
            <a:prstDash val="solid"/>
          </a:ln>
        </p:spPr>
      </p:sp>
      <p:sp>
        <p:nvSpPr>
          <p:cNvPr id="9" name="Text 7"/>
          <p:cNvSpPr txBox="1"/>
          <p:nvPr/>
        </p:nvSpPr>
        <p:spPr>
          <a:xfrm>
            <a:off x="640080" y="1783080"/>
            <a:ext cx="3749040" cy="406908"/>
          </a:xfrm>
          <a:prstGeom prst="rect">
            <a:avLst/>
          </a:prstGeom>
          <a:noFill/>
          <a:ln/>
        </p:spPr>
        <p:txBody>
          <a:bodyPr wrap="square" lIns="0" tIns="0" rIns="0" bIns="0" rtlCol="0" anchor="ctr"/>
          <a:lstStyle/>
          <a:p>
            <a:pPr algn="l" indent="0" marL="0">
              <a:buNone/>
            </a:pPr>
            <a:r>
              <a:rPr lang="en-US" sz="1050" b="1" dirty="0">
                <a:solidFill>
                  <a:srgbClr val="34415A"/>
                </a:solidFill>
                <a:latin typeface="LINE Seed JP" pitchFamily="34" charset="0"/>
                <a:ea typeface="LINE Seed JP" pitchFamily="34" charset="-122"/>
                <a:cs typeface="LINE Seed JP" pitchFamily="34" charset="-120"/>
              </a:rPr>
              <a:t>① 基本情報</a:t>
            </a:r>
            <a:endParaRPr lang="en-US" sz="1050" dirty="0"/>
          </a:p>
        </p:txBody>
      </p:sp>
      <p:sp>
        <p:nvSpPr>
          <p:cNvPr id="10" name="Shape 8"/>
          <p:cNvSpPr/>
          <p:nvPr/>
        </p:nvSpPr>
        <p:spPr>
          <a:xfrm>
            <a:off x="548640" y="2281428"/>
            <a:ext cx="3931920" cy="549554"/>
          </a:xfrm>
          <a:prstGeom prst="roundRect">
            <a:avLst>
              <a:gd name="adj" fmla="val 8319"/>
            </a:avLst>
          </a:prstGeom>
          <a:solidFill>
            <a:srgbClr val="EEF2F8"/>
          </a:solidFill>
          <a:ln w="12700">
            <a:solidFill>
              <a:srgbClr val="EEF2F8"/>
            </a:solidFill>
            <a:prstDash val="solid"/>
          </a:ln>
        </p:spPr>
      </p:sp>
      <p:sp>
        <p:nvSpPr>
          <p:cNvPr id="11" name="Text 9"/>
          <p:cNvSpPr txBox="1"/>
          <p:nvPr/>
        </p:nvSpPr>
        <p:spPr>
          <a:xfrm>
            <a:off x="640080" y="2281428"/>
            <a:ext cx="1325880" cy="549554"/>
          </a:xfrm>
          <a:prstGeom prst="rect">
            <a:avLst/>
          </a:prstGeom>
          <a:noFill/>
          <a:ln/>
        </p:spPr>
        <p:txBody>
          <a:bodyPr wrap="square" lIns="0" tIns="0" rIns="0" bIns="0" rtlCol="0" anchor="ctr"/>
          <a:lstStyle/>
          <a:p>
            <a:pPr algn="l" indent="0" marL="0">
              <a:buNone/>
            </a:pPr>
            <a:r>
              <a:rPr lang="en-US" sz="1000" b="1" dirty="0">
                <a:solidFill>
                  <a:srgbClr val="34415A"/>
                </a:solidFill>
                <a:latin typeface="LINE Seed JP" pitchFamily="34" charset="0"/>
                <a:ea typeface="LINE Seed JP" pitchFamily="34" charset="-122"/>
                <a:cs typeface="LINE Seed JP" pitchFamily="34" charset="-120"/>
              </a:rPr>
              <a:t>② 上段 いまの流れ</a:t>
            </a:r>
            <a:endParaRPr lang="en-US" sz="1000" dirty="0"/>
          </a:p>
        </p:txBody>
      </p:sp>
      <p:sp>
        <p:nvSpPr>
          <p:cNvPr id="12" name="Shape 10"/>
          <p:cNvSpPr/>
          <p:nvPr/>
        </p:nvSpPr>
        <p:spPr>
          <a:xfrm>
            <a:off x="1920240" y="2372868"/>
            <a:ext cx="573786" cy="366674"/>
          </a:xfrm>
          <a:prstGeom prst="rect">
            <a:avLst/>
          </a:prstGeom>
          <a:solidFill>
            <a:srgbClr val="FFFFFF"/>
          </a:solidFill>
          <a:ln w="6350">
            <a:solidFill>
              <a:srgbClr val="C9D2E3"/>
            </a:solidFill>
            <a:prstDash val="solid"/>
          </a:ln>
        </p:spPr>
      </p:sp>
      <p:sp>
        <p:nvSpPr>
          <p:cNvPr id="13" name="Text 11"/>
          <p:cNvSpPr txBox="1"/>
          <p:nvPr/>
        </p:nvSpPr>
        <p:spPr>
          <a:xfrm>
            <a:off x="1920240" y="2281428"/>
            <a:ext cx="573786" cy="549554"/>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集客</a:t>
            </a:r>
            <a:endParaRPr lang="en-US" sz="900" dirty="0"/>
          </a:p>
        </p:txBody>
      </p:sp>
      <p:sp>
        <p:nvSpPr>
          <p:cNvPr id="14" name="Shape 12"/>
          <p:cNvSpPr/>
          <p:nvPr/>
        </p:nvSpPr>
        <p:spPr>
          <a:xfrm>
            <a:off x="2567178" y="2372868"/>
            <a:ext cx="573786" cy="366674"/>
          </a:xfrm>
          <a:prstGeom prst="rect">
            <a:avLst/>
          </a:prstGeom>
          <a:solidFill>
            <a:srgbClr val="FFFFFF"/>
          </a:solidFill>
          <a:ln w="6350">
            <a:solidFill>
              <a:srgbClr val="C9D2E3"/>
            </a:solidFill>
            <a:prstDash val="solid"/>
          </a:ln>
        </p:spPr>
      </p:sp>
      <p:sp>
        <p:nvSpPr>
          <p:cNvPr id="15" name="Text 13"/>
          <p:cNvSpPr txBox="1"/>
          <p:nvPr/>
        </p:nvSpPr>
        <p:spPr>
          <a:xfrm>
            <a:off x="2567178" y="2281428"/>
            <a:ext cx="573786" cy="549554"/>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つながる</a:t>
            </a:r>
            <a:endParaRPr lang="en-US" sz="900" dirty="0"/>
          </a:p>
        </p:txBody>
      </p:sp>
      <p:sp>
        <p:nvSpPr>
          <p:cNvPr id="16" name="Shape 14"/>
          <p:cNvSpPr/>
          <p:nvPr/>
        </p:nvSpPr>
        <p:spPr>
          <a:xfrm>
            <a:off x="3214116" y="2372868"/>
            <a:ext cx="573786" cy="366674"/>
          </a:xfrm>
          <a:prstGeom prst="rect">
            <a:avLst/>
          </a:prstGeom>
          <a:solidFill>
            <a:srgbClr val="FFFFFF"/>
          </a:solidFill>
          <a:ln w="6350">
            <a:solidFill>
              <a:srgbClr val="C9D2E3"/>
            </a:solidFill>
            <a:prstDash val="solid"/>
          </a:ln>
        </p:spPr>
      </p:sp>
      <p:sp>
        <p:nvSpPr>
          <p:cNvPr id="17" name="Text 15"/>
          <p:cNvSpPr txBox="1"/>
          <p:nvPr/>
        </p:nvSpPr>
        <p:spPr>
          <a:xfrm>
            <a:off x="3214116" y="2281428"/>
            <a:ext cx="573786" cy="549554"/>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購入</a:t>
            </a:r>
            <a:endParaRPr lang="en-US" sz="900" dirty="0"/>
          </a:p>
        </p:txBody>
      </p:sp>
      <p:sp>
        <p:nvSpPr>
          <p:cNvPr id="18" name="Shape 16"/>
          <p:cNvSpPr/>
          <p:nvPr/>
        </p:nvSpPr>
        <p:spPr>
          <a:xfrm>
            <a:off x="3861054" y="2372868"/>
            <a:ext cx="573786" cy="366674"/>
          </a:xfrm>
          <a:prstGeom prst="rect">
            <a:avLst/>
          </a:prstGeom>
          <a:solidFill>
            <a:srgbClr val="FFFFFF"/>
          </a:solidFill>
          <a:ln w="6350">
            <a:solidFill>
              <a:srgbClr val="C9D2E3"/>
            </a:solidFill>
            <a:prstDash val="solid"/>
          </a:ln>
        </p:spPr>
      </p:sp>
      <p:sp>
        <p:nvSpPr>
          <p:cNvPr id="19" name="Text 17"/>
          <p:cNvSpPr txBox="1"/>
          <p:nvPr/>
        </p:nvSpPr>
        <p:spPr>
          <a:xfrm>
            <a:off x="3861054" y="2281428"/>
            <a:ext cx="573786" cy="549554"/>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リピート</a:t>
            </a:r>
            <a:endParaRPr lang="en-US" sz="900" dirty="0"/>
          </a:p>
        </p:txBody>
      </p:sp>
      <p:sp>
        <p:nvSpPr>
          <p:cNvPr id="20" name="Shape 18"/>
          <p:cNvSpPr/>
          <p:nvPr/>
        </p:nvSpPr>
        <p:spPr>
          <a:xfrm>
            <a:off x="548640" y="2922422"/>
            <a:ext cx="3931920" cy="549554"/>
          </a:xfrm>
          <a:prstGeom prst="roundRect">
            <a:avLst>
              <a:gd name="adj" fmla="val 8319"/>
            </a:avLst>
          </a:prstGeom>
          <a:solidFill>
            <a:srgbClr val="FDEBDF"/>
          </a:solidFill>
          <a:ln w="15875">
            <a:solidFill>
              <a:srgbClr val="F26B21"/>
            </a:solidFill>
            <a:prstDash val="solid"/>
          </a:ln>
        </p:spPr>
      </p:sp>
      <p:sp>
        <p:nvSpPr>
          <p:cNvPr id="21" name="Text 19"/>
          <p:cNvSpPr txBox="1"/>
          <p:nvPr/>
        </p:nvSpPr>
        <p:spPr>
          <a:xfrm>
            <a:off x="640080" y="2922422"/>
            <a:ext cx="1325880" cy="549554"/>
          </a:xfrm>
          <a:prstGeom prst="rect">
            <a:avLst/>
          </a:prstGeom>
          <a:noFill/>
          <a:ln/>
        </p:spPr>
        <p:txBody>
          <a:bodyPr wrap="square" lIns="0" tIns="0" rIns="0" bIns="0" rtlCol="0" anchor="ctr"/>
          <a:lstStyle/>
          <a:p>
            <a:pPr algn="l" indent="0" marL="0">
              <a:buNone/>
            </a:pPr>
            <a:r>
              <a:rPr lang="en-US" sz="1000" b="1" dirty="0">
                <a:solidFill>
                  <a:srgbClr val="F26B21"/>
                </a:solidFill>
                <a:latin typeface="LINE Seed JP" pitchFamily="34" charset="0"/>
                <a:ea typeface="LINE Seed JP" pitchFamily="34" charset="-122"/>
                <a:cs typeface="LINE Seed JP" pitchFamily="34" charset="-120"/>
              </a:rPr>
              <a:t>② 下段 理想の流れ</a:t>
            </a:r>
            <a:endParaRPr lang="en-US" sz="1000" dirty="0"/>
          </a:p>
        </p:txBody>
      </p:sp>
      <p:sp>
        <p:nvSpPr>
          <p:cNvPr id="22" name="Shape 20"/>
          <p:cNvSpPr/>
          <p:nvPr/>
        </p:nvSpPr>
        <p:spPr>
          <a:xfrm>
            <a:off x="1920240" y="3013862"/>
            <a:ext cx="573786" cy="366674"/>
          </a:xfrm>
          <a:prstGeom prst="rect">
            <a:avLst/>
          </a:prstGeom>
          <a:solidFill>
            <a:srgbClr val="FFFFFF"/>
          </a:solidFill>
          <a:ln w="6350">
            <a:solidFill>
              <a:srgbClr val="F26B21"/>
            </a:solidFill>
            <a:prstDash val="solid"/>
          </a:ln>
        </p:spPr>
      </p:sp>
      <p:sp>
        <p:nvSpPr>
          <p:cNvPr id="23" name="Text 21"/>
          <p:cNvSpPr txBox="1"/>
          <p:nvPr/>
        </p:nvSpPr>
        <p:spPr>
          <a:xfrm>
            <a:off x="1920240" y="2922422"/>
            <a:ext cx="573786" cy="549554"/>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集客</a:t>
            </a:r>
            <a:endParaRPr lang="en-US" sz="900" dirty="0"/>
          </a:p>
        </p:txBody>
      </p:sp>
      <p:sp>
        <p:nvSpPr>
          <p:cNvPr id="24" name="Shape 22"/>
          <p:cNvSpPr/>
          <p:nvPr/>
        </p:nvSpPr>
        <p:spPr>
          <a:xfrm>
            <a:off x="2567178" y="3013862"/>
            <a:ext cx="573786" cy="366674"/>
          </a:xfrm>
          <a:prstGeom prst="rect">
            <a:avLst/>
          </a:prstGeom>
          <a:solidFill>
            <a:srgbClr val="FFFFFF"/>
          </a:solidFill>
          <a:ln w="6350">
            <a:solidFill>
              <a:srgbClr val="F26B21"/>
            </a:solidFill>
            <a:prstDash val="solid"/>
          </a:ln>
        </p:spPr>
      </p:sp>
      <p:sp>
        <p:nvSpPr>
          <p:cNvPr id="25" name="Text 23"/>
          <p:cNvSpPr txBox="1"/>
          <p:nvPr/>
        </p:nvSpPr>
        <p:spPr>
          <a:xfrm>
            <a:off x="2567178" y="2922422"/>
            <a:ext cx="573786" cy="549554"/>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つながる</a:t>
            </a:r>
            <a:endParaRPr lang="en-US" sz="900" dirty="0"/>
          </a:p>
        </p:txBody>
      </p:sp>
      <p:sp>
        <p:nvSpPr>
          <p:cNvPr id="26" name="Shape 24"/>
          <p:cNvSpPr/>
          <p:nvPr/>
        </p:nvSpPr>
        <p:spPr>
          <a:xfrm>
            <a:off x="3214116" y="3013862"/>
            <a:ext cx="573786" cy="366674"/>
          </a:xfrm>
          <a:prstGeom prst="rect">
            <a:avLst/>
          </a:prstGeom>
          <a:solidFill>
            <a:srgbClr val="FFFFFF"/>
          </a:solidFill>
          <a:ln w="6350">
            <a:solidFill>
              <a:srgbClr val="F26B21"/>
            </a:solidFill>
            <a:prstDash val="solid"/>
          </a:ln>
        </p:spPr>
      </p:sp>
      <p:sp>
        <p:nvSpPr>
          <p:cNvPr id="27" name="Text 25"/>
          <p:cNvSpPr txBox="1"/>
          <p:nvPr/>
        </p:nvSpPr>
        <p:spPr>
          <a:xfrm>
            <a:off x="3214116" y="2922422"/>
            <a:ext cx="573786" cy="549554"/>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購入</a:t>
            </a:r>
            <a:endParaRPr lang="en-US" sz="900" dirty="0"/>
          </a:p>
        </p:txBody>
      </p:sp>
      <p:sp>
        <p:nvSpPr>
          <p:cNvPr id="28" name="Shape 26"/>
          <p:cNvSpPr/>
          <p:nvPr/>
        </p:nvSpPr>
        <p:spPr>
          <a:xfrm>
            <a:off x="3861054" y="3013862"/>
            <a:ext cx="573786" cy="366674"/>
          </a:xfrm>
          <a:prstGeom prst="rect">
            <a:avLst/>
          </a:prstGeom>
          <a:solidFill>
            <a:srgbClr val="FFFFFF"/>
          </a:solidFill>
          <a:ln w="6350">
            <a:solidFill>
              <a:srgbClr val="F26B21"/>
            </a:solidFill>
            <a:prstDash val="solid"/>
          </a:ln>
        </p:spPr>
      </p:sp>
      <p:sp>
        <p:nvSpPr>
          <p:cNvPr id="29" name="Text 27"/>
          <p:cNvSpPr txBox="1"/>
          <p:nvPr/>
        </p:nvSpPr>
        <p:spPr>
          <a:xfrm>
            <a:off x="3861054" y="2922422"/>
            <a:ext cx="573786" cy="549554"/>
          </a:xfrm>
          <a:prstGeom prst="rect">
            <a:avLst/>
          </a:prstGeom>
          <a:noFill/>
          <a:ln/>
        </p:spPr>
        <p:txBody>
          <a:bodyPr wrap="square" lIns="0" tIns="0" rIns="0" bIns="0" rtlCol="0" anchor="ctr"/>
          <a:lstStyle/>
          <a:p>
            <a:pPr algn="ctr" indent="0" marL="0">
              <a:buNone/>
            </a:pPr>
            <a:r>
              <a:rPr lang="en-US" sz="900" dirty="0">
                <a:solidFill>
                  <a:srgbClr val="556176"/>
                </a:solidFill>
                <a:latin typeface="LINE Seed JP" pitchFamily="34" charset="0"/>
                <a:ea typeface="LINE Seed JP" pitchFamily="34" charset="-122"/>
                <a:cs typeface="LINE Seed JP" pitchFamily="34" charset="-120"/>
              </a:rPr>
              <a:t>リピート</a:t>
            </a:r>
            <a:endParaRPr lang="en-US" sz="900" dirty="0"/>
          </a:p>
        </p:txBody>
      </p:sp>
      <p:sp>
        <p:nvSpPr>
          <p:cNvPr id="30" name="Shape 28"/>
          <p:cNvSpPr/>
          <p:nvPr/>
        </p:nvSpPr>
        <p:spPr>
          <a:xfrm>
            <a:off x="548640" y="3563417"/>
            <a:ext cx="3931920" cy="406908"/>
          </a:xfrm>
          <a:prstGeom prst="roundRect">
            <a:avLst>
              <a:gd name="adj" fmla="val 11236"/>
            </a:avLst>
          </a:prstGeom>
          <a:solidFill>
            <a:srgbClr val="EEF2F8"/>
          </a:solidFill>
          <a:ln w="12700">
            <a:solidFill>
              <a:srgbClr val="EEF2F8"/>
            </a:solidFill>
            <a:prstDash val="solid"/>
          </a:ln>
        </p:spPr>
      </p:sp>
      <p:sp>
        <p:nvSpPr>
          <p:cNvPr id="31" name="Text 29"/>
          <p:cNvSpPr txBox="1"/>
          <p:nvPr/>
        </p:nvSpPr>
        <p:spPr>
          <a:xfrm>
            <a:off x="640080" y="3563417"/>
            <a:ext cx="3749040" cy="406908"/>
          </a:xfrm>
          <a:prstGeom prst="rect">
            <a:avLst/>
          </a:prstGeom>
          <a:noFill/>
          <a:ln/>
        </p:spPr>
        <p:txBody>
          <a:bodyPr wrap="square" lIns="0" tIns="0" rIns="0" bIns="0" rtlCol="0" anchor="ctr"/>
          <a:lstStyle/>
          <a:p>
            <a:pPr algn="l" indent="0" marL="0">
              <a:buNone/>
            </a:pPr>
            <a:r>
              <a:rPr lang="en-US" sz="1050" b="1" dirty="0">
                <a:solidFill>
                  <a:srgbClr val="34415A"/>
                </a:solidFill>
                <a:latin typeface="LINE Seed JP" pitchFamily="34" charset="0"/>
                <a:ea typeface="LINE Seed JP" pitchFamily="34" charset="-122"/>
                <a:cs typeface="LINE Seed JP" pitchFamily="34" charset="-120"/>
              </a:rPr>
              <a:t>③ 増やしたい行動と目標</a:t>
            </a:r>
            <a:endParaRPr lang="en-US" sz="1050" dirty="0"/>
          </a:p>
        </p:txBody>
      </p:sp>
      <p:sp>
        <p:nvSpPr>
          <p:cNvPr id="32" name="Text 30"/>
          <p:cNvSpPr txBox="1"/>
          <p:nvPr/>
        </p:nvSpPr>
        <p:spPr>
          <a:xfrm>
            <a:off x="548640" y="4206240"/>
            <a:ext cx="3931920" cy="228600"/>
          </a:xfrm>
          <a:prstGeom prst="rect">
            <a:avLst/>
          </a:prstGeom>
          <a:noFill/>
          <a:ln/>
        </p:spPr>
        <p:txBody>
          <a:bodyPr wrap="square" lIns="0" tIns="0" rIns="0" bIns="0" rtlCol="0" anchor="t"/>
          <a:lstStyle/>
          <a:p>
            <a:pPr algn="ctr" indent="0" marL="0">
              <a:buNone/>
            </a:pPr>
            <a:r>
              <a:rPr lang="en-US" sz="950" dirty="0">
                <a:solidFill>
                  <a:srgbClr val="556176"/>
                </a:solidFill>
                <a:latin typeface="LINE Seed JP" pitchFamily="34" charset="0"/>
                <a:ea typeface="LINE Seed JP" pitchFamily="34" charset="-122"/>
                <a:cs typeface="LINE Seed JP" pitchFamily="34" charset="-120"/>
              </a:rPr>
              <a:t>第1回の設計図シート</a:t>
            </a:r>
            <a:endParaRPr lang="en-US" sz="950" dirty="0"/>
          </a:p>
        </p:txBody>
      </p:sp>
      <p:sp>
        <p:nvSpPr>
          <p:cNvPr id="33" name="Shape 31"/>
          <p:cNvSpPr/>
          <p:nvPr/>
        </p:nvSpPr>
        <p:spPr>
          <a:xfrm>
            <a:off x="4553712" y="2971800"/>
            <a:ext cx="429768" cy="0"/>
          </a:xfrm>
          <a:prstGeom prst="line">
            <a:avLst/>
          </a:prstGeom>
          <a:noFill/>
          <a:ln w="22225">
            <a:solidFill>
              <a:srgbClr val="F26B21"/>
            </a:solidFill>
            <a:prstDash val="solid"/>
            <a:tailEnd type="triangle"/>
          </a:ln>
        </p:spPr>
      </p:sp>
      <p:sp>
        <p:nvSpPr>
          <p:cNvPr id="34" name="Shape 32"/>
          <p:cNvSpPr/>
          <p:nvPr/>
        </p:nvSpPr>
        <p:spPr>
          <a:xfrm>
            <a:off x="5074920" y="1783080"/>
            <a:ext cx="3520440" cy="685800"/>
          </a:xfrm>
          <a:prstGeom prst="roundRect">
            <a:avLst>
              <a:gd name="adj" fmla="val 10667"/>
            </a:avLst>
          </a:prstGeom>
          <a:solidFill>
            <a:srgbClr val="EEF2F8"/>
          </a:solidFill>
          <a:ln w="12700">
            <a:solidFill>
              <a:srgbClr val="EEF2F8"/>
            </a:solidFill>
            <a:prstDash val="solid"/>
          </a:ln>
        </p:spPr>
      </p:sp>
      <p:sp>
        <p:nvSpPr>
          <p:cNvPr id="35" name="Shape 33"/>
          <p:cNvSpPr/>
          <p:nvPr/>
        </p:nvSpPr>
        <p:spPr>
          <a:xfrm>
            <a:off x="5230368" y="1965960"/>
            <a:ext cx="310896" cy="310896"/>
          </a:xfrm>
          <a:prstGeom prst="ellipse">
            <a:avLst/>
          </a:prstGeom>
          <a:solidFill>
            <a:srgbClr val="1C2B4A"/>
          </a:solidFill>
          <a:ln w="12700">
            <a:solidFill>
              <a:srgbClr val="1C2B4A"/>
            </a:solidFill>
            <a:prstDash val="solid"/>
          </a:ln>
        </p:spPr>
      </p:sp>
      <p:sp>
        <p:nvSpPr>
          <p:cNvPr id="36" name="Text 34"/>
          <p:cNvSpPr txBox="1"/>
          <p:nvPr/>
        </p:nvSpPr>
        <p:spPr>
          <a:xfrm>
            <a:off x="5230368" y="196596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1</a:t>
            </a:r>
            <a:endParaRPr lang="en-US" sz="1200" dirty="0"/>
          </a:p>
        </p:txBody>
      </p:sp>
      <p:sp>
        <p:nvSpPr>
          <p:cNvPr id="37" name="Text 35"/>
          <p:cNvSpPr txBox="1"/>
          <p:nvPr/>
        </p:nvSpPr>
        <p:spPr>
          <a:xfrm>
            <a:off x="5669280" y="1783080"/>
            <a:ext cx="2880360" cy="685800"/>
          </a:xfrm>
          <a:prstGeom prst="rect">
            <a:avLst/>
          </a:prstGeom>
          <a:noFill/>
          <a:ln/>
        </p:spPr>
        <p:txBody>
          <a:bodyPr wrap="square" lIns="0" tIns="0" rIns="0" bIns="0" rtlCol="0" anchor="ctr"/>
          <a:lstStyle/>
          <a:p>
            <a:pPr algn="l" indent="0" marL="0">
              <a:buNone/>
            </a:pPr>
            <a:r>
              <a:rPr lang="en-US" sz="1400" b="1" dirty="0">
                <a:solidFill>
                  <a:srgbClr val="1C2B4A"/>
                </a:solidFill>
                <a:latin typeface="LINE Seed JP" pitchFamily="34" charset="0"/>
                <a:ea typeface="LINE Seed JP" pitchFamily="34" charset="-122"/>
                <a:cs typeface="LINE Seed JP" pitchFamily="34" charset="-120"/>
              </a:rPr>
              <a:t>各段階で使うツールの整理</a:t>
            </a:r>
            <a:endParaRPr lang="en-US" sz="1400" dirty="0"/>
          </a:p>
        </p:txBody>
      </p:sp>
      <p:sp>
        <p:nvSpPr>
          <p:cNvPr id="38" name="Shape 36"/>
          <p:cNvSpPr/>
          <p:nvPr/>
        </p:nvSpPr>
        <p:spPr>
          <a:xfrm>
            <a:off x="5074920" y="2606040"/>
            <a:ext cx="3520440" cy="685800"/>
          </a:xfrm>
          <a:prstGeom prst="roundRect">
            <a:avLst>
              <a:gd name="adj" fmla="val 10667"/>
            </a:avLst>
          </a:prstGeom>
          <a:solidFill>
            <a:srgbClr val="EEF2F8"/>
          </a:solidFill>
          <a:ln w="12700">
            <a:solidFill>
              <a:srgbClr val="EEF2F8"/>
            </a:solidFill>
            <a:prstDash val="solid"/>
          </a:ln>
        </p:spPr>
      </p:sp>
      <p:sp>
        <p:nvSpPr>
          <p:cNvPr id="39" name="Shape 37"/>
          <p:cNvSpPr/>
          <p:nvPr/>
        </p:nvSpPr>
        <p:spPr>
          <a:xfrm>
            <a:off x="5230368" y="2788920"/>
            <a:ext cx="310896" cy="310896"/>
          </a:xfrm>
          <a:prstGeom prst="ellipse">
            <a:avLst/>
          </a:prstGeom>
          <a:solidFill>
            <a:srgbClr val="1C2B4A"/>
          </a:solidFill>
          <a:ln w="12700">
            <a:solidFill>
              <a:srgbClr val="1C2B4A"/>
            </a:solidFill>
            <a:prstDash val="solid"/>
          </a:ln>
        </p:spPr>
      </p:sp>
      <p:sp>
        <p:nvSpPr>
          <p:cNvPr id="40" name="Text 38"/>
          <p:cNvSpPr txBox="1"/>
          <p:nvPr/>
        </p:nvSpPr>
        <p:spPr>
          <a:xfrm>
            <a:off x="5230368" y="278892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2</a:t>
            </a:r>
            <a:endParaRPr lang="en-US" sz="1200" dirty="0"/>
          </a:p>
        </p:txBody>
      </p:sp>
      <p:sp>
        <p:nvSpPr>
          <p:cNvPr id="41" name="Text 39"/>
          <p:cNvSpPr txBox="1"/>
          <p:nvPr/>
        </p:nvSpPr>
        <p:spPr>
          <a:xfrm>
            <a:off x="5669280" y="2606040"/>
            <a:ext cx="2880360" cy="685800"/>
          </a:xfrm>
          <a:prstGeom prst="rect">
            <a:avLst/>
          </a:prstGeom>
          <a:noFill/>
          <a:ln/>
        </p:spPr>
        <p:txBody>
          <a:bodyPr wrap="square" lIns="0" tIns="0" rIns="0" bIns="0" rtlCol="0" anchor="ctr"/>
          <a:lstStyle/>
          <a:p>
            <a:pPr algn="l" indent="0" marL="0">
              <a:buNone/>
            </a:pPr>
            <a:r>
              <a:rPr lang="en-US" sz="1400" b="1" dirty="0">
                <a:solidFill>
                  <a:srgbClr val="1C2B4A"/>
                </a:solidFill>
                <a:latin typeface="LINE Seed JP" pitchFamily="34" charset="0"/>
                <a:ea typeface="LINE Seed JP" pitchFamily="34" charset="-122"/>
                <a:cs typeface="LINE Seed JP" pitchFamily="34" charset="-120"/>
              </a:rPr>
              <a:t>公式LINEとLステップの用意</a:t>
            </a:r>
            <a:endParaRPr lang="en-US" sz="1400" dirty="0"/>
          </a:p>
        </p:txBody>
      </p:sp>
      <p:sp>
        <p:nvSpPr>
          <p:cNvPr id="42" name="Shape 40"/>
          <p:cNvSpPr/>
          <p:nvPr/>
        </p:nvSpPr>
        <p:spPr>
          <a:xfrm>
            <a:off x="5074920" y="3429000"/>
            <a:ext cx="3520440" cy="685800"/>
          </a:xfrm>
          <a:prstGeom prst="roundRect">
            <a:avLst>
              <a:gd name="adj" fmla="val 10667"/>
            </a:avLst>
          </a:prstGeom>
          <a:solidFill>
            <a:srgbClr val="FDEBDF"/>
          </a:solidFill>
          <a:ln w="12700">
            <a:solidFill>
              <a:srgbClr val="FDEBDF"/>
            </a:solidFill>
            <a:prstDash val="solid"/>
          </a:ln>
        </p:spPr>
      </p:sp>
      <p:sp>
        <p:nvSpPr>
          <p:cNvPr id="43" name="Shape 41"/>
          <p:cNvSpPr/>
          <p:nvPr/>
        </p:nvSpPr>
        <p:spPr>
          <a:xfrm>
            <a:off x="5230368" y="3611880"/>
            <a:ext cx="310896" cy="310896"/>
          </a:xfrm>
          <a:prstGeom prst="ellipse">
            <a:avLst/>
          </a:prstGeom>
          <a:solidFill>
            <a:srgbClr val="F26B21"/>
          </a:solidFill>
          <a:ln w="12700">
            <a:solidFill>
              <a:srgbClr val="F26B21"/>
            </a:solidFill>
            <a:prstDash val="solid"/>
          </a:ln>
        </p:spPr>
      </p:sp>
      <p:sp>
        <p:nvSpPr>
          <p:cNvPr id="44" name="Text 42"/>
          <p:cNvSpPr txBox="1"/>
          <p:nvPr/>
        </p:nvSpPr>
        <p:spPr>
          <a:xfrm>
            <a:off x="5230368" y="3611880"/>
            <a:ext cx="310896"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3</a:t>
            </a:r>
            <a:endParaRPr lang="en-US" sz="1200" dirty="0"/>
          </a:p>
        </p:txBody>
      </p:sp>
      <p:sp>
        <p:nvSpPr>
          <p:cNvPr id="45" name="Text 43"/>
          <p:cNvSpPr txBox="1"/>
          <p:nvPr/>
        </p:nvSpPr>
        <p:spPr>
          <a:xfrm>
            <a:off x="5669280" y="3429000"/>
            <a:ext cx="2880360" cy="685800"/>
          </a:xfrm>
          <a:prstGeom prst="rect">
            <a:avLst/>
          </a:prstGeom>
          <a:noFill/>
          <a:ln/>
        </p:spPr>
        <p:txBody>
          <a:bodyPr wrap="square" lIns="0" tIns="0" rIns="0" bIns="0" rtlCol="0" anchor="ctr"/>
          <a:lstStyle/>
          <a:p>
            <a:pPr algn="l" indent="0" marL="0">
              <a:buNone/>
            </a:pPr>
            <a:r>
              <a:rPr lang="en-US" sz="1400" b="1" dirty="0">
                <a:solidFill>
                  <a:srgbClr val="1C2B4A"/>
                </a:solidFill>
                <a:latin typeface="LINE Seed JP" pitchFamily="34" charset="0"/>
                <a:ea typeface="LINE Seed JP" pitchFamily="34" charset="-122"/>
                <a:cs typeface="LINE Seed JP" pitchFamily="34" charset="-120"/>
              </a:rPr>
              <a:t>使うツールの整理シート作成</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公式LINEとLステップ</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公式LINEを土台に理想の流れを作ります</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04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第1回で描いた理想の流れを組み立てるために、LINEとその拡張機能「Lステップ」を使用します。</a:t>
            </a:r>
            <a:endParaRPr lang="en-US" sz="1300" dirty="0"/>
          </a:p>
        </p:txBody>
      </p:sp>
      <p:sp>
        <p:nvSpPr>
          <p:cNvPr id="8" name="Shape 6"/>
          <p:cNvSpPr/>
          <p:nvPr/>
        </p:nvSpPr>
        <p:spPr>
          <a:xfrm>
            <a:off x="548640" y="1783080"/>
            <a:ext cx="1828800" cy="2148840"/>
          </a:xfrm>
          <a:prstGeom prst="roundRect">
            <a:avLst>
              <a:gd name="adj" fmla="val 3000"/>
            </a:avLst>
          </a:prstGeom>
          <a:solidFill>
            <a:srgbClr val="FFFFFF"/>
          </a:solidFill>
          <a:ln w="15875">
            <a:solidFill>
              <a:srgbClr val="F26B21"/>
            </a:solidFill>
            <a:prstDash val="dash"/>
          </a:ln>
        </p:spPr>
      </p:sp>
      <p:sp>
        <p:nvSpPr>
          <p:cNvPr id="9" name="Text 7"/>
          <p:cNvSpPr txBox="1"/>
          <p:nvPr/>
        </p:nvSpPr>
        <p:spPr>
          <a:xfrm>
            <a:off x="685800" y="1892808"/>
            <a:ext cx="155448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10" name="Text 8"/>
          <p:cNvSpPr txBox="1"/>
          <p:nvPr/>
        </p:nvSpPr>
        <p:spPr>
          <a:xfrm>
            <a:off x="731520" y="2194560"/>
            <a:ext cx="1463040" cy="1600200"/>
          </a:xfrm>
          <a:prstGeom prst="rect">
            <a:avLst/>
          </a:prstGeom>
          <a:noFill/>
          <a:ln/>
        </p:spPr>
        <p:txBody>
          <a:bodyPr wrap="square" lIns="0" tIns="0" rIns="0" bIns="0" rtlCol="0" anchor="t"/>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スマートフォンで</a:t>
            </a:r>
            <a:endParaRPr lang="en-US" sz="1050" dirty="0"/>
          </a:p>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公式LINEの</a:t>
            </a:r>
            <a:endParaRPr lang="en-US" sz="1050" dirty="0"/>
          </a:p>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トーク画面を見ている</a:t>
            </a:r>
            <a:endParaRPr lang="en-US" sz="1050" dirty="0"/>
          </a:p>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お客さま</a:t>
            </a:r>
            <a:endParaRPr lang="en-US" sz="1050" dirty="0"/>
          </a:p>
        </p:txBody>
      </p:sp>
      <p:sp>
        <p:nvSpPr>
          <p:cNvPr id="11" name="Shape 9"/>
          <p:cNvSpPr/>
          <p:nvPr/>
        </p:nvSpPr>
        <p:spPr>
          <a:xfrm>
            <a:off x="2468880" y="2926080"/>
            <a:ext cx="685800" cy="0"/>
          </a:xfrm>
          <a:prstGeom prst="line">
            <a:avLst/>
          </a:prstGeom>
          <a:noFill/>
          <a:ln w="22225">
            <a:solidFill>
              <a:srgbClr val="34415A"/>
            </a:solidFill>
            <a:prstDash val="solid"/>
            <a:tailEnd type="triangle"/>
          </a:ln>
        </p:spPr>
      </p:sp>
      <p:sp>
        <p:nvSpPr>
          <p:cNvPr id="12" name="Shape 10"/>
          <p:cNvSpPr/>
          <p:nvPr/>
        </p:nvSpPr>
        <p:spPr>
          <a:xfrm>
            <a:off x="2468880" y="3154680"/>
            <a:ext cx="685800" cy="0"/>
          </a:xfrm>
          <a:prstGeom prst="line">
            <a:avLst/>
          </a:prstGeom>
          <a:noFill/>
          <a:ln w="22225">
            <a:solidFill>
              <a:srgbClr val="34415A"/>
            </a:solidFill>
            <a:prstDash val="solid"/>
            <a:headEnd type="triangle"/>
          </a:ln>
        </p:spPr>
      </p:sp>
      <p:sp>
        <p:nvSpPr>
          <p:cNvPr id="13" name="Shape 11"/>
          <p:cNvSpPr/>
          <p:nvPr/>
        </p:nvSpPr>
        <p:spPr>
          <a:xfrm>
            <a:off x="3246120" y="2331720"/>
            <a:ext cx="2194560" cy="1097280"/>
          </a:xfrm>
          <a:prstGeom prst="roundRect">
            <a:avLst>
              <a:gd name="adj" fmla="val 6667"/>
            </a:avLst>
          </a:prstGeom>
          <a:solidFill>
            <a:srgbClr val="1C2B4A"/>
          </a:solidFill>
          <a:ln w="12700">
            <a:solidFill>
              <a:srgbClr val="1C2B4A"/>
            </a:solidFill>
            <a:prstDash val="solid"/>
          </a:ln>
        </p:spPr>
      </p:sp>
      <p:sp>
        <p:nvSpPr>
          <p:cNvPr id="14" name="Text 12"/>
          <p:cNvSpPr txBox="1"/>
          <p:nvPr/>
        </p:nvSpPr>
        <p:spPr>
          <a:xfrm>
            <a:off x="3355848" y="2459736"/>
            <a:ext cx="1975104" cy="896112"/>
          </a:xfrm>
          <a:prstGeom prst="rect">
            <a:avLst/>
          </a:prstGeom>
          <a:noFill/>
          <a:ln/>
        </p:spPr>
        <p:txBody>
          <a:bodyPr wrap="square" lIns="0" tIns="0" rIns="0" bIns="0" rtlCol="0" anchor="t"/>
          <a:lstStyle/>
          <a:p>
            <a:pPr algn="ctr" indent="0" marL="0">
              <a:lnSpc>
                <a:spcPct val="115000"/>
              </a:lnSpc>
              <a:buNone/>
            </a:pPr>
            <a:r>
              <a:rPr lang="en-US" sz="1800" b="1" dirty="0">
                <a:solidFill>
                  <a:srgbClr val="FFFFFF"/>
                </a:solidFill>
                <a:latin typeface="LINE Seed JP" pitchFamily="34" charset="0"/>
                <a:ea typeface="LINE Seed JP" pitchFamily="34" charset="-122"/>
                <a:cs typeface="LINE Seed JP" pitchFamily="34" charset="-120"/>
              </a:rPr>
              <a:t>公式LINE</a:t>
            </a:r>
            <a:endParaRPr lang="en-US" sz="1800" dirty="0"/>
          </a:p>
        </p:txBody>
      </p:sp>
      <p:sp>
        <p:nvSpPr>
          <p:cNvPr id="15" name="Shape 13"/>
          <p:cNvSpPr/>
          <p:nvPr/>
        </p:nvSpPr>
        <p:spPr>
          <a:xfrm>
            <a:off x="5440680" y="2880360"/>
            <a:ext cx="731520" cy="0"/>
          </a:xfrm>
          <a:prstGeom prst="line">
            <a:avLst/>
          </a:prstGeom>
          <a:noFill/>
          <a:ln w="38100">
            <a:solidFill>
              <a:srgbClr val="F26B21"/>
            </a:solidFill>
            <a:prstDash val="solid"/>
          </a:ln>
        </p:spPr>
      </p:sp>
      <p:sp>
        <p:nvSpPr>
          <p:cNvPr id="16" name="Text 14"/>
          <p:cNvSpPr txBox="1"/>
          <p:nvPr/>
        </p:nvSpPr>
        <p:spPr>
          <a:xfrm>
            <a:off x="5440680" y="2560320"/>
            <a:ext cx="731520" cy="274320"/>
          </a:xfrm>
          <a:prstGeom prst="rect">
            <a:avLst/>
          </a:prstGeom>
          <a:noFill/>
          <a:ln/>
        </p:spPr>
        <p:txBody>
          <a:bodyPr wrap="square" lIns="0" tIns="0" rIns="0" bIns="0" rtlCol="0" anchor="t"/>
          <a:lstStyle/>
          <a:p>
            <a:pPr algn="ctr" indent="0" marL="0">
              <a:buNone/>
            </a:pPr>
            <a:r>
              <a:rPr lang="en-US" sz="1050" b="1" dirty="0">
                <a:solidFill>
                  <a:srgbClr val="F26B21"/>
                </a:solidFill>
                <a:latin typeface="LINE Seed JP" pitchFamily="34" charset="0"/>
                <a:ea typeface="LINE Seed JP" pitchFamily="34" charset="-122"/>
                <a:cs typeface="LINE Seed JP" pitchFamily="34" charset="-120"/>
              </a:rPr>
              <a:t>つなぐ</a:t>
            </a:r>
            <a:endParaRPr lang="en-US" sz="1050" dirty="0"/>
          </a:p>
        </p:txBody>
      </p:sp>
      <p:sp>
        <p:nvSpPr>
          <p:cNvPr id="17" name="Shape 15"/>
          <p:cNvSpPr/>
          <p:nvPr/>
        </p:nvSpPr>
        <p:spPr>
          <a:xfrm>
            <a:off x="6172200" y="2331720"/>
            <a:ext cx="2423160" cy="1097280"/>
          </a:xfrm>
          <a:prstGeom prst="roundRect">
            <a:avLst>
              <a:gd name="adj" fmla="val 6667"/>
            </a:avLst>
          </a:prstGeom>
          <a:solidFill>
            <a:srgbClr val="F26B21"/>
          </a:solidFill>
          <a:ln w="12700">
            <a:solidFill>
              <a:srgbClr val="F26B21"/>
            </a:solidFill>
            <a:prstDash val="solid"/>
          </a:ln>
        </p:spPr>
      </p:sp>
      <p:sp>
        <p:nvSpPr>
          <p:cNvPr id="18" name="Text 16"/>
          <p:cNvSpPr txBox="1"/>
          <p:nvPr/>
        </p:nvSpPr>
        <p:spPr>
          <a:xfrm>
            <a:off x="6281928" y="2459736"/>
            <a:ext cx="2203704" cy="896112"/>
          </a:xfrm>
          <a:prstGeom prst="rect">
            <a:avLst/>
          </a:prstGeom>
          <a:noFill/>
          <a:ln/>
        </p:spPr>
        <p:txBody>
          <a:bodyPr wrap="square" lIns="0" tIns="0" rIns="0" bIns="0" rtlCol="0" anchor="t"/>
          <a:lstStyle/>
          <a:p>
            <a:pPr algn="ctr" indent="0" marL="0">
              <a:lnSpc>
                <a:spcPct val="115000"/>
              </a:lnSpc>
              <a:buNone/>
            </a:pPr>
            <a:r>
              <a:rPr lang="en-US" sz="1800" b="1" dirty="0">
                <a:solidFill>
                  <a:srgbClr val="FFFFFF"/>
                </a:solidFill>
                <a:latin typeface="LINE Seed JP" pitchFamily="34" charset="0"/>
                <a:ea typeface="LINE Seed JP" pitchFamily="34" charset="-122"/>
                <a:cs typeface="LINE Seed JP" pitchFamily="34" charset="-120"/>
              </a:rPr>
              <a:t>Lステップ</a:t>
            </a:r>
            <a:endParaRPr lang="en-US" sz="1800" dirty="0"/>
          </a:p>
        </p:txBody>
      </p:sp>
      <p:sp>
        <p:nvSpPr>
          <p:cNvPr id="19" name="Text 17"/>
          <p:cNvSpPr txBox="1"/>
          <p:nvPr/>
        </p:nvSpPr>
        <p:spPr>
          <a:xfrm>
            <a:off x="548640" y="4023360"/>
            <a:ext cx="1828800" cy="457200"/>
          </a:xfrm>
          <a:prstGeom prst="rect">
            <a:avLst/>
          </a:prstGeom>
          <a:noFill/>
          <a:ln/>
        </p:spPr>
        <p:txBody>
          <a:bodyPr wrap="square" lIns="0" tIns="0" rIns="0" bIns="0" rtlCol="0" anchor="t"/>
          <a:lstStyle/>
          <a:p>
            <a:pPr algn="ctr" indent="0" marL="0">
              <a:lnSpc>
                <a:spcPct val="115000"/>
              </a:lnSpc>
              <a:buNone/>
            </a:pPr>
            <a:r>
              <a:rPr lang="en-US" sz="1050" dirty="0">
                <a:solidFill>
                  <a:srgbClr val="34415A"/>
                </a:solidFill>
                <a:latin typeface="LINE Seed JP" pitchFamily="34" charset="0"/>
                <a:ea typeface="LINE Seed JP" pitchFamily="34" charset="-122"/>
                <a:cs typeface="LINE Seed JP" pitchFamily="34" charset="-120"/>
              </a:rPr>
              <a:t>ユーザー</a:t>
            </a:r>
            <a:endParaRPr lang="en-US" sz="1050" dirty="0"/>
          </a:p>
        </p:txBody>
      </p:sp>
      <p:sp>
        <p:nvSpPr>
          <p:cNvPr id="20" name="Text 18"/>
          <p:cNvSpPr txBox="1"/>
          <p:nvPr/>
        </p:nvSpPr>
        <p:spPr>
          <a:xfrm>
            <a:off x="3246120" y="3520440"/>
            <a:ext cx="2194560" cy="548640"/>
          </a:xfrm>
          <a:prstGeom prst="rect">
            <a:avLst/>
          </a:prstGeom>
          <a:noFill/>
          <a:ln/>
        </p:spPr>
        <p:txBody>
          <a:bodyPr wrap="square" lIns="0" tIns="0" rIns="0" bIns="0" rtlCol="0" anchor="t"/>
          <a:lstStyle/>
          <a:p>
            <a:pPr algn="ctr" indent="0" marL="0">
              <a:lnSpc>
                <a:spcPct val="120000"/>
              </a:lnSpc>
              <a:buNone/>
            </a:pPr>
            <a:r>
              <a:rPr lang="en-US" sz="1200" dirty="0">
                <a:solidFill>
                  <a:srgbClr val="34415A"/>
                </a:solidFill>
                <a:latin typeface="LINE Seed JP" pitchFamily="34" charset="0"/>
                <a:ea typeface="LINE Seed JP" pitchFamily="34" charset="-122"/>
                <a:cs typeface="LINE Seed JP" pitchFamily="34" charset="-120"/>
              </a:rPr>
              <a:t>友だち追加を受けるアカウント</a:t>
            </a:r>
            <a:endParaRPr lang="en-US" sz="1200" dirty="0"/>
          </a:p>
        </p:txBody>
      </p:sp>
      <p:sp>
        <p:nvSpPr>
          <p:cNvPr id="21" name="Text 19"/>
          <p:cNvSpPr txBox="1"/>
          <p:nvPr/>
        </p:nvSpPr>
        <p:spPr>
          <a:xfrm>
            <a:off x="6172200" y="3520440"/>
            <a:ext cx="2423160" cy="548640"/>
          </a:xfrm>
          <a:prstGeom prst="rect">
            <a:avLst/>
          </a:prstGeom>
          <a:noFill/>
          <a:ln/>
        </p:spPr>
        <p:txBody>
          <a:bodyPr wrap="square" lIns="0" tIns="0" rIns="0" bIns="0" rtlCol="0" anchor="t"/>
          <a:lstStyle/>
          <a:p>
            <a:pPr algn="ctr" indent="0" marL="0">
              <a:lnSpc>
                <a:spcPct val="120000"/>
              </a:lnSpc>
              <a:buNone/>
            </a:pPr>
            <a:r>
              <a:rPr lang="en-US" sz="1200" dirty="0">
                <a:solidFill>
                  <a:srgbClr val="34415A"/>
                </a:solidFill>
                <a:latin typeface="LINE Seed JP" pitchFamily="34" charset="0"/>
                <a:ea typeface="LINE Seed JP" pitchFamily="34" charset="-122"/>
                <a:cs typeface="LINE Seed JP" pitchFamily="34" charset="-120"/>
              </a:rPr>
              <a:t>公式LINEの拡張機能</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公式LINEとLステップ</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なぜ公式LINEにLステップをつなぐの？</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05 / 24</a:t>
            </a:r>
            <a:endParaRPr lang="en-US" sz="800" dirty="0"/>
          </a:p>
        </p:txBody>
      </p:sp>
      <p:sp>
        <p:nvSpPr>
          <p:cNvPr id="7" name="Shape 5"/>
          <p:cNvSpPr/>
          <p:nvPr/>
        </p:nvSpPr>
        <p:spPr>
          <a:xfrm>
            <a:off x="548640" y="1188720"/>
            <a:ext cx="8046720" cy="566928"/>
          </a:xfrm>
          <a:prstGeom prst="roundRect">
            <a:avLst>
              <a:gd name="adj" fmla="val 12903"/>
            </a:avLst>
          </a:prstGeom>
          <a:solidFill>
            <a:srgbClr val="FDEBDF"/>
          </a:solidFill>
          <a:ln w="19050">
            <a:solidFill>
              <a:srgbClr val="F26B21"/>
            </a:solidFill>
            <a:prstDash val="solid"/>
          </a:ln>
        </p:spPr>
      </p:sp>
      <p:sp>
        <p:nvSpPr>
          <p:cNvPr id="8" name="Shape 6"/>
          <p:cNvSpPr/>
          <p:nvPr/>
        </p:nvSpPr>
        <p:spPr>
          <a:xfrm>
            <a:off x="731520" y="1335024"/>
            <a:ext cx="685800" cy="274320"/>
          </a:xfrm>
          <a:prstGeom prst="roundRect">
            <a:avLst>
              <a:gd name="adj" fmla="val 50000"/>
            </a:avLst>
          </a:prstGeom>
          <a:solidFill>
            <a:srgbClr val="F26B21"/>
          </a:solidFill>
          <a:ln w="12700">
            <a:solidFill>
              <a:srgbClr val="F26B21"/>
            </a:solidFill>
            <a:prstDash val="solid"/>
          </a:ln>
        </p:spPr>
      </p:sp>
      <p:sp>
        <p:nvSpPr>
          <p:cNvPr id="9" name="Text 7"/>
          <p:cNvSpPr txBox="1"/>
          <p:nvPr/>
        </p:nvSpPr>
        <p:spPr>
          <a:xfrm>
            <a:off x="731520" y="1335024"/>
            <a:ext cx="685800" cy="274320"/>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答え</a:t>
            </a:r>
            <a:endParaRPr lang="en-US" sz="1050" dirty="0"/>
          </a:p>
        </p:txBody>
      </p:sp>
      <p:sp>
        <p:nvSpPr>
          <p:cNvPr id="10" name="Text 8"/>
          <p:cNvSpPr txBox="1"/>
          <p:nvPr/>
        </p:nvSpPr>
        <p:spPr>
          <a:xfrm>
            <a:off x="1554480" y="1188720"/>
            <a:ext cx="6858000" cy="566928"/>
          </a:xfrm>
          <a:prstGeom prst="rect">
            <a:avLst/>
          </a:prstGeom>
          <a:noFill/>
          <a:ln/>
        </p:spPr>
        <p:txBody>
          <a:bodyPr wrap="square" lIns="0" tIns="0" rIns="0" bIns="0" rtlCol="0" anchor="ctr"/>
          <a:lstStyle/>
          <a:p>
            <a:pPr algn="l" indent="0" marL="0">
              <a:buNone/>
            </a:pPr>
            <a:r>
              <a:rPr lang="en-US" sz="1700" b="1" dirty="0">
                <a:solidFill>
                  <a:srgbClr val="1C2B4A"/>
                </a:solidFill>
                <a:latin typeface="LINE Seed JP" pitchFamily="34" charset="0"/>
                <a:ea typeface="LINE Seed JP" pitchFamily="34" charset="-122"/>
                <a:cs typeface="LINE Seed JP" pitchFamily="34" charset="-120"/>
              </a:rPr>
              <a:t>LINEの1対1の強みを最大限に生かすため！</a:t>
            </a:r>
            <a:endParaRPr lang="en-US" sz="1700" dirty="0"/>
          </a:p>
        </p:txBody>
      </p:sp>
      <p:sp>
        <p:nvSpPr>
          <p:cNvPr id="11" name="Shape 9"/>
          <p:cNvSpPr/>
          <p:nvPr/>
        </p:nvSpPr>
        <p:spPr>
          <a:xfrm>
            <a:off x="548640" y="2057400"/>
            <a:ext cx="292608" cy="292608"/>
          </a:xfrm>
          <a:prstGeom prst="ellipse">
            <a:avLst/>
          </a:prstGeom>
          <a:solidFill>
            <a:srgbClr val="1C2B4A"/>
          </a:solidFill>
          <a:ln w="12700">
            <a:solidFill>
              <a:srgbClr val="1C2B4A"/>
            </a:solidFill>
            <a:prstDash val="solid"/>
          </a:ln>
        </p:spPr>
      </p:sp>
      <p:sp>
        <p:nvSpPr>
          <p:cNvPr id="12" name="Text 10"/>
          <p:cNvSpPr txBox="1"/>
          <p:nvPr/>
        </p:nvSpPr>
        <p:spPr>
          <a:xfrm>
            <a:off x="548640" y="205740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1</a:t>
            </a:r>
            <a:endParaRPr lang="en-US" sz="1200" dirty="0"/>
          </a:p>
        </p:txBody>
      </p:sp>
      <p:sp>
        <p:nvSpPr>
          <p:cNvPr id="13" name="Text 11"/>
          <p:cNvSpPr txBox="1"/>
          <p:nvPr/>
        </p:nvSpPr>
        <p:spPr>
          <a:xfrm>
            <a:off x="960120" y="2011680"/>
            <a:ext cx="4023360" cy="777240"/>
          </a:xfrm>
          <a:prstGeom prst="rect">
            <a:avLst/>
          </a:prstGeom>
          <a:noFill/>
          <a:ln/>
        </p:spPr>
        <p:txBody>
          <a:bodyPr wrap="square" lIns="0" tIns="0" rIns="0" bIns="0" rtlCol="0" anchor="t"/>
          <a:lstStyle/>
          <a:p>
            <a:pPr algn="l" indent="0" marL="0">
              <a:lnSpc>
                <a:spcPct val="125000"/>
              </a:lnSpc>
              <a:buNone/>
            </a:pPr>
            <a:r>
              <a:rPr lang="en-US" sz="1250" dirty="0">
                <a:solidFill>
                  <a:srgbClr val="1C2B4A"/>
                </a:solidFill>
                <a:latin typeface="LINE Seed JP" pitchFamily="34" charset="0"/>
                <a:ea typeface="LINE Seed JP" pitchFamily="34" charset="-122"/>
                <a:cs typeface="LINE Seed JP" pitchFamily="34" charset="-120"/>
              </a:rPr>
              <a:t>公式LINE単体では個人単位の記録が残りにくく、1対1画面でありながら</a:t>
            </a:r>
            <a:pPr algn="l" indent="0" marL="0">
              <a:lnSpc>
                <a:spcPct val="125000"/>
              </a:lnSpc>
              <a:buNone/>
            </a:pPr>
            <a:r>
              <a:rPr lang="en-US" sz="1250" b="1" dirty="0">
                <a:solidFill>
                  <a:srgbClr val="1C2B4A"/>
                </a:solidFill>
                <a:latin typeface="LINE Seed JP" pitchFamily="34" charset="0"/>
                <a:ea typeface="LINE Seed JP" pitchFamily="34" charset="-122"/>
                <a:cs typeface="LINE Seed JP" pitchFamily="34" charset="-120"/>
              </a:rPr>
              <a:t>一斉送信に近い運用</a:t>
            </a:r>
            <a:pPr algn="l" indent="0" marL="0">
              <a:lnSpc>
                <a:spcPct val="125000"/>
              </a:lnSpc>
              <a:buNone/>
            </a:pPr>
            <a:r>
              <a:rPr lang="en-US" sz="1250" dirty="0">
                <a:solidFill>
                  <a:srgbClr val="1C2B4A"/>
                </a:solidFill>
                <a:latin typeface="LINE Seed JP" pitchFamily="34" charset="0"/>
                <a:ea typeface="LINE Seed JP" pitchFamily="34" charset="-122"/>
                <a:cs typeface="LINE Seed JP" pitchFamily="34" charset="-120"/>
              </a:rPr>
              <a:t>になりやすい。</a:t>
            </a:r>
            <a:endParaRPr lang="en-US" sz="1250" dirty="0"/>
          </a:p>
        </p:txBody>
      </p:sp>
      <p:sp>
        <p:nvSpPr>
          <p:cNvPr id="14" name="Shape 12"/>
          <p:cNvSpPr/>
          <p:nvPr/>
        </p:nvSpPr>
        <p:spPr>
          <a:xfrm>
            <a:off x="548640" y="2880360"/>
            <a:ext cx="292608" cy="292608"/>
          </a:xfrm>
          <a:prstGeom prst="ellipse">
            <a:avLst/>
          </a:prstGeom>
          <a:solidFill>
            <a:srgbClr val="1C2B4A"/>
          </a:solidFill>
          <a:ln w="12700">
            <a:solidFill>
              <a:srgbClr val="1C2B4A"/>
            </a:solidFill>
            <a:prstDash val="solid"/>
          </a:ln>
        </p:spPr>
      </p:sp>
      <p:sp>
        <p:nvSpPr>
          <p:cNvPr id="15" name="Text 13"/>
          <p:cNvSpPr txBox="1"/>
          <p:nvPr/>
        </p:nvSpPr>
        <p:spPr>
          <a:xfrm>
            <a:off x="548640" y="288036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2</a:t>
            </a:r>
            <a:endParaRPr lang="en-US" sz="1200" dirty="0"/>
          </a:p>
        </p:txBody>
      </p:sp>
      <p:sp>
        <p:nvSpPr>
          <p:cNvPr id="16" name="Text 14"/>
          <p:cNvSpPr txBox="1"/>
          <p:nvPr/>
        </p:nvSpPr>
        <p:spPr>
          <a:xfrm>
            <a:off x="960120" y="2834640"/>
            <a:ext cx="4023360" cy="777240"/>
          </a:xfrm>
          <a:prstGeom prst="rect">
            <a:avLst/>
          </a:prstGeom>
          <a:noFill/>
          <a:ln/>
        </p:spPr>
        <p:txBody>
          <a:bodyPr wrap="square" lIns="0" tIns="0" rIns="0" bIns="0" rtlCol="0" anchor="t"/>
          <a:lstStyle/>
          <a:p>
            <a:pPr algn="l" indent="0" marL="0">
              <a:lnSpc>
                <a:spcPct val="125000"/>
              </a:lnSpc>
              <a:buNone/>
            </a:pPr>
            <a:r>
              <a:rPr lang="en-US" sz="1250" dirty="0">
                <a:solidFill>
                  <a:srgbClr val="1C2B4A"/>
                </a:solidFill>
                <a:latin typeface="LINE Seed JP" pitchFamily="34" charset="0"/>
                <a:ea typeface="LINE Seed JP" pitchFamily="34" charset="-122"/>
                <a:cs typeface="LINE Seed JP" pitchFamily="34" charset="-120"/>
              </a:rPr>
              <a:t>Lステップをつなぐと、登録経路や回答、申し込みなど履歴が</a:t>
            </a:r>
            <a:pPr algn="l" indent="0" marL="0">
              <a:lnSpc>
                <a:spcPct val="125000"/>
              </a:lnSpc>
              <a:buNone/>
            </a:pPr>
            <a:r>
              <a:rPr lang="en-US" sz="1250" b="1" dirty="0">
                <a:solidFill>
                  <a:srgbClr val="1C2B4A"/>
                </a:solidFill>
                <a:latin typeface="LINE Seed JP" pitchFamily="34" charset="0"/>
                <a:ea typeface="LINE Seed JP" pitchFamily="34" charset="-122"/>
                <a:cs typeface="LINE Seed JP" pitchFamily="34" charset="-120"/>
              </a:rPr>
              <a:t>個人ごとに残る</a:t>
            </a:r>
            <a:pPr algn="l" indent="0" marL="0">
              <a:lnSpc>
                <a:spcPct val="125000"/>
              </a:lnSpc>
              <a:buNone/>
            </a:pPr>
            <a:r>
              <a:rPr lang="en-US" sz="1250" dirty="0">
                <a:solidFill>
                  <a:srgbClr val="1C2B4A"/>
                </a:solidFill>
                <a:latin typeface="LINE Seed JP" pitchFamily="34" charset="0"/>
                <a:ea typeface="LINE Seed JP" pitchFamily="34" charset="-122"/>
                <a:cs typeface="LINE Seed JP" pitchFamily="34" charset="-120"/>
              </a:rPr>
              <a:t>。</a:t>
            </a:r>
            <a:endParaRPr lang="en-US" sz="1250" dirty="0"/>
          </a:p>
        </p:txBody>
      </p:sp>
      <p:sp>
        <p:nvSpPr>
          <p:cNvPr id="17" name="Shape 15"/>
          <p:cNvSpPr/>
          <p:nvPr/>
        </p:nvSpPr>
        <p:spPr>
          <a:xfrm>
            <a:off x="548640" y="3703320"/>
            <a:ext cx="292608" cy="292608"/>
          </a:xfrm>
          <a:prstGeom prst="ellipse">
            <a:avLst/>
          </a:prstGeom>
          <a:solidFill>
            <a:srgbClr val="F26B21"/>
          </a:solidFill>
          <a:ln w="12700">
            <a:solidFill>
              <a:srgbClr val="F26B21"/>
            </a:solidFill>
            <a:prstDash val="solid"/>
          </a:ln>
        </p:spPr>
      </p:sp>
      <p:sp>
        <p:nvSpPr>
          <p:cNvPr id="18" name="Text 16"/>
          <p:cNvSpPr txBox="1"/>
          <p:nvPr/>
        </p:nvSpPr>
        <p:spPr>
          <a:xfrm>
            <a:off x="548640" y="370332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3</a:t>
            </a:r>
            <a:endParaRPr lang="en-US" sz="1200" dirty="0"/>
          </a:p>
        </p:txBody>
      </p:sp>
      <p:sp>
        <p:nvSpPr>
          <p:cNvPr id="19" name="Text 17"/>
          <p:cNvSpPr txBox="1"/>
          <p:nvPr/>
        </p:nvSpPr>
        <p:spPr>
          <a:xfrm>
            <a:off x="960120" y="3657600"/>
            <a:ext cx="4023360" cy="777240"/>
          </a:xfrm>
          <a:prstGeom prst="rect">
            <a:avLst/>
          </a:prstGeom>
          <a:noFill/>
          <a:ln/>
        </p:spPr>
        <p:txBody>
          <a:bodyPr wrap="square" lIns="0" tIns="0" rIns="0" bIns="0" rtlCol="0" anchor="t"/>
          <a:lstStyle/>
          <a:p>
            <a:pPr algn="l" indent="0" marL="0">
              <a:lnSpc>
                <a:spcPct val="125000"/>
              </a:lnSpc>
              <a:buNone/>
            </a:pPr>
            <a:r>
              <a:rPr lang="en-US" sz="1250" dirty="0">
                <a:solidFill>
                  <a:srgbClr val="1C2B4A"/>
                </a:solidFill>
                <a:latin typeface="LINE Seed JP" pitchFamily="34" charset="0"/>
                <a:ea typeface="LINE Seed JP" pitchFamily="34" charset="-122"/>
                <a:cs typeface="LINE Seed JP" pitchFamily="34" charset="-120"/>
              </a:rPr>
              <a:t>蓄積した情報をもとに、1対1のトーク画面で</a:t>
            </a:r>
            <a:pPr algn="l" indent="0" marL="0">
              <a:lnSpc>
                <a:spcPct val="125000"/>
              </a:lnSpc>
              <a:buNone/>
            </a:pPr>
            <a:r>
              <a:rPr lang="en-US" sz="1250" b="1" dirty="0">
                <a:solidFill>
                  <a:srgbClr val="1C2B4A"/>
                </a:solidFill>
                <a:latin typeface="LINE Seed JP" pitchFamily="34" charset="0"/>
                <a:ea typeface="LINE Seed JP" pitchFamily="34" charset="-122"/>
                <a:cs typeface="LINE Seed JP" pitchFamily="34" charset="-120"/>
              </a:rPr>
              <a:t>一人ひとりに適したメニューや配信</a:t>
            </a:r>
            <a:pPr algn="l" indent="0" marL="0">
              <a:lnSpc>
                <a:spcPct val="125000"/>
              </a:lnSpc>
              <a:buNone/>
            </a:pPr>
            <a:r>
              <a:rPr lang="en-US" sz="1250" dirty="0">
                <a:solidFill>
                  <a:srgbClr val="1C2B4A"/>
                </a:solidFill>
                <a:latin typeface="LINE Seed JP" pitchFamily="34" charset="0"/>
                <a:ea typeface="LINE Seed JP" pitchFamily="34" charset="-122"/>
                <a:cs typeface="LINE Seed JP" pitchFamily="34" charset="-120"/>
              </a:rPr>
              <a:t>を届けられる。</a:t>
            </a:r>
            <a:endParaRPr lang="en-US" sz="1250" dirty="0"/>
          </a:p>
        </p:txBody>
      </p:sp>
      <p:sp>
        <p:nvSpPr>
          <p:cNvPr id="20" name="Shape 18"/>
          <p:cNvSpPr/>
          <p:nvPr/>
        </p:nvSpPr>
        <p:spPr>
          <a:xfrm>
            <a:off x="5166360" y="2011680"/>
            <a:ext cx="0" cy="2377440"/>
          </a:xfrm>
          <a:prstGeom prst="line">
            <a:avLst/>
          </a:prstGeom>
          <a:noFill/>
          <a:ln w="12700">
            <a:solidFill>
              <a:srgbClr val="C9D2E3"/>
            </a:solidFill>
            <a:prstDash val="solid"/>
          </a:ln>
        </p:spPr>
      </p:sp>
      <p:sp>
        <p:nvSpPr>
          <p:cNvPr id="21" name="Shape 19"/>
          <p:cNvSpPr/>
          <p:nvPr/>
        </p:nvSpPr>
        <p:spPr>
          <a:xfrm>
            <a:off x="5394960" y="2011680"/>
            <a:ext cx="1481328" cy="2377440"/>
          </a:xfrm>
          <a:prstGeom prst="roundRect">
            <a:avLst>
              <a:gd name="adj" fmla="val 4938"/>
            </a:avLst>
          </a:prstGeom>
          <a:solidFill>
            <a:srgbClr val="EEF2F8"/>
          </a:solidFill>
          <a:ln w="12700">
            <a:solidFill>
              <a:srgbClr val="EEF2F8"/>
            </a:solidFill>
            <a:prstDash val="solid"/>
          </a:ln>
        </p:spPr>
      </p:sp>
      <p:sp>
        <p:nvSpPr>
          <p:cNvPr id="22" name="Text 20"/>
          <p:cNvSpPr txBox="1"/>
          <p:nvPr/>
        </p:nvSpPr>
        <p:spPr>
          <a:xfrm>
            <a:off x="5394960" y="2103120"/>
            <a:ext cx="1481328" cy="274320"/>
          </a:xfrm>
          <a:prstGeom prst="rect">
            <a:avLst/>
          </a:prstGeom>
          <a:noFill/>
          <a:ln/>
        </p:spPr>
        <p:txBody>
          <a:bodyPr wrap="square" lIns="0" tIns="0" rIns="0" bIns="0" rtlCol="0" anchor="t"/>
          <a:lstStyle/>
          <a:p>
            <a:pPr algn="ctr" indent="0" marL="0">
              <a:buNone/>
            </a:pPr>
            <a:r>
              <a:rPr lang="en-US" sz="1250" b="1" dirty="0">
                <a:solidFill>
                  <a:srgbClr val="1C2B4A"/>
                </a:solidFill>
                <a:latin typeface="LINE Seed JP" pitchFamily="34" charset="0"/>
                <a:ea typeface="LINE Seed JP" pitchFamily="34" charset="-122"/>
                <a:cs typeface="LINE Seed JP" pitchFamily="34" charset="-120"/>
              </a:rPr>
              <a:t>Aさん</a:t>
            </a:r>
            <a:endParaRPr lang="en-US" sz="1250" dirty="0"/>
          </a:p>
        </p:txBody>
      </p:sp>
      <p:sp>
        <p:nvSpPr>
          <p:cNvPr id="23" name="Text 21"/>
          <p:cNvSpPr txBox="1"/>
          <p:nvPr/>
        </p:nvSpPr>
        <p:spPr>
          <a:xfrm>
            <a:off x="5394960" y="2377440"/>
            <a:ext cx="1481328" cy="274320"/>
          </a:xfrm>
          <a:prstGeom prst="rect">
            <a:avLst/>
          </a:prstGeom>
          <a:noFill/>
          <a:ln/>
        </p:spPr>
        <p:txBody>
          <a:bodyPr wrap="square" lIns="0" tIns="0" rIns="0" bIns="0" rtlCol="0" anchor="t"/>
          <a:lstStyle/>
          <a:p>
            <a:pPr algn="ctr" indent="0" marL="0">
              <a:buNone/>
            </a:pPr>
            <a:r>
              <a:rPr lang="en-US" sz="950" dirty="0">
                <a:solidFill>
                  <a:srgbClr val="556176"/>
                </a:solidFill>
                <a:latin typeface="LINE Seed JP" pitchFamily="34" charset="0"/>
                <a:ea typeface="LINE Seed JP" pitchFamily="34" charset="-122"/>
                <a:cs typeface="LINE Seed JP" pitchFamily="34" charset="-120"/>
              </a:rPr>
              <a:t>登録した直後</a:t>
            </a:r>
            <a:endParaRPr lang="en-US" sz="950" dirty="0"/>
          </a:p>
        </p:txBody>
      </p:sp>
      <p:sp>
        <p:nvSpPr>
          <p:cNvPr id="24" name="Shape 22"/>
          <p:cNvSpPr/>
          <p:nvPr/>
        </p:nvSpPr>
        <p:spPr>
          <a:xfrm>
            <a:off x="5504688" y="2743200"/>
            <a:ext cx="1261872" cy="731520"/>
          </a:xfrm>
          <a:prstGeom prst="roundRect">
            <a:avLst>
              <a:gd name="adj" fmla="val 10000"/>
            </a:avLst>
          </a:prstGeom>
          <a:solidFill>
            <a:srgbClr val="FFFFFF"/>
          </a:solidFill>
          <a:ln w="12700">
            <a:solidFill>
              <a:srgbClr val="FFFFFF"/>
            </a:solidFill>
            <a:prstDash val="solid"/>
          </a:ln>
        </p:spPr>
      </p:sp>
      <p:sp>
        <p:nvSpPr>
          <p:cNvPr id="25" name="Text 23"/>
          <p:cNvSpPr txBox="1"/>
          <p:nvPr/>
        </p:nvSpPr>
        <p:spPr>
          <a:xfrm>
            <a:off x="5504688" y="2779776"/>
            <a:ext cx="1261872" cy="228600"/>
          </a:xfrm>
          <a:prstGeom prst="rect">
            <a:avLst/>
          </a:prstGeom>
          <a:noFill/>
          <a:ln/>
        </p:spPr>
        <p:txBody>
          <a:bodyPr wrap="square" lIns="0" tIns="0" rIns="0" bIns="0" rtlCol="0" anchor="t"/>
          <a:lstStyle/>
          <a:p>
            <a:pPr algn="ctr" indent="0" marL="0">
              <a:buNone/>
            </a:pPr>
            <a:r>
              <a:rPr lang="en-US" sz="900" b="1" dirty="0">
                <a:solidFill>
                  <a:srgbClr val="F26B21"/>
                </a:solidFill>
                <a:latin typeface="LINE Seed JP" pitchFamily="34" charset="0"/>
                <a:ea typeface="LINE Seed JP" pitchFamily="34" charset="-122"/>
                <a:cs typeface="LINE Seed JP" pitchFamily="34" charset="-120"/>
              </a:rPr>
              <a:t>メッセージ</a:t>
            </a:r>
            <a:endParaRPr lang="en-US" sz="900" dirty="0"/>
          </a:p>
        </p:txBody>
      </p:sp>
      <p:sp>
        <p:nvSpPr>
          <p:cNvPr id="26" name="Text 24"/>
          <p:cNvSpPr txBox="1"/>
          <p:nvPr/>
        </p:nvSpPr>
        <p:spPr>
          <a:xfrm>
            <a:off x="5504688" y="2999232"/>
            <a:ext cx="1261872" cy="438912"/>
          </a:xfrm>
          <a:prstGeom prst="rect">
            <a:avLst/>
          </a:prstGeom>
          <a:noFill/>
          <a:ln/>
        </p:spPr>
        <p:txBody>
          <a:bodyPr wrap="square" lIns="0" tIns="0" rIns="0" bIns="0" rtlCol="0" anchor="ctr"/>
          <a:lstStyle/>
          <a:p>
            <a:pPr algn="ctr" indent="0" marL="0">
              <a:buNone/>
            </a:pPr>
            <a:r>
              <a:rPr lang="en-US" sz="1050" b="1" dirty="0">
                <a:solidFill>
                  <a:srgbClr val="1C2B4A"/>
                </a:solidFill>
                <a:latin typeface="LINE Seed JP" pitchFamily="34" charset="0"/>
                <a:ea typeface="LINE Seed JP" pitchFamily="34" charset="-122"/>
                <a:cs typeface="LINE Seed JP" pitchFamily="34" charset="-120"/>
              </a:rPr>
              <a:t>体験レッスンの日程</a:t>
            </a:r>
            <a:endParaRPr lang="en-US" sz="1050" dirty="0"/>
          </a:p>
        </p:txBody>
      </p:sp>
      <p:sp>
        <p:nvSpPr>
          <p:cNvPr id="27" name="Shape 25"/>
          <p:cNvSpPr/>
          <p:nvPr/>
        </p:nvSpPr>
        <p:spPr>
          <a:xfrm>
            <a:off x="5504688" y="3547872"/>
            <a:ext cx="1261872" cy="749808"/>
          </a:xfrm>
          <a:prstGeom prst="roundRect">
            <a:avLst>
              <a:gd name="adj" fmla="val 9756"/>
            </a:avLst>
          </a:prstGeom>
          <a:solidFill>
            <a:srgbClr val="FFFFFF"/>
          </a:solidFill>
          <a:ln w="12700">
            <a:solidFill>
              <a:srgbClr val="FFFFFF"/>
            </a:solidFill>
            <a:prstDash val="solid"/>
          </a:ln>
        </p:spPr>
      </p:sp>
      <p:sp>
        <p:nvSpPr>
          <p:cNvPr id="28" name="Text 26"/>
          <p:cNvSpPr txBox="1"/>
          <p:nvPr/>
        </p:nvSpPr>
        <p:spPr>
          <a:xfrm>
            <a:off x="5504688" y="3584448"/>
            <a:ext cx="1261872" cy="228600"/>
          </a:xfrm>
          <a:prstGeom prst="rect">
            <a:avLst/>
          </a:prstGeom>
          <a:noFill/>
          <a:ln/>
        </p:spPr>
        <p:txBody>
          <a:bodyPr wrap="square" lIns="0" tIns="0" rIns="0" bIns="0" rtlCol="0" anchor="t"/>
          <a:lstStyle/>
          <a:p>
            <a:pPr algn="ctr" indent="0" marL="0">
              <a:buNone/>
            </a:pPr>
            <a:r>
              <a:rPr lang="en-US" sz="900" b="1" dirty="0">
                <a:solidFill>
                  <a:srgbClr val="F26B21"/>
                </a:solidFill>
                <a:latin typeface="LINE Seed JP" pitchFamily="34" charset="0"/>
                <a:ea typeface="LINE Seed JP" pitchFamily="34" charset="-122"/>
                <a:cs typeface="LINE Seed JP" pitchFamily="34" charset="-120"/>
              </a:rPr>
              <a:t>リッチメニュー</a:t>
            </a:r>
            <a:endParaRPr lang="en-US" sz="900" dirty="0"/>
          </a:p>
        </p:txBody>
      </p:sp>
      <p:sp>
        <p:nvSpPr>
          <p:cNvPr id="29" name="Text 27"/>
          <p:cNvSpPr txBox="1"/>
          <p:nvPr/>
        </p:nvSpPr>
        <p:spPr>
          <a:xfrm>
            <a:off x="5504688" y="3803904"/>
            <a:ext cx="1261872" cy="457200"/>
          </a:xfrm>
          <a:prstGeom prst="rect">
            <a:avLst/>
          </a:prstGeom>
          <a:noFill/>
          <a:ln/>
        </p:spPr>
        <p:txBody>
          <a:bodyPr wrap="square" lIns="0" tIns="0" rIns="0" bIns="0" rtlCol="0" anchor="ctr"/>
          <a:lstStyle/>
          <a:p>
            <a:pPr algn="ctr" indent="0" marL="0">
              <a:buNone/>
            </a:pPr>
            <a:r>
              <a:rPr lang="en-US" sz="1050" b="1" dirty="0">
                <a:solidFill>
                  <a:srgbClr val="1C2B4A"/>
                </a:solidFill>
                <a:latin typeface="LINE Seed JP" pitchFamily="34" charset="0"/>
                <a:ea typeface="LINE Seed JP" pitchFamily="34" charset="-122"/>
                <a:cs typeface="LINE Seed JP" pitchFamily="34" charset="-120"/>
              </a:rPr>
              <a:t>体験の申込</a:t>
            </a:r>
            <a:endParaRPr lang="en-US" sz="1050" dirty="0"/>
          </a:p>
        </p:txBody>
      </p:sp>
      <p:sp>
        <p:nvSpPr>
          <p:cNvPr id="30" name="Shape 28"/>
          <p:cNvSpPr/>
          <p:nvPr/>
        </p:nvSpPr>
        <p:spPr>
          <a:xfrm>
            <a:off x="7040880" y="2011680"/>
            <a:ext cx="1481328" cy="2377440"/>
          </a:xfrm>
          <a:prstGeom prst="roundRect">
            <a:avLst>
              <a:gd name="adj" fmla="val 4938"/>
            </a:avLst>
          </a:prstGeom>
          <a:solidFill>
            <a:srgbClr val="EEF2F8"/>
          </a:solidFill>
          <a:ln w="12700">
            <a:solidFill>
              <a:srgbClr val="EEF2F8"/>
            </a:solidFill>
            <a:prstDash val="solid"/>
          </a:ln>
        </p:spPr>
      </p:sp>
      <p:sp>
        <p:nvSpPr>
          <p:cNvPr id="31" name="Text 29"/>
          <p:cNvSpPr txBox="1"/>
          <p:nvPr/>
        </p:nvSpPr>
        <p:spPr>
          <a:xfrm>
            <a:off x="7040880" y="2103120"/>
            <a:ext cx="1481328" cy="274320"/>
          </a:xfrm>
          <a:prstGeom prst="rect">
            <a:avLst/>
          </a:prstGeom>
          <a:noFill/>
          <a:ln/>
        </p:spPr>
        <p:txBody>
          <a:bodyPr wrap="square" lIns="0" tIns="0" rIns="0" bIns="0" rtlCol="0" anchor="t"/>
          <a:lstStyle/>
          <a:p>
            <a:pPr algn="ctr" indent="0" marL="0">
              <a:buNone/>
            </a:pPr>
            <a:r>
              <a:rPr lang="en-US" sz="1250" b="1" dirty="0">
                <a:solidFill>
                  <a:srgbClr val="1C2B4A"/>
                </a:solidFill>
                <a:latin typeface="LINE Seed JP" pitchFamily="34" charset="0"/>
                <a:ea typeface="LINE Seed JP" pitchFamily="34" charset="-122"/>
                <a:cs typeface="LINE Seed JP" pitchFamily="34" charset="-120"/>
              </a:rPr>
              <a:t>Bさん</a:t>
            </a:r>
            <a:endParaRPr lang="en-US" sz="1250" dirty="0"/>
          </a:p>
        </p:txBody>
      </p:sp>
      <p:sp>
        <p:nvSpPr>
          <p:cNvPr id="32" name="Text 30"/>
          <p:cNvSpPr txBox="1"/>
          <p:nvPr/>
        </p:nvSpPr>
        <p:spPr>
          <a:xfrm>
            <a:off x="7040880" y="2377440"/>
            <a:ext cx="1481328" cy="274320"/>
          </a:xfrm>
          <a:prstGeom prst="rect">
            <a:avLst/>
          </a:prstGeom>
          <a:noFill/>
          <a:ln/>
        </p:spPr>
        <p:txBody>
          <a:bodyPr wrap="square" lIns="0" tIns="0" rIns="0" bIns="0" rtlCol="0" anchor="t"/>
          <a:lstStyle/>
          <a:p>
            <a:pPr algn="ctr" indent="0" marL="0">
              <a:buNone/>
            </a:pPr>
            <a:r>
              <a:rPr lang="en-US" sz="950" dirty="0">
                <a:solidFill>
                  <a:srgbClr val="556176"/>
                </a:solidFill>
                <a:latin typeface="LINE Seed JP" pitchFamily="34" charset="0"/>
                <a:ea typeface="LINE Seed JP" pitchFamily="34" charset="-122"/>
                <a:cs typeface="LINE Seed JP" pitchFamily="34" charset="-120"/>
              </a:rPr>
              <a:t>1か月利用していない</a:t>
            </a:r>
            <a:endParaRPr lang="en-US" sz="950" dirty="0"/>
          </a:p>
        </p:txBody>
      </p:sp>
      <p:sp>
        <p:nvSpPr>
          <p:cNvPr id="33" name="Shape 31"/>
          <p:cNvSpPr/>
          <p:nvPr/>
        </p:nvSpPr>
        <p:spPr>
          <a:xfrm>
            <a:off x="7150608" y="2743200"/>
            <a:ext cx="1261872" cy="731520"/>
          </a:xfrm>
          <a:prstGeom prst="roundRect">
            <a:avLst>
              <a:gd name="adj" fmla="val 10000"/>
            </a:avLst>
          </a:prstGeom>
          <a:solidFill>
            <a:srgbClr val="FFFFFF"/>
          </a:solidFill>
          <a:ln w="12700">
            <a:solidFill>
              <a:srgbClr val="FFFFFF"/>
            </a:solidFill>
            <a:prstDash val="solid"/>
          </a:ln>
        </p:spPr>
      </p:sp>
      <p:sp>
        <p:nvSpPr>
          <p:cNvPr id="34" name="Text 32"/>
          <p:cNvSpPr txBox="1"/>
          <p:nvPr/>
        </p:nvSpPr>
        <p:spPr>
          <a:xfrm>
            <a:off x="7150608" y="2779776"/>
            <a:ext cx="1261872" cy="228600"/>
          </a:xfrm>
          <a:prstGeom prst="rect">
            <a:avLst/>
          </a:prstGeom>
          <a:noFill/>
          <a:ln/>
        </p:spPr>
        <p:txBody>
          <a:bodyPr wrap="square" lIns="0" tIns="0" rIns="0" bIns="0" rtlCol="0" anchor="t"/>
          <a:lstStyle/>
          <a:p>
            <a:pPr algn="ctr" indent="0" marL="0">
              <a:buNone/>
            </a:pPr>
            <a:r>
              <a:rPr lang="en-US" sz="900" b="1" dirty="0">
                <a:solidFill>
                  <a:srgbClr val="F26B21"/>
                </a:solidFill>
                <a:latin typeface="LINE Seed JP" pitchFamily="34" charset="0"/>
                <a:ea typeface="LINE Seed JP" pitchFamily="34" charset="-122"/>
                <a:cs typeface="LINE Seed JP" pitchFamily="34" charset="-120"/>
              </a:rPr>
              <a:t>メッセージ</a:t>
            </a:r>
            <a:endParaRPr lang="en-US" sz="900" dirty="0"/>
          </a:p>
        </p:txBody>
      </p:sp>
      <p:sp>
        <p:nvSpPr>
          <p:cNvPr id="35" name="Text 33"/>
          <p:cNvSpPr txBox="1"/>
          <p:nvPr/>
        </p:nvSpPr>
        <p:spPr>
          <a:xfrm>
            <a:off x="7150608" y="2999232"/>
            <a:ext cx="1261872" cy="438912"/>
          </a:xfrm>
          <a:prstGeom prst="rect">
            <a:avLst/>
          </a:prstGeom>
          <a:noFill/>
          <a:ln/>
        </p:spPr>
        <p:txBody>
          <a:bodyPr wrap="square" lIns="0" tIns="0" rIns="0" bIns="0" rtlCol="0" anchor="ctr"/>
          <a:lstStyle/>
          <a:p>
            <a:pPr algn="ctr" indent="0" marL="0">
              <a:buNone/>
            </a:pPr>
            <a:r>
              <a:rPr lang="en-US" sz="1050" b="1" dirty="0">
                <a:solidFill>
                  <a:srgbClr val="1C2B4A"/>
                </a:solidFill>
                <a:latin typeface="LINE Seed JP" pitchFamily="34" charset="0"/>
                <a:ea typeface="LINE Seed JP" pitchFamily="34" charset="-122"/>
                <a:cs typeface="LINE Seed JP" pitchFamily="34" charset="-120"/>
              </a:rPr>
              <a:t>再開しませんか？</a:t>
            </a:r>
            <a:endParaRPr lang="en-US" sz="1050" dirty="0"/>
          </a:p>
        </p:txBody>
      </p:sp>
      <p:sp>
        <p:nvSpPr>
          <p:cNvPr id="36" name="Shape 34"/>
          <p:cNvSpPr/>
          <p:nvPr/>
        </p:nvSpPr>
        <p:spPr>
          <a:xfrm>
            <a:off x="7150608" y="3547872"/>
            <a:ext cx="1261872" cy="749808"/>
          </a:xfrm>
          <a:prstGeom prst="roundRect">
            <a:avLst>
              <a:gd name="adj" fmla="val 9756"/>
            </a:avLst>
          </a:prstGeom>
          <a:solidFill>
            <a:srgbClr val="FFFFFF"/>
          </a:solidFill>
          <a:ln w="12700">
            <a:solidFill>
              <a:srgbClr val="FFFFFF"/>
            </a:solidFill>
            <a:prstDash val="solid"/>
          </a:ln>
        </p:spPr>
      </p:sp>
      <p:sp>
        <p:nvSpPr>
          <p:cNvPr id="37" name="Text 35"/>
          <p:cNvSpPr txBox="1"/>
          <p:nvPr/>
        </p:nvSpPr>
        <p:spPr>
          <a:xfrm>
            <a:off x="7150608" y="3584448"/>
            <a:ext cx="1261872" cy="228600"/>
          </a:xfrm>
          <a:prstGeom prst="rect">
            <a:avLst/>
          </a:prstGeom>
          <a:noFill/>
          <a:ln/>
        </p:spPr>
        <p:txBody>
          <a:bodyPr wrap="square" lIns="0" tIns="0" rIns="0" bIns="0" rtlCol="0" anchor="t"/>
          <a:lstStyle/>
          <a:p>
            <a:pPr algn="ctr" indent="0" marL="0">
              <a:buNone/>
            </a:pPr>
            <a:r>
              <a:rPr lang="en-US" sz="900" b="1" dirty="0">
                <a:solidFill>
                  <a:srgbClr val="F26B21"/>
                </a:solidFill>
                <a:latin typeface="LINE Seed JP" pitchFamily="34" charset="0"/>
                <a:ea typeface="LINE Seed JP" pitchFamily="34" charset="-122"/>
                <a:cs typeface="LINE Seed JP" pitchFamily="34" charset="-120"/>
              </a:rPr>
              <a:t>リッチメニュー</a:t>
            </a:r>
            <a:endParaRPr lang="en-US" sz="900" dirty="0"/>
          </a:p>
        </p:txBody>
      </p:sp>
      <p:sp>
        <p:nvSpPr>
          <p:cNvPr id="38" name="Text 36"/>
          <p:cNvSpPr txBox="1"/>
          <p:nvPr/>
        </p:nvSpPr>
        <p:spPr>
          <a:xfrm>
            <a:off x="7150608" y="3803904"/>
            <a:ext cx="1261872" cy="457200"/>
          </a:xfrm>
          <a:prstGeom prst="rect">
            <a:avLst/>
          </a:prstGeom>
          <a:noFill/>
          <a:ln/>
        </p:spPr>
        <p:txBody>
          <a:bodyPr wrap="square" lIns="0" tIns="0" rIns="0" bIns="0" rtlCol="0" anchor="ctr"/>
          <a:lstStyle/>
          <a:p>
            <a:pPr algn="ctr" indent="0" marL="0">
              <a:buNone/>
            </a:pPr>
            <a:r>
              <a:rPr lang="en-US" sz="1050" b="1" dirty="0">
                <a:solidFill>
                  <a:srgbClr val="1C2B4A"/>
                </a:solidFill>
                <a:latin typeface="LINE Seed JP" pitchFamily="34" charset="0"/>
                <a:ea typeface="LINE Seed JP" pitchFamily="34" charset="-122"/>
                <a:cs typeface="LINE Seed JP" pitchFamily="34" charset="-120"/>
              </a:rPr>
              <a:t>予約・再開</a:t>
            </a:r>
            <a:endParaRPr lang="en-US" sz="1050" dirty="0"/>
          </a:p>
        </p:txBody>
      </p:sp>
      <p:sp>
        <p:nvSpPr>
          <p:cNvPr id="39" name="Text 37"/>
          <p:cNvSpPr txBox="1"/>
          <p:nvPr/>
        </p:nvSpPr>
        <p:spPr>
          <a:xfrm>
            <a:off x="5394960" y="4434840"/>
            <a:ext cx="3108960" cy="228600"/>
          </a:xfrm>
          <a:prstGeom prst="rect">
            <a:avLst/>
          </a:prstGeom>
          <a:noFill/>
          <a:ln/>
        </p:spPr>
        <p:txBody>
          <a:bodyPr wrap="square" lIns="0" tIns="0" rIns="0" bIns="0" rtlCol="0" anchor="t"/>
          <a:lstStyle/>
          <a:p>
            <a:pPr algn="ctr" indent="0" marL="0">
              <a:buNone/>
            </a:pPr>
            <a:r>
              <a:rPr lang="en-US" sz="950" dirty="0">
                <a:solidFill>
                  <a:srgbClr val="556176"/>
                </a:solidFill>
                <a:latin typeface="LINE Seed JP" pitchFamily="34" charset="0"/>
                <a:ea typeface="LINE Seed JP" pitchFamily="34" charset="-122"/>
                <a:cs typeface="LINE Seed JP" pitchFamily="34" charset="-120"/>
              </a:rPr>
              <a:t>同じ公式LINEに登録した2人</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Lステップをつなぐとできること</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設計図の各段階でLステップができること</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06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設計図のそれぞれの段階で、何ができるかを見ていきましょう。</a:t>
            </a:r>
            <a:endParaRPr lang="en-US" sz="1300" dirty="0"/>
          </a:p>
        </p:txBody>
      </p:sp>
      <p:sp>
        <p:nvSpPr>
          <p:cNvPr id="8" name="Shape 6"/>
          <p:cNvSpPr/>
          <p:nvPr/>
        </p:nvSpPr>
        <p:spPr>
          <a:xfrm>
            <a:off x="548640" y="1828800"/>
            <a:ext cx="1929384" cy="548640"/>
          </a:xfrm>
          <a:prstGeom prst="roundRect">
            <a:avLst>
              <a:gd name="adj" fmla="val 50000"/>
            </a:avLst>
          </a:prstGeom>
          <a:solidFill>
            <a:srgbClr val="1C2B4A"/>
          </a:solidFill>
          <a:ln w="12700">
            <a:solidFill>
              <a:srgbClr val="1C2B4A"/>
            </a:solidFill>
            <a:prstDash val="solid"/>
          </a:ln>
        </p:spPr>
      </p:sp>
      <p:sp>
        <p:nvSpPr>
          <p:cNvPr id="9" name="Text 7"/>
          <p:cNvSpPr txBox="1"/>
          <p:nvPr/>
        </p:nvSpPr>
        <p:spPr>
          <a:xfrm>
            <a:off x="548640" y="1828800"/>
            <a:ext cx="1929384" cy="548640"/>
          </a:xfrm>
          <a:prstGeom prst="rect">
            <a:avLst/>
          </a:prstGeom>
          <a:noFill/>
          <a:ln/>
        </p:spPr>
        <p:txBody>
          <a:bodyPr wrap="square" lIns="0" tIns="0" rIns="0" bIns="0" rtlCol="0" anchor="ctr"/>
          <a:lstStyle/>
          <a:p>
            <a:pPr algn="ctr" indent="0" marL="0">
              <a:buNone/>
            </a:pPr>
            <a:endParaRPr lang="en-US" sz="1200" dirty="0"/>
          </a:p>
        </p:txBody>
      </p:sp>
      <p:pic>
        <p:nvPicPr>
          <p:cNvPr id="10"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13232" y="1984248"/>
            <a:ext cx="237744" cy="237744"/>
          </a:xfrm>
          <a:prstGeom prst="rect">
            <a:avLst/>
          </a:prstGeom>
        </p:spPr>
      </p:pic>
      <p:sp>
        <p:nvSpPr>
          <p:cNvPr id="11" name="Text 8"/>
          <p:cNvSpPr txBox="1"/>
          <p:nvPr/>
        </p:nvSpPr>
        <p:spPr>
          <a:xfrm>
            <a:off x="1005840" y="1828800"/>
            <a:ext cx="1380744"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12" name="Shape 9"/>
          <p:cNvSpPr/>
          <p:nvPr/>
        </p:nvSpPr>
        <p:spPr>
          <a:xfrm>
            <a:off x="2587752" y="1828800"/>
            <a:ext cx="1929384" cy="548640"/>
          </a:xfrm>
          <a:prstGeom prst="roundRect">
            <a:avLst>
              <a:gd name="adj" fmla="val 50000"/>
            </a:avLst>
          </a:prstGeom>
          <a:solidFill>
            <a:srgbClr val="1C2B4A"/>
          </a:solidFill>
          <a:ln w="12700">
            <a:solidFill>
              <a:srgbClr val="1C2B4A"/>
            </a:solidFill>
            <a:prstDash val="solid"/>
          </a:ln>
        </p:spPr>
      </p:sp>
      <p:sp>
        <p:nvSpPr>
          <p:cNvPr id="13" name="Text 10"/>
          <p:cNvSpPr txBox="1"/>
          <p:nvPr/>
        </p:nvSpPr>
        <p:spPr>
          <a:xfrm>
            <a:off x="2587752" y="1828800"/>
            <a:ext cx="1929384" cy="548640"/>
          </a:xfrm>
          <a:prstGeom prst="rect">
            <a:avLst/>
          </a:prstGeom>
          <a:noFill/>
          <a:ln/>
        </p:spPr>
        <p:txBody>
          <a:bodyPr wrap="square" lIns="0" tIns="0" rIns="0" bIns="0" rtlCol="0" anchor="ctr"/>
          <a:lstStyle/>
          <a:p>
            <a:pPr algn="ctr" indent="0" marL="0">
              <a:buNone/>
            </a:pPr>
            <a:endParaRPr lang="en-US" sz="1200" dirty="0"/>
          </a:p>
        </p:txBody>
      </p:sp>
      <p:pic>
        <p:nvPicPr>
          <p:cNvPr id="14"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2344" y="1984248"/>
            <a:ext cx="237744" cy="237744"/>
          </a:xfrm>
          <a:prstGeom prst="rect">
            <a:avLst/>
          </a:prstGeom>
        </p:spPr>
      </p:pic>
      <p:sp>
        <p:nvSpPr>
          <p:cNvPr id="15" name="Text 11"/>
          <p:cNvSpPr txBox="1"/>
          <p:nvPr/>
        </p:nvSpPr>
        <p:spPr>
          <a:xfrm>
            <a:off x="3044952" y="1828800"/>
            <a:ext cx="1380744"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16" name="Shape 12"/>
          <p:cNvSpPr/>
          <p:nvPr/>
        </p:nvSpPr>
        <p:spPr>
          <a:xfrm>
            <a:off x="4626864" y="1828800"/>
            <a:ext cx="1929384" cy="548640"/>
          </a:xfrm>
          <a:prstGeom prst="roundRect">
            <a:avLst>
              <a:gd name="adj" fmla="val 50000"/>
            </a:avLst>
          </a:prstGeom>
          <a:solidFill>
            <a:srgbClr val="1C2B4A"/>
          </a:solidFill>
          <a:ln w="12700">
            <a:solidFill>
              <a:srgbClr val="1C2B4A"/>
            </a:solidFill>
            <a:prstDash val="solid"/>
          </a:ln>
        </p:spPr>
      </p:sp>
      <p:sp>
        <p:nvSpPr>
          <p:cNvPr id="17" name="Text 13"/>
          <p:cNvSpPr txBox="1"/>
          <p:nvPr/>
        </p:nvSpPr>
        <p:spPr>
          <a:xfrm>
            <a:off x="4626864" y="1828800"/>
            <a:ext cx="1929384" cy="548640"/>
          </a:xfrm>
          <a:prstGeom prst="rect">
            <a:avLst/>
          </a:prstGeom>
          <a:noFill/>
          <a:ln/>
        </p:spPr>
        <p:txBody>
          <a:bodyPr wrap="square" lIns="0" tIns="0" rIns="0" bIns="0" rtlCol="0" anchor="ctr"/>
          <a:lstStyle/>
          <a:p>
            <a:pPr algn="ctr" indent="0" marL="0">
              <a:buNone/>
            </a:pPr>
            <a:endParaRPr lang="en-US" sz="1200" dirty="0"/>
          </a:p>
        </p:txBody>
      </p:sp>
      <p:pic>
        <p:nvPicPr>
          <p:cNvPr id="18"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91456" y="1984248"/>
            <a:ext cx="237744" cy="237744"/>
          </a:xfrm>
          <a:prstGeom prst="rect">
            <a:avLst/>
          </a:prstGeom>
        </p:spPr>
      </p:pic>
      <p:sp>
        <p:nvSpPr>
          <p:cNvPr id="19" name="Text 14"/>
          <p:cNvSpPr txBox="1"/>
          <p:nvPr/>
        </p:nvSpPr>
        <p:spPr>
          <a:xfrm>
            <a:off x="5084064" y="1828800"/>
            <a:ext cx="1380744"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20" name="Shape 15"/>
          <p:cNvSpPr/>
          <p:nvPr/>
        </p:nvSpPr>
        <p:spPr>
          <a:xfrm>
            <a:off x="6665976" y="1828800"/>
            <a:ext cx="1929384" cy="548640"/>
          </a:xfrm>
          <a:prstGeom prst="roundRect">
            <a:avLst>
              <a:gd name="adj" fmla="val 50000"/>
            </a:avLst>
          </a:prstGeom>
          <a:solidFill>
            <a:srgbClr val="1C2B4A"/>
          </a:solidFill>
          <a:ln w="12700">
            <a:solidFill>
              <a:srgbClr val="1C2B4A"/>
            </a:solidFill>
            <a:prstDash val="solid"/>
          </a:ln>
        </p:spPr>
      </p:sp>
      <p:sp>
        <p:nvSpPr>
          <p:cNvPr id="21" name="Text 16"/>
          <p:cNvSpPr txBox="1"/>
          <p:nvPr/>
        </p:nvSpPr>
        <p:spPr>
          <a:xfrm>
            <a:off x="6665976" y="1828800"/>
            <a:ext cx="1929384" cy="548640"/>
          </a:xfrm>
          <a:prstGeom prst="rect">
            <a:avLst/>
          </a:prstGeom>
          <a:noFill/>
          <a:ln/>
        </p:spPr>
        <p:txBody>
          <a:bodyPr wrap="square" lIns="0" tIns="0" rIns="0" bIns="0" rtlCol="0" anchor="ctr"/>
          <a:lstStyle/>
          <a:p>
            <a:pPr algn="ctr" indent="0" marL="0">
              <a:buNone/>
            </a:pPr>
            <a:endParaRPr lang="en-US" sz="1200" dirty="0"/>
          </a:p>
        </p:txBody>
      </p:sp>
      <p:pic>
        <p:nvPicPr>
          <p:cNvPr id="2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30568" y="1984248"/>
            <a:ext cx="237744" cy="237744"/>
          </a:xfrm>
          <a:prstGeom prst="rect">
            <a:avLst/>
          </a:prstGeom>
        </p:spPr>
      </p:pic>
      <p:sp>
        <p:nvSpPr>
          <p:cNvPr id="23" name="Text 17"/>
          <p:cNvSpPr txBox="1"/>
          <p:nvPr/>
        </p:nvSpPr>
        <p:spPr>
          <a:xfrm>
            <a:off x="7123176" y="1828800"/>
            <a:ext cx="1380744"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24" name="Shape 18"/>
          <p:cNvSpPr/>
          <p:nvPr/>
        </p:nvSpPr>
        <p:spPr>
          <a:xfrm>
            <a:off x="2743200" y="2606040"/>
            <a:ext cx="3657600" cy="1783080"/>
          </a:xfrm>
          <a:prstGeom prst="roundRect">
            <a:avLst>
              <a:gd name="adj" fmla="val 3077"/>
            </a:avLst>
          </a:prstGeom>
          <a:solidFill>
            <a:srgbClr val="FFFFFF"/>
          </a:solidFill>
          <a:ln w="15875">
            <a:solidFill>
              <a:srgbClr val="F26B21"/>
            </a:solidFill>
            <a:prstDash val="dash"/>
          </a:ln>
        </p:spPr>
      </p:sp>
      <p:sp>
        <p:nvSpPr>
          <p:cNvPr id="25" name="Text 19"/>
          <p:cNvSpPr txBox="1"/>
          <p:nvPr/>
        </p:nvSpPr>
        <p:spPr>
          <a:xfrm>
            <a:off x="2880360" y="2715768"/>
            <a:ext cx="338328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26" name="Text 20"/>
          <p:cNvSpPr txBox="1"/>
          <p:nvPr/>
        </p:nvSpPr>
        <p:spPr>
          <a:xfrm>
            <a:off x="2926080" y="3017520"/>
            <a:ext cx="3291840" cy="1234440"/>
          </a:xfrm>
          <a:prstGeom prst="rect">
            <a:avLst/>
          </a:prstGeom>
          <a:noFill/>
          <a:ln/>
        </p:spPr>
        <p:txBody>
          <a:bodyPr wrap="square" lIns="0" tIns="0" rIns="0" bIns="0" rtlCol="0" anchor="t"/>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設計図シートを見ながら、段階ごとにLINEでできることを確かめる担当者</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Lステップをつなぐとできること</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「集客」では、ユーザーを知り、この後の流れを作る土台ができる</a:t>
            </a:r>
            <a:endParaRPr lang="en-US" sz="19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07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登録された経路やアンケート回答などから、ユーザーに合わせた対応ができる基盤を作ります。</a:t>
            </a:r>
            <a:endParaRPr lang="en-US" sz="1300" dirty="0"/>
          </a:p>
        </p:txBody>
      </p:sp>
      <p:sp>
        <p:nvSpPr>
          <p:cNvPr id="8" name="Text 6"/>
          <p:cNvSpPr txBox="1"/>
          <p:nvPr/>
        </p:nvSpPr>
        <p:spPr>
          <a:xfrm>
            <a:off x="4754880" y="310896"/>
            <a:ext cx="731520" cy="274320"/>
          </a:xfrm>
          <a:prstGeom prst="rect">
            <a:avLst/>
          </a:prstGeom>
          <a:noFill/>
          <a:ln/>
        </p:spPr>
        <p:txBody>
          <a:bodyPr wrap="square" lIns="0" tIns="0" rIns="0" bIns="0" rtlCol="0" anchor="ctr"/>
          <a:lstStyle/>
          <a:p>
            <a:pPr algn="r" indent="0" marL="0">
              <a:buNone/>
            </a:pPr>
            <a:r>
              <a:rPr lang="en-US" sz="900" b="1" dirty="0">
                <a:solidFill>
                  <a:srgbClr val="556176"/>
                </a:solidFill>
                <a:latin typeface="LINE Seed JP" pitchFamily="34" charset="0"/>
                <a:ea typeface="LINE Seed JP" pitchFamily="34" charset="-122"/>
                <a:cs typeface="LINE Seed JP" pitchFamily="34" charset="-120"/>
              </a:rPr>
              <a:t>いまの段階</a:t>
            </a:r>
            <a:endParaRPr lang="en-US" sz="900" dirty="0"/>
          </a:p>
        </p:txBody>
      </p:sp>
      <p:sp>
        <p:nvSpPr>
          <p:cNvPr id="9" name="Shape 7"/>
          <p:cNvSpPr/>
          <p:nvPr/>
        </p:nvSpPr>
        <p:spPr>
          <a:xfrm>
            <a:off x="5532120" y="310896"/>
            <a:ext cx="731520" cy="274320"/>
          </a:xfrm>
          <a:prstGeom prst="roundRect">
            <a:avLst>
              <a:gd name="adj" fmla="val 50000"/>
            </a:avLst>
          </a:prstGeom>
          <a:solidFill>
            <a:srgbClr val="F26B21"/>
          </a:solidFill>
          <a:ln w="12700">
            <a:solidFill>
              <a:srgbClr val="F26B21"/>
            </a:solidFill>
            <a:prstDash val="solid"/>
          </a:ln>
        </p:spPr>
      </p:sp>
      <p:sp>
        <p:nvSpPr>
          <p:cNvPr id="10" name="Text 8"/>
          <p:cNvSpPr txBox="1"/>
          <p:nvPr/>
        </p:nvSpPr>
        <p:spPr>
          <a:xfrm>
            <a:off x="5532120" y="310896"/>
            <a:ext cx="731520" cy="274320"/>
          </a:xfrm>
          <a:prstGeom prst="rect">
            <a:avLst/>
          </a:prstGeom>
          <a:noFill/>
          <a:ln/>
        </p:spPr>
        <p:txBody>
          <a:bodyPr wrap="square" lIns="0" tIns="0" rIns="0" bIns="0" rtlCol="0" anchor="ctr"/>
          <a:lstStyle/>
          <a:p>
            <a:pPr algn="ctr" indent="0" marL="0">
              <a:buNone/>
            </a:pPr>
            <a:r>
              <a:rPr lang="en-US" sz="900" b="1" dirty="0">
                <a:solidFill>
                  <a:srgbClr val="FFFFFF"/>
                </a:solidFill>
                <a:latin typeface="LINE Seed JP" pitchFamily="34" charset="0"/>
                <a:ea typeface="LINE Seed JP" pitchFamily="34" charset="-122"/>
                <a:cs typeface="LINE Seed JP" pitchFamily="34" charset="-120"/>
              </a:rPr>
              <a:t>集客</a:t>
            </a:r>
            <a:endParaRPr lang="en-US" sz="900" dirty="0"/>
          </a:p>
        </p:txBody>
      </p:sp>
      <p:sp>
        <p:nvSpPr>
          <p:cNvPr id="11" name="Shape 9"/>
          <p:cNvSpPr/>
          <p:nvPr/>
        </p:nvSpPr>
        <p:spPr>
          <a:xfrm>
            <a:off x="6309360" y="310896"/>
            <a:ext cx="731520" cy="274320"/>
          </a:xfrm>
          <a:prstGeom prst="roundRect">
            <a:avLst>
              <a:gd name="adj" fmla="val 50000"/>
            </a:avLst>
          </a:prstGeom>
          <a:solidFill>
            <a:srgbClr val="EEF2F8"/>
          </a:solidFill>
          <a:ln w="12700">
            <a:solidFill>
              <a:srgbClr val="EEF2F8"/>
            </a:solidFill>
            <a:prstDash val="solid"/>
          </a:ln>
        </p:spPr>
      </p:sp>
      <p:sp>
        <p:nvSpPr>
          <p:cNvPr id="12" name="Text 10"/>
          <p:cNvSpPr txBox="1"/>
          <p:nvPr/>
        </p:nvSpPr>
        <p:spPr>
          <a:xfrm>
            <a:off x="6309360" y="310896"/>
            <a:ext cx="731520" cy="274320"/>
          </a:xfrm>
          <a:prstGeom prst="rect">
            <a:avLst/>
          </a:prstGeom>
          <a:noFill/>
          <a:ln/>
        </p:spPr>
        <p:txBody>
          <a:bodyPr wrap="square" lIns="0" tIns="0" rIns="0" bIns="0" rtlCol="0" anchor="ctr"/>
          <a:lstStyle/>
          <a:p>
            <a:pPr algn="ctr" indent="0" marL="0">
              <a:buNone/>
            </a:pPr>
            <a:r>
              <a:rPr lang="en-US" sz="900" b="1" dirty="0">
                <a:solidFill>
                  <a:srgbClr val="34415A"/>
                </a:solidFill>
                <a:latin typeface="LINE Seed JP" pitchFamily="34" charset="0"/>
                <a:ea typeface="LINE Seed JP" pitchFamily="34" charset="-122"/>
                <a:cs typeface="LINE Seed JP" pitchFamily="34" charset="-120"/>
              </a:rPr>
              <a:t>つながる</a:t>
            </a:r>
            <a:endParaRPr lang="en-US" sz="900" dirty="0"/>
          </a:p>
        </p:txBody>
      </p:sp>
      <p:sp>
        <p:nvSpPr>
          <p:cNvPr id="13" name="Shape 11"/>
          <p:cNvSpPr/>
          <p:nvPr/>
        </p:nvSpPr>
        <p:spPr>
          <a:xfrm>
            <a:off x="7086600" y="310896"/>
            <a:ext cx="731520" cy="274320"/>
          </a:xfrm>
          <a:prstGeom prst="roundRect">
            <a:avLst>
              <a:gd name="adj" fmla="val 50000"/>
            </a:avLst>
          </a:prstGeom>
          <a:solidFill>
            <a:srgbClr val="EEF2F8"/>
          </a:solidFill>
          <a:ln w="12700">
            <a:solidFill>
              <a:srgbClr val="EEF2F8"/>
            </a:solidFill>
            <a:prstDash val="solid"/>
          </a:ln>
        </p:spPr>
      </p:sp>
      <p:sp>
        <p:nvSpPr>
          <p:cNvPr id="14" name="Text 12"/>
          <p:cNvSpPr txBox="1"/>
          <p:nvPr/>
        </p:nvSpPr>
        <p:spPr>
          <a:xfrm>
            <a:off x="7086600" y="310896"/>
            <a:ext cx="731520" cy="274320"/>
          </a:xfrm>
          <a:prstGeom prst="rect">
            <a:avLst/>
          </a:prstGeom>
          <a:noFill/>
          <a:ln/>
        </p:spPr>
        <p:txBody>
          <a:bodyPr wrap="square" lIns="0" tIns="0" rIns="0" bIns="0" rtlCol="0" anchor="ctr"/>
          <a:lstStyle/>
          <a:p>
            <a:pPr algn="ctr" indent="0" marL="0">
              <a:buNone/>
            </a:pPr>
            <a:r>
              <a:rPr lang="en-US" sz="900" b="1" dirty="0">
                <a:solidFill>
                  <a:srgbClr val="34415A"/>
                </a:solidFill>
                <a:latin typeface="LINE Seed JP" pitchFamily="34" charset="0"/>
                <a:ea typeface="LINE Seed JP" pitchFamily="34" charset="-122"/>
                <a:cs typeface="LINE Seed JP" pitchFamily="34" charset="-120"/>
              </a:rPr>
              <a:t>購入</a:t>
            </a:r>
            <a:endParaRPr lang="en-US" sz="900" dirty="0"/>
          </a:p>
        </p:txBody>
      </p:sp>
      <p:sp>
        <p:nvSpPr>
          <p:cNvPr id="15" name="Shape 13"/>
          <p:cNvSpPr/>
          <p:nvPr/>
        </p:nvSpPr>
        <p:spPr>
          <a:xfrm>
            <a:off x="7863840" y="310896"/>
            <a:ext cx="731520" cy="274320"/>
          </a:xfrm>
          <a:prstGeom prst="roundRect">
            <a:avLst>
              <a:gd name="adj" fmla="val 50000"/>
            </a:avLst>
          </a:prstGeom>
          <a:solidFill>
            <a:srgbClr val="EEF2F8"/>
          </a:solidFill>
          <a:ln w="12700">
            <a:solidFill>
              <a:srgbClr val="EEF2F8"/>
            </a:solidFill>
            <a:prstDash val="solid"/>
          </a:ln>
        </p:spPr>
      </p:sp>
      <p:sp>
        <p:nvSpPr>
          <p:cNvPr id="16" name="Text 14"/>
          <p:cNvSpPr txBox="1"/>
          <p:nvPr/>
        </p:nvSpPr>
        <p:spPr>
          <a:xfrm>
            <a:off x="7863840" y="310896"/>
            <a:ext cx="731520" cy="274320"/>
          </a:xfrm>
          <a:prstGeom prst="rect">
            <a:avLst/>
          </a:prstGeom>
          <a:noFill/>
          <a:ln/>
        </p:spPr>
        <p:txBody>
          <a:bodyPr wrap="square" lIns="0" tIns="0" rIns="0" bIns="0" rtlCol="0" anchor="ctr"/>
          <a:lstStyle/>
          <a:p>
            <a:pPr algn="ctr" indent="0" marL="0">
              <a:buNone/>
            </a:pPr>
            <a:r>
              <a:rPr lang="en-US" sz="900" b="1" dirty="0">
                <a:solidFill>
                  <a:srgbClr val="34415A"/>
                </a:solidFill>
                <a:latin typeface="LINE Seed JP" pitchFamily="34" charset="0"/>
                <a:ea typeface="LINE Seed JP" pitchFamily="34" charset="-122"/>
                <a:cs typeface="LINE Seed JP" pitchFamily="34" charset="-120"/>
              </a:rPr>
              <a:t>リピート</a:t>
            </a:r>
            <a:endParaRPr lang="en-US" sz="900" dirty="0"/>
          </a:p>
        </p:txBody>
      </p:sp>
      <p:sp>
        <p:nvSpPr>
          <p:cNvPr id="17" name="Text 15"/>
          <p:cNvSpPr txBox="1"/>
          <p:nvPr/>
        </p:nvSpPr>
        <p:spPr>
          <a:xfrm>
            <a:off x="548640" y="1737360"/>
            <a:ext cx="2103120" cy="411480"/>
          </a:xfrm>
          <a:prstGeom prst="rect">
            <a:avLst/>
          </a:prstGeom>
          <a:noFill/>
          <a:ln/>
        </p:spPr>
        <p:txBody>
          <a:bodyPr wrap="square" lIns="0" tIns="0" rIns="0" bIns="0" rtlCol="0" anchor="t"/>
          <a:lstStyle/>
          <a:p>
            <a:pPr algn="l" indent="0" marL="0">
              <a:lnSpc>
                <a:spcPct val="110000"/>
              </a:lnSpc>
              <a:buNone/>
            </a:pPr>
            <a:r>
              <a:rPr lang="en-US" sz="1050" b="1" dirty="0">
                <a:solidFill>
                  <a:srgbClr val="556176"/>
                </a:solidFill>
                <a:latin typeface="LINE Seed JP" pitchFamily="34" charset="0"/>
                <a:ea typeface="LINE Seed JP" pitchFamily="34" charset="-122"/>
                <a:cs typeface="LINE Seed JP" pitchFamily="34" charset="-120"/>
              </a:rPr>
              <a:t>設計図シートの「集客」に</a:t>
            </a:r>
            <a:endParaRPr lang="en-US" sz="1050" dirty="0"/>
          </a:p>
          <a:p>
            <a:pPr algn="l" indent="0" marL="0">
              <a:lnSpc>
                <a:spcPct val="110000"/>
              </a:lnSpc>
              <a:buNone/>
            </a:pPr>
            <a:r>
              <a:rPr lang="en-US" sz="1050" b="1" dirty="0">
                <a:solidFill>
                  <a:srgbClr val="556176"/>
                </a:solidFill>
                <a:latin typeface="LINE Seed JP" pitchFamily="34" charset="0"/>
                <a:ea typeface="LINE Seed JP" pitchFamily="34" charset="-122"/>
                <a:cs typeface="LINE Seed JP" pitchFamily="34" charset="-120"/>
              </a:rPr>
              <a:t>書く場所（例）</a:t>
            </a:r>
            <a:endParaRPr lang="en-US" sz="1050" dirty="0"/>
          </a:p>
        </p:txBody>
      </p:sp>
      <p:sp>
        <p:nvSpPr>
          <p:cNvPr id="18" name="Shape 16"/>
          <p:cNvSpPr/>
          <p:nvPr/>
        </p:nvSpPr>
        <p:spPr>
          <a:xfrm>
            <a:off x="548640" y="2148840"/>
            <a:ext cx="868680" cy="411480"/>
          </a:xfrm>
          <a:prstGeom prst="roundRect">
            <a:avLst>
              <a:gd name="adj" fmla="val 17778"/>
            </a:avLst>
          </a:prstGeom>
          <a:solidFill>
            <a:srgbClr val="EEF2F8"/>
          </a:solidFill>
          <a:ln w="12700">
            <a:solidFill>
              <a:srgbClr val="EEF2F8"/>
            </a:solidFill>
            <a:prstDash val="solid"/>
          </a:ln>
        </p:spPr>
      </p:sp>
      <p:sp>
        <p:nvSpPr>
          <p:cNvPr id="19" name="Text 17"/>
          <p:cNvSpPr txBox="1"/>
          <p:nvPr/>
        </p:nvSpPr>
        <p:spPr>
          <a:xfrm>
            <a:off x="658368" y="2221992"/>
            <a:ext cx="649224" cy="265176"/>
          </a:xfrm>
          <a:prstGeom prst="rect">
            <a:avLst/>
          </a:prstGeom>
          <a:noFill/>
          <a:ln/>
        </p:spPr>
        <p:txBody>
          <a:bodyPr wrap="square" lIns="0" tIns="0" rIns="0" bIns="0" rtlCol="0" anchor="ctr"/>
          <a:lstStyle/>
          <a:p>
            <a:pPr algn="ctr" indent="0" marL="0">
              <a:lnSpc>
                <a:spcPct val="115000"/>
              </a:lnSpc>
              <a:buNone/>
            </a:pPr>
            <a:r>
              <a:rPr lang="en-US" sz="1200" b="1" dirty="0">
                <a:solidFill>
                  <a:srgbClr val="1C2B4A"/>
                </a:solidFill>
                <a:latin typeface="LINE Seed JP" pitchFamily="34" charset="0"/>
                <a:ea typeface="LINE Seed JP" pitchFamily="34" charset="-122"/>
                <a:cs typeface="LINE Seed JP" pitchFamily="34" charset="-120"/>
              </a:rPr>
              <a:t>広告</a:t>
            </a:r>
            <a:endParaRPr lang="en-US" sz="1200" dirty="0"/>
          </a:p>
        </p:txBody>
      </p:sp>
      <p:sp>
        <p:nvSpPr>
          <p:cNvPr id="20" name="Shape 18"/>
          <p:cNvSpPr/>
          <p:nvPr/>
        </p:nvSpPr>
        <p:spPr>
          <a:xfrm>
            <a:off x="1508760" y="2148840"/>
            <a:ext cx="868680" cy="411480"/>
          </a:xfrm>
          <a:prstGeom prst="roundRect">
            <a:avLst>
              <a:gd name="adj" fmla="val 17778"/>
            </a:avLst>
          </a:prstGeom>
          <a:solidFill>
            <a:srgbClr val="EEF2F8"/>
          </a:solidFill>
          <a:ln w="12700">
            <a:solidFill>
              <a:srgbClr val="EEF2F8"/>
            </a:solidFill>
            <a:prstDash val="solid"/>
          </a:ln>
        </p:spPr>
      </p:sp>
      <p:sp>
        <p:nvSpPr>
          <p:cNvPr id="21" name="Text 19"/>
          <p:cNvSpPr txBox="1"/>
          <p:nvPr/>
        </p:nvSpPr>
        <p:spPr>
          <a:xfrm>
            <a:off x="1618488" y="2221992"/>
            <a:ext cx="649224" cy="265176"/>
          </a:xfrm>
          <a:prstGeom prst="rect">
            <a:avLst/>
          </a:prstGeom>
          <a:noFill/>
          <a:ln/>
        </p:spPr>
        <p:txBody>
          <a:bodyPr wrap="square" lIns="0" tIns="0" rIns="0" bIns="0" rtlCol="0" anchor="ctr"/>
          <a:lstStyle/>
          <a:p>
            <a:pPr algn="ctr" indent="0" marL="0">
              <a:lnSpc>
                <a:spcPct val="115000"/>
              </a:lnSpc>
              <a:buNone/>
            </a:pPr>
            <a:r>
              <a:rPr lang="en-US" sz="1200" b="1" dirty="0">
                <a:solidFill>
                  <a:srgbClr val="1C2B4A"/>
                </a:solidFill>
                <a:latin typeface="LINE Seed JP" pitchFamily="34" charset="0"/>
                <a:ea typeface="LINE Seed JP" pitchFamily="34" charset="-122"/>
                <a:cs typeface="LINE Seed JP" pitchFamily="34" charset="-120"/>
              </a:rPr>
              <a:t>SNS</a:t>
            </a:r>
            <a:endParaRPr lang="en-US" sz="1200" dirty="0"/>
          </a:p>
        </p:txBody>
      </p:sp>
      <p:sp>
        <p:nvSpPr>
          <p:cNvPr id="22" name="Shape 20"/>
          <p:cNvSpPr/>
          <p:nvPr/>
        </p:nvSpPr>
        <p:spPr>
          <a:xfrm>
            <a:off x="548640" y="2651760"/>
            <a:ext cx="868680" cy="411480"/>
          </a:xfrm>
          <a:prstGeom prst="roundRect">
            <a:avLst>
              <a:gd name="adj" fmla="val 17778"/>
            </a:avLst>
          </a:prstGeom>
          <a:solidFill>
            <a:srgbClr val="EEF2F8"/>
          </a:solidFill>
          <a:ln w="12700">
            <a:solidFill>
              <a:srgbClr val="EEF2F8"/>
            </a:solidFill>
            <a:prstDash val="solid"/>
          </a:ln>
        </p:spPr>
      </p:sp>
      <p:sp>
        <p:nvSpPr>
          <p:cNvPr id="23" name="Text 21"/>
          <p:cNvSpPr txBox="1"/>
          <p:nvPr/>
        </p:nvSpPr>
        <p:spPr>
          <a:xfrm>
            <a:off x="658368" y="2724912"/>
            <a:ext cx="649224" cy="265176"/>
          </a:xfrm>
          <a:prstGeom prst="rect">
            <a:avLst/>
          </a:prstGeom>
          <a:noFill/>
          <a:ln/>
        </p:spPr>
        <p:txBody>
          <a:bodyPr wrap="square" lIns="0" tIns="0" rIns="0" bIns="0" rtlCol="0" anchor="ctr"/>
          <a:lstStyle/>
          <a:p>
            <a:pPr algn="ctr" indent="0" marL="0">
              <a:lnSpc>
                <a:spcPct val="115000"/>
              </a:lnSpc>
              <a:buNone/>
            </a:pPr>
            <a:r>
              <a:rPr lang="en-US" sz="1200" b="1" dirty="0">
                <a:solidFill>
                  <a:srgbClr val="1C2B4A"/>
                </a:solidFill>
                <a:latin typeface="LINE Seed JP" pitchFamily="34" charset="0"/>
                <a:ea typeface="LINE Seed JP" pitchFamily="34" charset="-122"/>
                <a:cs typeface="LINE Seed JP" pitchFamily="34" charset="-120"/>
              </a:rPr>
              <a:t>チラシ</a:t>
            </a:r>
            <a:endParaRPr lang="en-US" sz="1200" dirty="0"/>
          </a:p>
        </p:txBody>
      </p:sp>
      <p:sp>
        <p:nvSpPr>
          <p:cNvPr id="24" name="Shape 22"/>
          <p:cNvSpPr/>
          <p:nvPr/>
        </p:nvSpPr>
        <p:spPr>
          <a:xfrm>
            <a:off x="1508760" y="2651760"/>
            <a:ext cx="868680" cy="411480"/>
          </a:xfrm>
          <a:prstGeom prst="roundRect">
            <a:avLst>
              <a:gd name="adj" fmla="val 17778"/>
            </a:avLst>
          </a:prstGeom>
          <a:solidFill>
            <a:srgbClr val="EEF2F8"/>
          </a:solidFill>
          <a:ln w="12700">
            <a:solidFill>
              <a:srgbClr val="EEF2F8"/>
            </a:solidFill>
            <a:prstDash val="solid"/>
          </a:ln>
        </p:spPr>
      </p:sp>
      <p:sp>
        <p:nvSpPr>
          <p:cNvPr id="25" name="Text 23"/>
          <p:cNvSpPr txBox="1"/>
          <p:nvPr/>
        </p:nvSpPr>
        <p:spPr>
          <a:xfrm>
            <a:off x="1618488" y="2724912"/>
            <a:ext cx="649224" cy="265176"/>
          </a:xfrm>
          <a:prstGeom prst="rect">
            <a:avLst/>
          </a:prstGeom>
          <a:noFill/>
          <a:ln/>
        </p:spPr>
        <p:txBody>
          <a:bodyPr wrap="square" lIns="0" tIns="0" rIns="0" bIns="0" rtlCol="0" anchor="ctr"/>
          <a:lstStyle/>
          <a:p>
            <a:pPr algn="ctr" indent="0" marL="0">
              <a:lnSpc>
                <a:spcPct val="115000"/>
              </a:lnSpc>
              <a:buNone/>
            </a:pPr>
            <a:r>
              <a:rPr lang="en-US" sz="1200" b="1" dirty="0">
                <a:solidFill>
                  <a:srgbClr val="1C2B4A"/>
                </a:solidFill>
                <a:latin typeface="LINE Seed JP" pitchFamily="34" charset="0"/>
                <a:ea typeface="LINE Seed JP" pitchFamily="34" charset="-122"/>
                <a:cs typeface="LINE Seed JP" pitchFamily="34" charset="-120"/>
              </a:rPr>
              <a:t>Web</a:t>
            </a:r>
            <a:endParaRPr lang="en-US" sz="1200" dirty="0"/>
          </a:p>
        </p:txBody>
      </p:sp>
      <p:sp>
        <p:nvSpPr>
          <p:cNvPr id="26" name="Shape 24"/>
          <p:cNvSpPr/>
          <p:nvPr/>
        </p:nvSpPr>
        <p:spPr>
          <a:xfrm>
            <a:off x="548640" y="3154680"/>
            <a:ext cx="868680" cy="411480"/>
          </a:xfrm>
          <a:prstGeom prst="roundRect">
            <a:avLst>
              <a:gd name="adj" fmla="val 17778"/>
            </a:avLst>
          </a:prstGeom>
          <a:solidFill>
            <a:srgbClr val="EEF2F8"/>
          </a:solidFill>
          <a:ln w="12700">
            <a:solidFill>
              <a:srgbClr val="EEF2F8"/>
            </a:solidFill>
            <a:prstDash val="solid"/>
          </a:ln>
        </p:spPr>
      </p:sp>
      <p:sp>
        <p:nvSpPr>
          <p:cNvPr id="27" name="Text 25"/>
          <p:cNvSpPr txBox="1"/>
          <p:nvPr/>
        </p:nvSpPr>
        <p:spPr>
          <a:xfrm>
            <a:off x="658368" y="3227832"/>
            <a:ext cx="649224" cy="265176"/>
          </a:xfrm>
          <a:prstGeom prst="rect">
            <a:avLst/>
          </a:prstGeom>
          <a:noFill/>
          <a:ln/>
        </p:spPr>
        <p:txBody>
          <a:bodyPr wrap="square" lIns="0" tIns="0" rIns="0" bIns="0" rtlCol="0" anchor="ctr"/>
          <a:lstStyle/>
          <a:p>
            <a:pPr algn="ctr" indent="0" marL="0">
              <a:lnSpc>
                <a:spcPct val="115000"/>
              </a:lnSpc>
              <a:buNone/>
            </a:pPr>
            <a:r>
              <a:rPr lang="en-US" sz="1200" b="1" dirty="0">
                <a:solidFill>
                  <a:srgbClr val="1C2B4A"/>
                </a:solidFill>
                <a:latin typeface="LINE Seed JP" pitchFamily="34" charset="0"/>
                <a:ea typeface="LINE Seed JP" pitchFamily="34" charset="-122"/>
                <a:cs typeface="LINE Seed JP" pitchFamily="34" charset="-120"/>
              </a:rPr>
              <a:t>店頭</a:t>
            </a:r>
            <a:endParaRPr lang="en-US" sz="1200" dirty="0"/>
          </a:p>
        </p:txBody>
      </p:sp>
      <p:sp>
        <p:nvSpPr>
          <p:cNvPr id="28" name="Shape 26"/>
          <p:cNvSpPr/>
          <p:nvPr/>
        </p:nvSpPr>
        <p:spPr>
          <a:xfrm>
            <a:off x="1051560" y="3703320"/>
            <a:ext cx="731520" cy="256032"/>
          </a:xfrm>
          <a:prstGeom prst="roundRect">
            <a:avLst>
              <a:gd name="adj" fmla="val 50000"/>
            </a:avLst>
          </a:prstGeom>
          <a:solidFill>
            <a:srgbClr val="F26B21"/>
          </a:solidFill>
          <a:ln w="12700">
            <a:solidFill>
              <a:srgbClr val="F26B21"/>
            </a:solidFill>
            <a:prstDash val="solid"/>
          </a:ln>
        </p:spPr>
      </p:sp>
      <p:sp>
        <p:nvSpPr>
          <p:cNvPr id="29" name="Text 27"/>
          <p:cNvSpPr txBox="1"/>
          <p:nvPr/>
        </p:nvSpPr>
        <p:spPr>
          <a:xfrm>
            <a:off x="1051560" y="3703320"/>
            <a:ext cx="731520" cy="256032"/>
          </a:xfrm>
          <a:prstGeom prst="rect">
            <a:avLst/>
          </a:prstGeom>
          <a:noFill/>
          <a:ln/>
        </p:spPr>
        <p:txBody>
          <a:bodyPr wrap="square" lIns="0" tIns="0" rIns="0" bIns="0" rtlCol="0" anchor="ctr"/>
          <a:lstStyle/>
          <a:p>
            <a:pPr algn="ctr" indent="0" marL="0">
              <a:buNone/>
            </a:pPr>
            <a:r>
              <a:rPr lang="en-US" sz="1000" b="1" dirty="0">
                <a:solidFill>
                  <a:srgbClr val="FFFFFF"/>
                </a:solidFill>
                <a:latin typeface="LINE Seed JP" pitchFamily="34" charset="0"/>
                <a:ea typeface="LINE Seed JP" pitchFamily="34" charset="-122"/>
                <a:cs typeface="LINE Seed JP" pitchFamily="34" charset="-120"/>
              </a:rPr>
              <a:t>誘導</a:t>
            </a:r>
            <a:endParaRPr lang="en-US" sz="1000" dirty="0"/>
          </a:p>
        </p:txBody>
      </p:sp>
      <p:sp>
        <p:nvSpPr>
          <p:cNvPr id="30" name="Shape 28"/>
          <p:cNvSpPr/>
          <p:nvPr/>
        </p:nvSpPr>
        <p:spPr>
          <a:xfrm>
            <a:off x="548640" y="4023360"/>
            <a:ext cx="1874520" cy="548640"/>
          </a:xfrm>
          <a:prstGeom prst="roundRect">
            <a:avLst>
              <a:gd name="adj" fmla="val 13333"/>
            </a:avLst>
          </a:prstGeom>
          <a:solidFill>
            <a:srgbClr val="1C2B4A"/>
          </a:solidFill>
          <a:ln w="12700">
            <a:solidFill>
              <a:srgbClr val="1C2B4A"/>
            </a:solidFill>
            <a:prstDash val="solid"/>
          </a:ln>
        </p:spPr>
      </p:sp>
      <p:sp>
        <p:nvSpPr>
          <p:cNvPr id="31" name="Text 29"/>
          <p:cNvSpPr txBox="1"/>
          <p:nvPr/>
        </p:nvSpPr>
        <p:spPr>
          <a:xfrm>
            <a:off x="658368" y="4096512"/>
            <a:ext cx="1655064" cy="402336"/>
          </a:xfrm>
          <a:prstGeom prst="rect">
            <a:avLst/>
          </a:prstGeom>
          <a:noFill/>
          <a:ln/>
        </p:spPr>
        <p:txBody>
          <a:bodyPr wrap="square" lIns="0" tIns="0" rIns="0" bIns="0" rtlCol="0" anchor="ctr"/>
          <a:lstStyle/>
          <a:p>
            <a:pPr algn="ctr" indent="0" marL="0">
              <a:lnSpc>
                <a:spcPct val="115000"/>
              </a:lnSpc>
              <a:buNone/>
            </a:pPr>
            <a:r>
              <a:rPr lang="en-US" sz="1200" b="1" dirty="0">
                <a:solidFill>
                  <a:srgbClr val="FFFFFF"/>
                </a:solidFill>
                <a:latin typeface="LINE Seed JP" pitchFamily="34" charset="0"/>
                <a:ea typeface="LINE Seed JP" pitchFamily="34" charset="-122"/>
                <a:cs typeface="LINE Seed JP" pitchFamily="34" charset="-120"/>
              </a:rPr>
              <a:t>公式LINEに</a:t>
            </a:r>
            <a:endParaRPr lang="en-US" sz="1200" dirty="0"/>
          </a:p>
          <a:p>
            <a:pPr algn="ctr" indent="0" marL="0">
              <a:lnSpc>
                <a:spcPct val="115000"/>
              </a:lnSpc>
              <a:buNone/>
            </a:pPr>
            <a:r>
              <a:rPr lang="en-US" sz="1200" b="1" dirty="0">
                <a:solidFill>
                  <a:srgbClr val="FFFFFF"/>
                </a:solidFill>
                <a:latin typeface="LINE Seed JP" pitchFamily="34" charset="0"/>
                <a:ea typeface="LINE Seed JP" pitchFamily="34" charset="-122"/>
                <a:cs typeface="LINE Seed JP" pitchFamily="34" charset="-120"/>
              </a:rPr>
              <a:t>友だち追加</a:t>
            </a:r>
            <a:endParaRPr lang="en-US" sz="1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2743200" y="1783080"/>
          <a:ext cx="5852160" cy="914400"/>
        </p:xfrm>
        <a:graphic>
          <a:graphicData uri="http://schemas.openxmlformats.org/drawingml/2006/table">
            <a:tbl>
              <a:tblPr/>
              <a:tblGrid>
                <a:gridCol w="3566160"/>
                <a:gridCol w="1371600"/>
                <a:gridCol w="914400"/>
              </a:tblGrid>
              <a:tr h="34747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できること</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使う機能</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プラン</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566928">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登録のきっかけになる診断を作れる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回答フォーム、</a:t>
                      </a:r>
                      <a:endParaRPr lang="en-US" sz="1050" dirty="0">
                        <a:latin typeface="LINE Seed JP" charset="0"/>
                        <a:ea typeface="LINE Seed JP" charset="0"/>
                        <a:cs typeface="LINE Seed JP" charset="0"/>
                      </a:endParaRPr>
                    </a:p>
                    <a:p>
                      <a:pPr indent="0" marL="0">
                        <a:buNone/>
                      </a:pPr>
                      <a:r>
                        <a:rPr lang="en-US" sz="1050" dirty="0">
                          <a:solidFill>
                            <a:srgbClr val="1C2B4A"/>
                          </a:solidFill>
                          <a:latin typeface="LINE Seed JP" pitchFamily="34" charset="0"/>
                          <a:ea typeface="LINE Seed JP" pitchFamily="34" charset="-122"/>
                          <a:cs typeface="LINE Seed JP" pitchFamily="34" charset="-120"/>
                        </a:rPr>
                        <a:t>アクション管理</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すべて</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アンケートに答えたユーザーにタグを付けられる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回答フォーム、</a:t>
                      </a:r>
                      <a:endParaRPr lang="en-US" sz="1050" dirty="0">
                        <a:latin typeface="LINE Seed JP" charset="0"/>
                        <a:ea typeface="LINE Seed JP" charset="0"/>
                        <a:cs typeface="LINE Seed JP" charset="0"/>
                      </a:endParaRPr>
                    </a:p>
                    <a:p>
                      <a:pPr indent="0" marL="0">
                        <a:buNone/>
                      </a:pPr>
                      <a:r>
                        <a:rPr lang="en-US" sz="1050" dirty="0">
                          <a:solidFill>
                            <a:srgbClr val="1C2B4A"/>
                          </a:solidFill>
                          <a:latin typeface="LINE Seed JP" pitchFamily="34" charset="0"/>
                          <a:ea typeface="LINE Seed JP" pitchFamily="34" charset="-122"/>
                          <a:cs typeface="LINE Seed JP" pitchFamily="34" charset="-120"/>
                        </a:rPr>
                        <a:t>タグ管理</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すべて</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決まった言葉を送ったユーザーに特典を返せる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自動応答</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すべて</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どの入口から誰が何人登録したかわかる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流入経路分析</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プロ以上</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Lステップをつなぐとできること</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「つながる」では、一人ひとりに合わせた対応でさらに興味を高められる</a:t>
            </a:r>
            <a:endParaRPr lang="en-US" sz="19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08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ユーザー情報から、メッセージやメニューをユーザーごとに変えられます。</a:t>
            </a:r>
            <a:endParaRPr lang="en-US" sz="1300" dirty="0"/>
          </a:p>
        </p:txBody>
      </p:sp>
      <p:sp>
        <p:nvSpPr>
          <p:cNvPr id="8" name="Text 6"/>
          <p:cNvSpPr txBox="1"/>
          <p:nvPr/>
        </p:nvSpPr>
        <p:spPr>
          <a:xfrm>
            <a:off x="4754880" y="310896"/>
            <a:ext cx="731520" cy="274320"/>
          </a:xfrm>
          <a:prstGeom prst="rect">
            <a:avLst/>
          </a:prstGeom>
          <a:noFill/>
          <a:ln/>
        </p:spPr>
        <p:txBody>
          <a:bodyPr wrap="square" lIns="0" tIns="0" rIns="0" bIns="0" rtlCol="0" anchor="ctr"/>
          <a:lstStyle/>
          <a:p>
            <a:pPr algn="r" indent="0" marL="0">
              <a:buNone/>
            </a:pPr>
            <a:r>
              <a:rPr lang="en-US" sz="900" b="1" dirty="0">
                <a:solidFill>
                  <a:srgbClr val="556176"/>
                </a:solidFill>
                <a:latin typeface="LINE Seed JP" pitchFamily="34" charset="0"/>
                <a:ea typeface="LINE Seed JP" pitchFamily="34" charset="-122"/>
                <a:cs typeface="LINE Seed JP" pitchFamily="34" charset="-120"/>
              </a:rPr>
              <a:t>いまの段階</a:t>
            </a:r>
            <a:endParaRPr lang="en-US" sz="900" dirty="0"/>
          </a:p>
        </p:txBody>
      </p:sp>
      <p:sp>
        <p:nvSpPr>
          <p:cNvPr id="9" name="Shape 7"/>
          <p:cNvSpPr/>
          <p:nvPr/>
        </p:nvSpPr>
        <p:spPr>
          <a:xfrm>
            <a:off x="5532120" y="310896"/>
            <a:ext cx="731520" cy="274320"/>
          </a:xfrm>
          <a:prstGeom prst="roundRect">
            <a:avLst>
              <a:gd name="adj" fmla="val 50000"/>
            </a:avLst>
          </a:prstGeom>
          <a:solidFill>
            <a:srgbClr val="EEF2F8"/>
          </a:solidFill>
          <a:ln w="12700">
            <a:solidFill>
              <a:srgbClr val="EEF2F8"/>
            </a:solidFill>
            <a:prstDash val="solid"/>
          </a:ln>
        </p:spPr>
      </p:sp>
      <p:sp>
        <p:nvSpPr>
          <p:cNvPr id="10" name="Text 8"/>
          <p:cNvSpPr txBox="1"/>
          <p:nvPr/>
        </p:nvSpPr>
        <p:spPr>
          <a:xfrm>
            <a:off x="5532120" y="310896"/>
            <a:ext cx="731520" cy="274320"/>
          </a:xfrm>
          <a:prstGeom prst="rect">
            <a:avLst/>
          </a:prstGeom>
          <a:noFill/>
          <a:ln/>
        </p:spPr>
        <p:txBody>
          <a:bodyPr wrap="square" lIns="0" tIns="0" rIns="0" bIns="0" rtlCol="0" anchor="ctr"/>
          <a:lstStyle/>
          <a:p>
            <a:pPr algn="ctr" indent="0" marL="0">
              <a:buNone/>
            </a:pPr>
            <a:r>
              <a:rPr lang="en-US" sz="900" b="1" dirty="0">
                <a:solidFill>
                  <a:srgbClr val="34415A"/>
                </a:solidFill>
                <a:latin typeface="LINE Seed JP" pitchFamily="34" charset="0"/>
                <a:ea typeface="LINE Seed JP" pitchFamily="34" charset="-122"/>
                <a:cs typeface="LINE Seed JP" pitchFamily="34" charset="-120"/>
              </a:rPr>
              <a:t>集客</a:t>
            </a:r>
            <a:endParaRPr lang="en-US" sz="900" dirty="0"/>
          </a:p>
        </p:txBody>
      </p:sp>
      <p:sp>
        <p:nvSpPr>
          <p:cNvPr id="11" name="Shape 9"/>
          <p:cNvSpPr/>
          <p:nvPr/>
        </p:nvSpPr>
        <p:spPr>
          <a:xfrm>
            <a:off x="6309360" y="310896"/>
            <a:ext cx="731520" cy="274320"/>
          </a:xfrm>
          <a:prstGeom prst="roundRect">
            <a:avLst>
              <a:gd name="adj" fmla="val 50000"/>
            </a:avLst>
          </a:prstGeom>
          <a:solidFill>
            <a:srgbClr val="F26B21"/>
          </a:solidFill>
          <a:ln w="12700">
            <a:solidFill>
              <a:srgbClr val="F26B21"/>
            </a:solidFill>
            <a:prstDash val="solid"/>
          </a:ln>
        </p:spPr>
      </p:sp>
      <p:sp>
        <p:nvSpPr>
          <p:cNvPr id="12" name="Text 10"/>
          <p:cNvSpPr txBox="1"/>
          <p:nvPr/>
        </p:nvSpPr>
        <p:spPr>
          <a:xfrm>
            <a:off x="6309360" y="310896"/>
            <a:ext cx="731520" cy="274320"/>
          </a:xfrm>
          <a:prstGeom prst="rect">
            <a:avLst/>
          </a:prstGeom>
          <a:noFill/>
          <a:ln/>
        </p:spPr>
        <p:txBody>
          <a:bodyPr wrap="square" lIns="0" tIns="0" rIns="0" bIns="0" rtlCol="0" anchor="ctr"/>
          <a:lstStyle/>
          <a:p>
            <a:pPr algn="ctr" indent="0" marL="0">
              <a:buNone/>
            </a:pPr>
            <a:r>
              <a:rPr lang="en-US" sz="900" b="1" dirty="0">
                <a:solidFill>
                  <a:srgbClr val="FFFFFF"/>
                </a:solidFill>
                <a:latin typeface="LINE Seed JP" pitchFamily="34" charset="0"/>
                <a:ea typeface="LINE Seed JP" pitchFamily="34" charset="-122"/>
                <a:cs typeface="LINE Seed JP" pitchFamily="34" charset="-120"/>
              </a:rPr>
              <a:t>つながる</a:t>
            </a:r>
            <a:endParaRPr lang="en-US" sz="900" dirty="0"/>
          </a:p>
        </p:txBody>
      </p:sp>
      <p:sp>
        <p:nvSpPr>
          <p:cNvPr id="13" name="Shape 11"/>
          <p:cNvSpPr/>
          <p:nvPr/>
        </p:nvSpPr>
        <p:spPr>
          <a:xfrm>
            <a:off x="7086600" y="310896"/>
            <a:ext cx="731520" cy="274320"/>
          </a:xfrm>
          <a:prstGeom prst="roundRect">
            <a:avLst>
              <a:gd name="adj" fmla="val 50000"/>
            </a:avLst>
          </a:prstGeom>
          <a:solidFill>
            <a:srgbClr val="EEF2F8"/>
          </a:solidFill>
          <a:ln w="12700">
            <a:solidFill>
              <a:srgbClr val="EEF2F8"/>
            </a:solidFill>
            <a:prstDash val="solid"/>
          </a:ln>
        </p:spPr>
      </p:sp>
      <p:sp>
        <p:nvSpPr>
          <p:cNvPr id="14" name="Text 12"/>
          <p:cNvSpPr txBox="1"/>
          <p:nvPr/>
        </p:nvSpPr>
        <p:spPr>
          <a:xfrm>
            <a:off x="7086600" y="310896"/>
            <a:ext cx="731520" cy="274320"/>
          </a:xfrm>
          <a:prstGeom prst="rect">
            <a:avLst/>
          </a:prstGeom>
          <a:noFill/>
          <a:ln/>
        </p:spPr>
        <p:txBody>
          <a:bodyPr wrap="square" lIns="0" tIns="0" rIns="0" bIns="0" rtlCol="0" anchor="ctr"/>
          <a:lstStyle/>
          <a:p>
            <a:pPr algn="ctr" indent="0" marL="0">
              <a:buNone/>
            </a:pPr>
            <a:r>
              <a:rPr lang="en-US" sz="900" b="1" dirty="0">
                <a:solidFill>
                  <a:srgbClr val="34415A"/>
                </a:solidFill>
                <a:latin typeface="LINE Seed JP" pitchFamily="34" charset="0"/>
                <a:ea typeface="LINE Seed JP" pitchFamily="34" charset="-122"/>
                <a:cs typeface="LINE Seed JP" pitchFamily="34" charset="-120"/>
              </a:rPr>
              <a:t>購入</a:t>
            </a:r>
            <a:endParaRPr lang="en-US" sz="900" dirty="0"/>
          </a:p>
        </p:txBody>
      </p:sp>
      <p:sp>
        <p:nvSpPr>
          <p:cNvPr id="15" name="Shape 13"/>
          <p:cNvSpPr/>
          <p:nvPr/>
        </p:nvSpPr>
        <p:spPr>
          <a:xfrm>
            <a:off x="7863840" y="310896"/>
            <a:ext cx="731520" cy="274320"/>
          </a:xfrm>
          <a:prstGeom prst="roundRect">
            <a:avLst>
              <a:gd name="adj" fmla="val 50000"/>
            </a:avLst>
          </a:prstGeom>
          <a:solidFill>
            <a:srgbClr val="EEF2F8"/>
          </a:solidFill>
          <a:ln w="12700">
            <a:solidFill>
              <a:srgbClr val="EEF2F8"/>
            </a:solidFill>
            <a:prstDash val="solid"/>
          </a:ln>
        </p:spPr>
      </p:sp>
      <p:sp>
        <p:nvSpPr>
          <p:cNvPr id="16" name="Text 14"/>
          <p:cNvSpPr txBox="1"/>
          <p:nvPr/>
        </p:nvSpPr>
        <p:spPr>
          <a:xfrm>
            <a:off x="7863840" y="310896"/>
            <a:ext cx="731520" cy="274320"/>
          </a:xfrm>
          <a:prstGeom prst="rect">
            <a:avLst/>
          </a:prstGeom>
          <a:noFill/>
          <a:ln/>
        </p:spPr>
        <p:txBody>
          <a:bodyPr wrap="square" lIns="0" tIns="0" rIns="0" bIns="0" rtlCol="0" anchor="ctr"/>
          <a:lstStyle/>
          <a:p>
            <a:pPr algn="ctr" indent="0" marL="0">
              <a:buNone/>
            </a:pPr>
            <a:r>
              <a:rPr lang="en-US" sz="900" b="1" dirty="0">
                <a:solidFill>
                  <a:srgbClr val="34415A"/>
                </a:solidFill>
                <a:latin typeface="LINE Seed JP" pitchFamily="34" charset="0"/>
                <a:ea typeface="LINE Seed JP" pitchFamily="34" charset="-122"/>
                <a:cs typeface="LINE Seed JP" pitchFamily="34" charset="-120"/>
              </a:rPr>
              <a:t>リピート</a:t>
            </a:r>
            <a:endParaRPr lang="en-US" sz="9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5120640" cy="914400"/>
        </p:xfrm>
        <a:graphic>
          <a:graphicData uri="http://schemas.openxmlformats.org/drawingml/2006/table">
            <a:tbl>
              <a:tblPr/>
              <a:tblGrid>
                <a:gridCol w="3611880"/>
                <a:gridCol w="1508760"/>
              </a:tblGrid>
              <a:tr h="34747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できること</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使う機能</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53035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ユーザーに合わせて届けるメッセージを変えられる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タグ管理</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3035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タップしたリンクやメニューをタグとして残せる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タグ管理</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3035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ユーザーごとに表示するメニューを変えられる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リッチメニューの</a:t>
                      </a:r>
                      <a:endParaRPr lang="en-US" sz="1050" dirty="0">
                        <a:latin typeface="LINE Seed JP" charset="0"/>
                        <a:ea typeface="LINE Seed JP" charset="0"/>
                        <a:cs typeface="LINE Seed JP" charset="0"/>
                      </a:endParaRPr>
                    </a:p>
                    <a:p>
                      <a:pPr indent="0" marL="0">
                        <a:buNone/>
                      </a:pPr>
                      <a:r>
                        <a:rPr lang="en-US" sz="1050" dirty="0">
                          <a:solidFill>
                            <a:srgbClr val="1C2B4A"/>
                          </a:solidFill>
                          <a:latin typeface="LINE Seed JP" pitchFamily="34" charset="0"/>
                          <a:ea typeface="LINE Seed JP" pitchFamily="34" charset="-122"/>
                          <a:cs typeface="LINE Seed JP" pitchFamily="34" charset="-120"/>
                        </a:rPr>
                        <a:t>切り替え</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18" name="Text 15"/>
          <p:cNvSpPr txBox="1"/>
          <p:nvPr/>
        </p:nvSpPr>
        <p:spPr>
          <a:xfrm>
            <a:off x="548640" y="3776472"/>
            <a:ext cx="5120640" cy="237744"/>
          </a:xfrm>
          <a:prstGeom prst="rect">
            <a:avLst/>
          </a:prstGeom>
          <a:noFill/>
          <a:ln/>
        </p:spPr>
        <p:txBody>
          <a:bodyPr wrap="square" lIns="0" tIns="0" rIns="0" bIns="0" rtlCol="0" anchor="t"/>
          <a:lstStyle/>
          <a:p>
            <a:pPr algn="l" indent="0" marL="0">
              <a:buNone/>
            </a:pPr>
            <a:r>
              <a:rPr lang="en-US" sz="1000" dirty="0">
                <a:solidFill>
                  <a:srgbClr val="556176"/>
                </a:solidFill>
                <a:latin typeface="LINE Seed JP" pitchFamily="34" charset="0"/>
                <a:ea typeface="LINE Seed JP" pitchFamily="34" charset="-122"/>
                <a:cs typeface="LINE Seed JP" pitchFamily="34" charset="-120"/>
              </a:rPr>
              <a:t>流入経路分析はプロ、メニュー切り替えはスタンダード以上です。</a:t>
            </a:r>
            <a:endParaRPr lang="en-US" sz="1000" dirty="0"/>
          </a:p>
        </p:txBody>
      </p:sp>
      <p:sp>
        <p:nvSpPr>
          <p:cNvPr id="19" name="Shape 16"/>
          <p:cNvSpPr/>
          <p:nvPr/>
        </p:nvSpPr>
        <p:spPr>
          <a:xfrm>
            <a:off x="5943600" y="1783080"/>
            <a:ext cx="2651760" cy="2606040"/>
          </a:xfrm>
          <a:prstGeom prst="roundRect">
            <a:avLst>
              <a:gd name="adj" fmla="val 2105"/>
            </a:avLst>
          </a:prstGeom>
          <a:solidFill>
            <a:srgbClr val="FFFFFF"/>
          </a:solidFill>
          <a:ln w="15875">
            <a:solidFill>
              <a:srgbClr val="F26B21"/>
            </a:solidFill>
            <a:prstDash val="dash"/>
          </a:ln>
        </p:spPr>
      </p:sp>
      <p:sp>
        <p:nvSpPr>
          <p:cNvPr id="20" name="Text 17"/>
          <p:cNvSpPr txBox="1"/>
          <p:nvPr/>
        </p:nvSpPr>
        <p:spPr>
          <a:xfrm>
            <a:off x="6080760" y="1892808"/>
            <a:ext cx="237744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21" name="Text 18"/>
          <p:cNvSpPr txBox="1"/>
          <p:nvPr/>
        </p:nvSpPr>
        <p:spPr>
          <a:xfrm>
            <a:off x="6126480" y="2194560"/>
            <a:ext cx="2286000" cy="2057400"/>
          </a:xfrm>
          <a:prstGeom prst="rect">
            <a:avLst/>
          </a:prstGeom>
          <a:noFill/>
          <a:ln/>
        </p:spPr>
        <p:txBody>
          <a:bodyPr wrap="square" lIns="0" tIns="0" rIns="0" bIns="0" rtlCol="0" anchor="t"/>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LINEで、お店や会社とやり取りしているお客さま</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Lステップをつなぐとできること</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「購入」では、ユーザーに合わせたアプローチで申込みや購入につなげる</a:t>
            </a:r>
            <a:endParaRPr lang="en-US" sz="19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09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200" dirty="0">
                <a:solidFill>
                  <a:srgbClr val="34415A"/>
                </a:solidFill>
                <a:latin typeface="LINE Seed JP" pitchFamily="34" charset="0"/>
                <a:ea typeface="LINE Seed JP" pitchFamily="34" charset="-122"/>
                <a:cs typeface="LINE Seed JP" pitchFamily="34" charset="-120"/>
              </a:rPr>
              <a:t>一人ひとりの興味の高さや行動に合わせて送る内容を変えることで、申込みや購入を迷っている人の後押しをします。</a:t>
            </a:r>
            <a:endParaRPr lang="en-US" sz="1200" dirty="0"/>
          </a:p>
        </p:txBody>
      </p:sp>
      <p:sp>
        <p:nvSpPr>
          <p:cNvPr id="8" name="Text 6"/>
          <p:cNvSpPr txBox="1"/>
          <p:nvPr/>
        </p:nvSpPr>
        <p:spPr>
          <a:xfrm>
            <a:off x="4754880" y="310896"/>
            <a:ext cx="731520" cy="274320"/>
          </a:xfrm>
          <a:prstGeom prst="rect">
            <a:avLst/>
          </a:prstGeom>
          <a:noFill/>
          <a:ln/>
        </p:spPr>
        <p:txBody>
          <a:bodyPr wrap="square" lIns="0" tIns="0" rIns="0" bIns="0" rtlCol="0" anchor="ctr"/>
          <a:lstStyle/>
          <a:p>
            <a:pPr algn="r" indent="0" marL="0">
              <a:buNone/>
            </a:pPr>
            <a:r>
              <a:rPr lang="en-US" sz="900" b="1" dirty="0">
                <a:solidFill>
                  <a:srgbClr val="556176"/>
                </a:solidFill>
                <a:latin typeface="LINE Seed JP" pitchFamily="34" charset="0"/>
                <a:ea typeface="LINE Seed JP" pitchFamily="34" charset="-122"/>
                <a:cs typeface="LINE Seed JP" pitchFamily="34" charset="-120"/>
              </a:rPr>
              <a:t>いまの段階</a:t>
            </a:r>
            <a:endParaRPr lang="en-US" sz="900" dirty="0"/>
          </a:p>
        </p:txBody>
      </p:sp>
      <p:sp>
        <p:nvSpPr>
          <p:cNvPr id="9" name="Shape 7"/>
          <p:cNvSpPr/>
          <p:nvPr/>
        </p:nvSpPr>
        <p:spPr>
          <a:xfrm>
            <a:off x="5532120" y="310896"/>
            <a:ext cx="731520" cy="274320"/>
          </a:xfrm>
          <a:prstGeom prst="roundRect">
            <a:avLst>
              <a:gd name="adj" fmla="val 50000"/>
            </a:avLst>
          </a:prstGeom>
          <a:solidFill>
            <a:srgbClr val="EEF2F8"/>
          </a:solidFill>
          <a:ln w="12700">
            <a:solidFill>
              <a:srgbClr val="EEF2F8"/>
            </a:solidFill>
            <a:prstDash val="solid"/>
          </a:ln>
        </p:spPr>
      </p:sp>
      <p:sp>
        <p:nvSpPr>
          <p:cNvPr id="10" name="Text 8"/>
          <p:cNvSpPr txBox="1"/>
          <p:nvPr/>
        </p:nvSpPr>
        <p:spPr>
          <a:xfrm>
            <a:off x="5532120" y="310896"/>
            <a:ext cx="731520" cy="274320"/>
          </a:xfrm>
          <a:prstGeom prst="rect">
            <a:avLst/>
          </a:prstGeom>
          <a:noFill/>
          <a:ln/>
        </p:spPr>
        <p:txBody>
          <a:bodyPr wrap="square" lIns="0" tIns="0" rIns="0" bIns="0" rtlCol="0" anchor="ctr"/>
          <a:lstStyle/>
          <a:p>
            <a:pPr algn="ctr" indent="0" marL="0">
              <a:buNone/>
            </a:pPr>
            <a:r>
              <a:rPr lang="en-US" sz="900" b="1" dirty="0">
                <a:solidFill>
                  <a:srgbClr val="34415A"/>
                </a:solidFill>
                <a:latin typeface="LINE Seed JP" pitchFamily="34" charset="0"/>
                <a:ea typeface="LINE Seed JP" pitchFamily="34" charset="-122"/>
                <a:cs typeface="LINE Seed JP" pitchFamily="34" charset="-120"/>
              </a:rPr>
              <a:t>集客</a:t>
            </a:r>
            <a:endParaRPr lang="en-US" sz="900" dirty="0"/>
          </a:p>
        </p:txBody>
      </p:sp>
      <p:sp>
        <p:nvSpPr>
          <p:cNvPr id="11" name="Shape 9"/>
          <p:cNvSpPr/>
          <p:nvPr/>
        </p:nvSpPr>
        <p:spPr>
          <a:xfrm>
            <a:off x="6309360" y="310896"/>
            <a:ext cx="731520" cy="274320"/>
          </a:xfrm>
          <a:prstGeom prst="roundRect">
            <a:avLst>
              <a:gd name="adj" fmla="val 50000"/>
            </a:avLst>
          </a:prstGeom>
          <a:solidFill>
            <a:srgbClr val="EEF2F8"/>
          </a:solidFill>
          <a:ln w="12700">
            <a:solidFill>
              <a:srgbClr val="EEF2F8"/>
            </a:solidFill>
            <a:prstDash val="solid"/>
          </a:ln>
        </p:spPr>
      </p:sp>
      <p:sp>
        <p:nvSpPr>
          <p:cNvPr id="12" name="Text 10"/>
          <p:cNvSpPr txBox="1"/>
          <p:nvPr/>
        </p:nvSpPr>
        <p:spPr>
          <a:xfrm>
            <a:off x="6309360" y="310896"/>
            <a:ext cx="731520" cy="274320"/>
          </a:xfrm>
          <a:prstGeom prst="rect">
            <a:avLst/>
          </a:prstGeom>
          <a:noFill/>
          <a:ln/>
        </p:spPr>
        <p:txBody>
          <a:bodyPr wrap="square" lIns="0" tIns="0" rIns="0" bIns="0" rtlCol="0" anchor="ctr"/>
          <a:lstStyle/>
          <a:p>
            <a:pPr algn="ctr" indent="0" marL="0">
              <a:buNone/>
            </a:pPr>
            <a:r>
              <a:rPr lang="en-US" sz="900" b="1" dirty="0">
                <a:solidFill>
                  <a:srgbClr val="34415A"/>
                </a:solidFill>
                <a:latin typeface="LINE Seed JP" pitchFamily="34" charset="0"/>
                <a:ea typeface="LINE Seed JP" pitchFamily="34" charset="-122"/>
                <a:cs typeface="LINE Seed JP" pitchFamily="34" charset="-120"/>
              </a:rPr>
              <a:t>つながる</a:t>
            </a:r>
            <a:endParaRPr lang="en-US" sz="900" dirty="0"/>
          </a:p>
        </p:txBody>
      </p:sp>
      <p:sp>
        <p:nvSpPr>
          <p:cNvPr id="13" name="Shape 11"/>
          <p:cNvSpPr/>
          <p:nvPr/>
        </p:nvSpPr>
        <p:spPr>
          <a:xfrm>
            <a:off x="7086600" y="310896"/>
            <a:ext cx="731520" cy="274320"/>
          </a:xfrm>
          <a:prstGeom prst="roundRect">
            <a:avLst>
              <a:gd name="adj" fmla="val 50000"/>
            </a:avLst>
          </a:prstGeom>
          <a:solidFill>
            <a:srgbClr val="F26B21"/>
          </a:solidFill>
          <a:ln w="12700">
            <a:solidFill>
              <a:srgbClr val="F26B21"/>
            </a:solidFill>
            <a:prstDash val="solid"/>
          </a:ln>
        </p:spPr>
      </p:sp>
      <p:sp>
        <p:nvSpPr>
          <p:cNvPr id="14" name="Text 12"/>
          <p:cNvSpPr txBox="1"/>
          <p:nvPr/>
        </p:nvSpPr>
        <p:spPr>
          <a:xfrm>
            <a:off x="7086600" y="310896"/>
            <a:ext cx="731520" cy="274320"/>
          </a:xfrm>
          <a:prstGeom prst="rect">
            <a:avLst/>
          </a:prstGeom>
          <a:noFill/>
          <a:ln/>
        </p:spPr>
        <p:txBody>
          <a:bodyPr wrap="square" lIns="0" tIns="0" rIns="0" bIns="0" rtlCol="0" anchor="ctr"/>
          <a:lstStyle/>
          <a:p>
            <a:pPr algn="ctr" indent="0" marL="0">
              <a:buNone/>
            </a:pPr>
            <a:r>
              <a:rPr lang="en-US" sz="900" b="1" dirty="0">
                <a:solidFill>
                  <a:srgbClr val="FFFFFF"/>
                </a:solidFill>
                <a:latin typeface="LINE Seed JP" pitchFamily="34" charset="0"/>
                <a:ea typeface="LINE Seed JP" pitchFamily="34" charset="-122"/>
                <a:cs typeface="LINE Seed JP" pitchFamily="34" charset="-120"/>
              </a:rPr>
              <a:t>購入</a:t>
            </a:r>
            <a:endParaRPr lang="en-US" sz="900" dirty="0"/>
          </a:p>
        </p:txBody>
      </p:sp>
      <p:sp>
        <p:nvSpPr>
          <p:cNvPr id="15" name="Shape 13"/>
          <p:cNvSpPr/>
          <p:nvPr/>
        </p:nvSpPr>
        <p:spPr>
          <a:xfrm>
            <a:off x="7863840" y="310896"/>
            <a:ext cx="731520" cy="274320"/>
          </a:xfrm>
          <a:prstGeom prst="roundRect">
            <a:avLst>
              <a:gd name="adj" fmla="val 50000"/>
            </a:avLst>
          </a:prstGeom>
          <a:solidFill>
            <a:srgbClr val="EEF2F8"/>
          </a:solidFill>
          <a:ln w="12700">
            <a:solidFill>
              <a:srgbClr val="EEF2F8"/>
            </a:solidFill>
            <a:prstDash val="solid"/>
          </a:ln>
        </p:spPr>
      </p:sp>
      <p:sp>
        <p:nvSpPr>
          <p:cNvPr id="16" name="Text 14"/>
          <p:cNvSpPr txBox="1"/>
          <p:nvPr/>
        </p:nvSpPr>
        <p:spPr>
          <a:xfrm>
            <a:off x="7863840" y="310896"/>
            <a:ext cx="731520" cy="274320"/>
          </a:xfrm>
          <a:prstGeom prst="rect">
            <a:avLst/>
          </a:prstGeom>
          <a:noFill/>
          <a:ln/>
        </p:spPr>
        <p:txBody>
          <a:bodyPr wrap="square" lIns="0" tIns="0" rIns="0" bIns="0" rtlCol="0" anchor="ctr"/>
          <a:lstStyle/>
          <a:p>
            <a:pPr algn="ctr" indent="0" marL="0">
              <a:buNone/>
            </a:pPr>
            <a:r>
              <a:rPr lang="en-US" sz="900" b="1" dirty="0">
                <a:solidFill>
                  <a:srgbClr val="34415A"/>
                </a:solidFill>
                <a:latin typeface="LINE Seed JP" pitchFamily="34" charset="0"/>
                <a:ea typeface="LINE Seed JP" pitchFamily="34" charset="-122"/>
                <a:cs typeface="LINE Seed JP" pitchFamily="34" charset="-120"/>
              </a:rPr>
              <a:t>リピート</a:t>
            </a:r>
            <a:endParaRPr lang="en-US" sz="9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5120640" cy="914400"/>
        </p:xfrm>
        <a:graphic>
          <a:graphicData uri="http://schemas.openxmlformats.org/drawingml/2006/table">
            <a:tbl>
              <a:tblPr/>
              <a:tblGrid>
                <a:gridCol w="3611880"/>
                <a:gridCol w="1508760"/>
              </a:tblGrid>
              <a:tr h="34747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できること</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使う機能</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53035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URLを押した人を記録し興味を持つ人がわかる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URLクリック測定</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3035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興味を示した人へ申込みや購入のメッセージを送れる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タグ管理、一斉配信</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3035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受付フォームを作り申込者にタグを付けられる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回答フォーム、</a:t>
                      </a:r>
                      <a:endParaRPr lang="en-US" sz="1050" dirty="0">
                        <a:latin typeface="LINE Seed JP" charset="0"/>
                        <a:ea typeface="LINE Seed JP" charset="0"/>
                        <a:cs typeface="LINE Seed JP" charset="0"/>
                      </a:endParaRPr>
                    </a:p>
                    <a:p>
                      <a:pPr indent="0" marL="0">
                        <a:buNone/>
                      </a:pPr>
                      <a:r>
                        <a:rPr lang="en-US" sz="1050" dirty="0">
                          <a:solidFill>
                            <a:srgbClr val="1C2B4A"/>
                          </a:solidFill>
                          <a:latin typeface="LINE Seed JP" pitchFamily="34" charset="0"/>
                          <a:ea typeface="LINE Seed JP" pitchFamily="34" charset="-122"/>
                          <a:cs typeface="LINE Seed JP" pitchFamily="34" charset="-120"/>
                        </a:rPr>
                        <a:t>タグ管理</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3035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申し込みや購入をした人へのメッセージを止められる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シナリオ配信、</a:t>
                      </a:r>
                      <a:endParaRPr lang="en-US" sz="1050" dirty="0">
                        <a:latin typeface="LINE Seed JP" charset="0"/>
                        <a:ea typeface="LINE Seed JP" charset="0"/>
                        <a:cs typeface="LINE Seed JP" charset="0"/>
                      </a:endParaRPr>
                    </a:p>
                    <a:p>
                      <a:pPr indent="0" marL="0">
                        <a:buNone/>
                      </a:pPr>
                      <a:r>
                        <a:rPr lang="en-US" sz="1050" dirty="0">
                          <a:solidFill>
                            <a:srgbClr val="1C2B4A"/>
                          </a:solidFill>
                          <a:latin typeface="LINE Seed JP" pitchFamily="34" charset="0"/>
                          <a:ea typeface="LINE Seed JP" pitchFamily="34" charset="-122"/>
                          <a:cs typeface="LINE Seed JP" pitchFamily="34" charset="-120"/>
                        </a:rPr>
                        <a:t>アクション管理</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18" name="Shape 15"/>
          <p:cNvSpPr/>
          <p:nvPr/>
        </p:nvSpPr>
        <p:spPr>
          <a:xfrm>
            <a:off x="5943600" y="1783080"/>
            <a:ext cx="2651760" cy="2606040"/>
          </a:xfrm>
          <a:prstGeom prst="roundRect">
            <a:avLst>
              <a:gd name="adj" fmla="val 2105"/>
            </a:avLst>
          </a:prstGeom>
          <a:solidFill>
            <a:srgbClr val="FFFFFF"/>
          </a:solidFill>
          <a:ln w="15875">
            <a:solidFill>
              <a:srgbClr val="F26B21"/>
            </a:solidFill>
            <a:prstDash val="dash"/>
          </a:ln>
        </p:spPr>
      </p:sp>
      <p:sp>
        <p:nvSpPr>
          <p:cNvPr id="19" name="Text 16"/>
          <p:cNvSpPr txBox="1"/>
          <p:nvPr/>
        </p:nvSpPr>
        <p:spPr>
          <a:xfrm>
            <a:off x="6080760" y="1892808"/>
            <a:ext cx="237744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20" name="Text 17"/>
          <p:cNvSpPr txBox="1"/>
          <p:nvPr/>
        </p:nvSpPr>
        <p:spPr>
          <a:xfrm>
            <a:off x="6126480" y="2194560"/>
            <a:ext cx="2286000" cy="2057400"/>
          </a:xfrm>
          <a:prstGeom prst="rect">
            <a:avLst/>
          </a:prstGeom>
          <a:noFill/>
          <a:ln/>
        </p:spPr>
        <p:txBody>
          <a:bodyPr wrap="square" lIns="0" tIns="0" rIns="0" bIns="0" rtlCol="0" anchor="t"/>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LINEのメッセージを見て、購入するかどうか検討するユーザー</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Lステップをつなぐとできること</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「リピート」では、一度きりで終わらない関係を作れる</a:t>
            </a:r>
            <a:endParaRPr lang="en-US" sz="19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10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購入者を記録し、それぞれに合ったアプローチでその後のリピートや再購入に結びつけます。</a:t>
            </a:r>
            <a:endParaRPr lang="en-US" sz="1300" dirty="0"/>
          </a:p>
        </p:txBody>
      </p:sp>
      <p:sp>
        <p:nvSpPr>
          <p:cNvPr id="8" name="Text 6"/>
          <p:cNvSpPr txBox="1"/>
          <p:nvPr/>
        </p:nvSpPr>
        <p:spPr>
          <a:xfrm>
            <a:off x="4754880" y="310896"/>
            <a:ext cx="731520" cy="274320"/>
          </a:xfrm>
          <a:prstGeom prst="rect">
            <a:avLst/>
          </a:prstGeom>
          <a:noFill/>
          <a:ln/>
        </p:spPr>
        <p:txBody>
          <a:bodyPr wrap="square" lIns="0" tIns="0" rIns="0" bIns="0" rtlCol="0" anchor="ctr"/>
          <a:lstStyle/>
          <a:p>
            <a:pPr algn="r" indent="0" marL="0">
              <a:buNone/>
            </a:pPr>
            <a:r>
              <a:rPr lang="en-US" sz="900" b="1" dirty="0">
                <a:solidFill>
                  <a:srgbClr val="556176"/>
                </a:solidFill>
                <a:latin typeface="LINE Seed JP" pitchFamily="34" charset="0"/>
                <a:ea typeface="LINE Seed JP" pitchFamily="34" charset="-122"/>
                <a:cs typeface="LINE Seed JP" pitchFamily="34" charset="-120"/>
              </a:rPr>
              <a:t>いまの段階</a:t>
            </a:r>
            <a:endParaRPr lang="en-US" sz="900" dirty="0"/>
          </a:p>
        </p:txBody>
      </p:sp>
      <p:sp>
        <p:nvSpPr>
          <p:cNvPr id="9" name="Shape 7"/>
          <p:cNvSpPr/>
          <p:nvPr/>
        </p:nvSpPr>
        <p:spPr>
          <a:xfrm>
            <a:off x="5532120" y="310896"/>
            <a:ext cx="731520" cy="274320"/>
          </a:xfrm>
          <a:prstGeom prst="roundRect">
            <a:avLst>
              <a:gd name="adj" fmla="val 50000"/>
            </a:avLst>
          </a:prstGeom>
          <a:solidFill>
            <a:srgbClr val="EEF2F8"/>
          </a:solidFill>
          <a:ln w="12700">
            <a:solidFill>
              <a:srgbClr val="EEF2F8"/>
            </a:solidFill>
            <a:prstDash val="solid"/>
          </a:ln>
        </p:spPr>
      </p:sp>
      <p:sp>
        <p:nvSpPr>
          <p:cNvPr id="10" name="Text 8"/>
          <p:cNvSpPr txBox="1"/>
          <p:nvPr/>
        </p:nvSpPr>
        <p:spPr>
          <a:xfrm>
            <a:off x="5532120" y="310896"/>
            <a:ext cx="731520" cy="274320"/>
          </a:xfrm>
          <a:prstGeom prst="rect">
            <a:avLst/>
          </a:prstGeom>
          <a:noFill/>
          <a:ln/>
        </p:spPr>
        <p:txBody>
          <a:bodyPr wrap="square" lIns="0" tIns="0" rIns="0" bIns="0" rtlCol="0" anchor="ctr"/>
          <a:lstStyle/>
          <a:p>
            <a:pPr algn="ctr" indent="0" marL="0">
              <a:buNone/>
            </a:pPr>
            <a:r>
              <a:rPr lang="en-US" sz="900" b="1" dirty="0">
                <a:solidFill>
                  <a:srgbClr val="34415A"/>
                </a:solidFill>
                <a:latin typeface="LINE Seed JP" pitchFamily="34" charset="0"/>
                <a:ea typeface="LINE Seed JP" pitchFamily="34" charset="-122"/>
                <a:cs typeface="LINE Seed JP" pitchFamily="34" charset="-120"/>
              </a:rPr>
              <a:t>集客</a:t>
            </a:r>
            <a:endParaRPr lang="en-US" sz="900" dirty="0"/>
          </a:p>
        </p:txBody>
      </p:sp>
      <p:sp>
        <p:nvSpPr>
          <p:cNvPr id="11" name="Shape 9"/>
          <p:cNvSpPr/>
          <p:nvPr/>
        </p:nvSpPr>
        <p:spPr>
          <a:xfrm>
            <a:off x="6309360" y="310896"/>
            <a:ext cx="731520" cy="274320"/>
          </a:xfrm>
          <a:prstGeom prst="roundRect">
            <a:avLst>
              <a:gd name="adj" fmla="val 50000"/>
            </a:avLst>
          </a:prstGeom>
          <a:solidFill>
            <a:srgbClr val="EEF2F8"/>
          </a:solidFill>
          <a:ln w="12700">
            <a:solidFill>
              <a:srgbClr val="EEF2F8"/>
            </a:solidFill>
            <a:prstDash val="solid"/>
          </a:ln>
        </p:spPr>
      </p:sp>
      <p:sp>
        <p:nvSpPr>
          <p:cNvPr id="12" name="Text 10"/>
          <p:cNvSpPr txBox="1"/>
          <p:nvPr/>
        </p:nvSpPr>
        <p:spPr>
          <a:xfrm>
            <a:off x="6309360" y="310896"/>
            <a:ext cx="731520" cy="274320"/>
          </a:xfrm>
          <a:prstGeom prst="rect">
            <a:avLst/>
          </a:prstGeom>
          <a:noFill/>
          <a:ln/>
        </p:spPr>
        <p:txBody>
          <a:bodyPr wrap="square" lIns="0" tIns="0" rIns="0" bIns="0" rtlCol="0" anchor="ctr"/>
          <a:lstStyle/>
          <a:p>
            <a:pPr algn="ctr" indent="0" marL="0">
              <a:buNone/>
            </a:pPr>
            <a:r>
              <a:rPr lang="en-US" sz="900" b="1" dirty="0">
                <a:solidFill>
                  <a:srgbClr val="34415A"/>
                </a:solidFill>
                <a:latin typeface="LINE Seed JP" pitchFamily="34" charset="0"/>
                <a:ea typeface="LINE Seed JP" pitchFamily="34" charset="-122"/>
                <a:cs typeface="LINE Seed JP" pitchFamily="34" charset="-120"/>
              </a:rPr>
              <a:t>つながる</a:t>
            </a:r>
            <a:endParaRPr lang="en-US" sz="900" dirty="0"/>
          </a:p>
        </p:txBody>
      </p:sp>
      <p:sp>
        <p:nvSpPr>
          <p:cNvPr id="13" name="Shape 11"/>
          <p:cNvSpPr/>
          <p:nvPr/>
        </p:nvSpPr>
        <p:spPr>
          <a:xfrm>
            <a:off x="7086600" y="310896"/>
            <a:ext cx="731520" cy="274320"/>
          </a:xfrm>
          <a:prstGeom prst="roundRect">
            <a:avLst>
              <a:gd name="adj" fmla="val 50000"/>
            </a:avLst>
          </a:prstGeom>
          <a:solidFill>
            <a:srgbClr val="EEF2F8"/>
          </a:solidFill>
          <a:ln w="12700">
            <a:solidFill>
              <a:srgbClr val="EEF2F8"/>
            </a:solidFill>
            <a:prstDash val="solid"/>
          </a:ln>
        </p:spPr>
      </p:sp>
      <p:sp>
        <p:nvSpPr>
          <p:cNvPr id="14" name="Text 12"/>
          <p:cNvSpPr txBox="1"/>
          <p:nvPr/>
        </p:nvSpPr>
        <p:spPr>
          <a:xfrm>
            <a:off x="7086600" y="310896"/>
            <a:ext cx="731520" cy="274320"/>
          </a:xfrm>
          <a:prstGeom prst="rect">
            <a:avLst/>
          </a:prstGeom>
          <a:noFill/>
          <a:ln/>
        </p:spPr>
        <p:txBody>
          <a:bodyPr wrap="square" lIns="0" tIns="0" rIns="0" bIns="0" rtlCol="0" anchor="ctr"/>
          <a:lstStyle/>
          <a:p>
            <a:pPr algn="ctr" indent="0" marL="0">
              <a:buNone/>
            </a:pPr>
            <a:r>
              <a:rPr lang="en-US" sz="900" b="1" dirty="0">
                <a:solidFill>
                  <a:srgbClr val="34415A"/>
                </a:solidFill>
                <a:latin typeface="LINE Seed JP" pitchFamily="34" charset="0"/>
                <a:ea typeface="LINE Seed JP" pitchFamily="34" charset="-122"/>
                <a:cs typeface="LINE Seed JP" pitchFamily="34" charset="-120"/>
              </a:rPr>
              <a:t>購入</a:t>
            </a:r>
            <a:endParaRPr lang="en-US" sz="900" dirty="0"/>
          </a:p>
        </p:txBody>
      </p:sp>
      <p:sp>
        <p:nvSpPr>
          <p:cNvPr id="15" name="Shape 13"/>
          <p:cNvSpPr/>
          <p:nvPr/>
        </p:nvSpPr>
        <p:spPr>
          <a:xfrm>
            <a:off x="7863840" y="310896"/>
            <a:ext cx="731520" cy="274320"/>
          </a:xfrm>
          <a:prstGeom prst="roundRect">
            <a:avLst>
              <a:gd name="adj" fmla="val 50000"/>
            </a:avLst>
          </a:prstGeom>
          <a:solidFill>
            <a:srgbClr val="F26B21"/>
          </a:solidFill>
          <a:ln w="12700">
            <a:solidFill>
              <a:srgbClr val="F26B21"/>
            </a:solidFill>
            <a:prstDash val="solid"/>
          </a:ln>
        </p:spPr>
      </p:sp>
      <p:sp>
        <p:nvSpPr>
          <p:cNvPr id="16" name="Text 14"/>
          <p:cNvSpPr txBox="1"/>
          <p:nvPr/>
        </p:nvSpPr>
        <p:spPr>
          <a:xfrm>
            <a:off x="7863840" y="310896"/>
            <a:ext cx="731520" cy="274320"/>
          </a:xfrm>
          <a:prstGeom prst="rect">
            <a:avLst/>
          </a:prstGeom>
          <a:noFill/>
          <a:ln/>
        </p:spPr>
        <p:txBody>
          <a:bodyPr wrap="square" lIns="0" tIns="0" rIns="0" bIns="0" rtlCol="0" anchor="ctr"/>
          <a:lstStyle/>
          <a:p>
            <a:pPr algn="ctr" indent="0" marL="0">
              <a:buNone/>
            </a:pPr>
            <a:r>
              <a:rPr lang="en-US" sz="900" b="1" dirty="0">
                <a:solidFill>
                  <a:srgbClr val="FFFFFF"/>
                </a:solidFill>
                <a:latin typeface="LINE Seed JP" pitchFamily="34" charset="0"/>
                <a:ea typeface="LINE Seed JP" pitchFamily="34" charset="-122"/>
                <a:cs typeface="LINE Seed JP" pitchFamily="34" charset="-120"/>
              </a:rPr>
              <a:t>リピート</a:t>
            </a:r>
            <a:endParaRPr lang="en-US" sz="9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5120640" cy="914400"/>
        </p:xfrm>
        <a:graphic>
          <a:graphicData uri="http://schemas.openxmlformats.org/drawingml/2006/table">
            <a:tbl>
              <a:tblPr/>
              <a:tblGrid>
                <a:gridCol w="3611880"/>
                <a:gridCol w="1508760"/>
              </a:tblGrid>
              <a:tr h="34747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できること</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使う機能</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53035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申し込みや購入をした人にタグを付け日付を記録できる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タグ管理、</a:t>
                      </a:r>
                      <a:endParaRPr lang="en-US" sz="1050" dirty="0">
                        <a:latin typeface="LINE Seed JP" charset="0"/>
                        <a:ea typeface="LINE Seed JP" charset="0"/>
                        <a:cs typeface="LINE Seed JP" charset="0"/>
                      </a:endParaRPr>
                    </a:p>
                    <a:p>
                      <a:pPr indent="0" marL="0">
                        <a:buNone/>
                      </a:pPr>
                      <a:r>
                        <a:rPr lang="en-US" sz="1050" dirty="0">
                          <a:solidFill>
                            <a:srgbClr val="1C2B4A"/>
                          </a:solidFill>
                          <a:latin typeface="LINE Seed JP" pitchFamily="34" charset="0"/>
                          <a:ea typeface="LINE Seed JP" pitchFamily="34" charset="-122"/>
                          <a:cs typeface="LINE Seed JP" pitchFamily="34" charset="-120"/>
                        </a:rPr>
                        <a:t>友だち情報欄</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3035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しばらく購入がない人などを絞り込んで送れる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一斉配信、タグ管理</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3035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購入した人に購入後メッセージを日数に合わせて送れる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シナリオ配信</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30352">
                <a:tc>
                  <a:txBody>
                    <a:bodyPr/>
                    <a:lstStyle/>
                    <a:p>
                      <a:pPr indent="0" marL="0">
                        <a:buNone/>
                      </a:pPr>
                      <a:r>
                        <a:rPr lang="en-US" sz="1050" b="1" dirty="0">
                          <a:solidFill>
                            <a:srgbClr val="1C2B4A"/>
                          </a:solidFill>
                          <a:latin typeface="LINE Seed JP" pitchFamily="34" charset="0"/>
                          <a:ea typeface="LINE Seed JP" pitchFamily="34" charset="-122"/>
                          <a:cs typeface="LINE Seed JP" pitchFamily="34" charset="-120"/>
                        </a:rPr>
                        <a:t>購入の有無により表示するメニューを変えられる</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050" dirty="0">
                          <a:solidFill>
                            <a:srgbClr val="1C2B4A"/>
                          </a:solidFill>
                          <a:latin typeface="LINE Seed JP" pitchFamily="34" charset="0"/>
                          <a:ea typeface="LINE Seed JP" pitchFamily="34" charset="-122"/>
                          <a:cs typeface="LINE Seed JP" pitchFamily="34" charset="-120"/>
                        </a:rPr>
                        <a:t>リッチメニューの</a:t>
                      </a:r>
                      <a:endParaRPr lang="en-US" sz="1050" dirty="0">
                        <a:latin typeface="LINE Seed JP" charset="0"/>
                        <a:ea typeface="LINE Seed JP" charset="0"/>
                        <a:cs typeface="LINE Seed JP" charset="0"/>
                      </a:endParaRPr>
                    </a:p>
                    <a:p>
                      <a:pPr indent="0" marL="0">
                        <a:buNone/>
                      </a:pPr>
                      <a:r>
                        <a:rPr lang="en-US" sz="1050" dirty="0">
                          <a:solidFill>
                            <a:srgbClr val="1C2B4A"/>
                          </a:solidFill>
                          <a:latin typeface="LINE Seed JP" pitchFamily="34" charset="0"/>
                          <a:ea typeface="LINE Seed JP" pitchFamily="34" charset="-122"/>
                          <a:cs typeface="LINE Seed JP" pitchFamily="34" charset="-120"/>
                        </a:rPr>
                        <a:t>切り替え</a:t>
                      </a:r>
                      <a:endParaRPr lang="en-US" sz="10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18" name="Text 15"/>
          <p:cNvSpPr txBox="1"/>
          <p:nvPr/>
        </p:nvSpPr>
        <p:spPr>
          <a:xfrm>
            <a:off x="548640" y="4306824"/>
            <a:ext cx="5120640" cy="237744"/>
          </a:xfrm>
          <a:prstGeom prst="rect">
            <a:avLst/>
          </a:prstGeom>
          <a:noFill/>
          <a:ln/>
        </p:spPr>
        <p:txBody>
          <a:bodyPr wrap="square" lIns="0" tIns="0" rIns="0" bIns="0" rtlCol="0" anchor="t"/>
          <a:lstStyle/>
          <a:p>
            <a:pPr algn="l" indent="0" marL="0">
              <a:buNone/>
            </a:pPr>
            <a:r>
              <a:rPr lang="en-US" sz="1000" dirty="0">
                <a:solidFill>
                  <a:srgbClr val="556176"/>
                </a:solidFill>
                <a:latin typeface="LINE Seed JP" pitchFamily="34" charset="0"/>
                <a:ea typeface="LINE Seed JP" pitchFamily="34" charset="-122"/>
                <a:cs typeface="LINE Seed JP" pitchFamily="34" charset="-120"/>
              </a:rPr>
              <a:t>リッチメニューの切り替えはスタンダードプラン以上で使えます。</a:t>
            </a:r>
            <a:endParaRPr lang="en-US" sz="1000" dirty="0"/>
          </a:p>
        </p:txBody>
      </p:sp>
      <p:sp>
        <p:nvSpPr>
          <p:cNvPr id="19" name="Shape 16"/>
          <p:cNvSpPr/>
          <p:nvPr/>
        </p:nvSpPr>
        <p:spPr>
          <a:xfrm>
            <a:off x="5943600" y="1783080"/>
            <a:ext cx="2651760" cy="2606040"/>
          </a:xfrm>
          <a:prstGeom prst="roundRect">
            <a:avLst>
              <a:gd name="adj" fmla="val 2105"/>
            </a:avLst>
          </a:prstGeom>
          <a:solidFill>
            <a:srgbClr val="FFFFFF"/>
          </a:solidFill>
          <a:ln w="15875">
            <a:solidFill>
              <a:srgbClr val="F26B21"/>
            </a:solidFill>
            <a:prstDash val="dash"/>
          </a:ln>
        </p:spPr>
      </p:sp>
      <p:sp>
        <p:nvSpPr>
          <p:cNvPr id="20" name="Text 17"/>
          <p:cNvSpPr txBox="1"/>
          <p:nvPr/>
        </p:nvSpPr>
        <p:spPr>
          <a:xfrm>
            <a:off x="6080760" y="1892808"/>
            <a:ext cx="237744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21" name="Text 18"/>
          <p:cNvSpPr txBox="1"/>
          <p:nvPr/>
        </p:nvSpPr>
        <p:spPr>
          <a:xfrm>
            <a:off x="6126480" y="2194560"/>
            <a:ext cx="2286000" cy="2057400"/>
          </a:xfrm>
          <a:prstGeom prst="rect">
            <a:avLst/>
          </a:prstGeom>
          <a:noFill/>
          <a:ln/>
        </p:spPr>
        <p:txBody>
          <a:bodyPr wrap="square" lIns="0" tIns="0" rIns="0" bIns="0" rtlCol="0" anchor="t"/>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LINEのメッセージをきっかけに、再び購入するユーザー</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用意と連携</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公式LINEとLステップの開設から連携を順番に進めましょう。</a:t>
            </a:r>
            <a:endParaRPr lang="en-US" sz="19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11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運用を始める前の準備として、アカウントの確保から設定作業までを順番に行います。</a:t>
            </a:r>
            <a:endParaRPr lang="en-US" sz="1300" dirty="0"/>
          </a:p>
        </p:txBody>
      </p:sp>
      <p:sp>
        <p:nvSpPr>
          <p:cNvPr id="8" name="Shape 6"/>
          <p:cNvSpPr/>
          <p:nvPr/>
        </p:nvSpPr>
        <p:spPr>
          <a:xfrm>
            <a:off x="548640" y="2011680"/>
            <a:ext cx="1615440" cy="914400"/>
          </a:xfrm>
          <a:prstGeom prst="roundRect">
            <a:avLst>
              <a:gd name="adj" fmla="val 8000"/>
            </a:avLst>
          </a:prstGeom>
          <a:solidFill>
            <a:srgbClr val="EEF2F8"/>
          </a:solidFill>
          <a:ln w="12700">
            <a:solidFill>
              <a:srgbClr val="EEF2F8"/>
            </a:solidFill>
            <a:prstDash val="solid"/>
          </a:ln>
        </p:spPr>
      </p:sp>
      <p:sp>
        <p:nvSpPr>
          <p:cNvPr id="9" name="Text 7"/>
          <p:cNvSpPr txBox="1"/>
          <p:nvPr/>
        </p:nvSpPr>
        <p:spPr>
          <a:xfrm>
            <a:off x="658368" y="2139696"/>
            <a:ext cx="1395984" cy="713232"/>
          </a:xfrm>
          <a:prstGeom prst="rect">
            <a:avLst/>
          </a:prstGeom>
          <a:noFill/>
          <a:ln/>
        </p:spPr>
        <p:txBody>
          <a:bodyPr wrap="square" lIns="0" tIns="0" rIns="0" bIns="0" rtlCol="0" anchor="t"/>
          <a:lstStyle/>
          <a:p>
            <a:pPr algn="ctr" indent="0" marL="0">
              <a:lnSpc>
                <a:spcPct val="115000"/>
              </a:lnSpc>
              <a:buNone/>
            </a:pPr>
            <a:r>
              <a:rPr lang="en-US" sz="1500" b="1" dirty="0">
                <a:solidFill>
                  <a:srgbClr val="1C2B4A"/>
                </a:solidFill>
                <a:latin typeface="LINE Seed JP" pitchFamily="34" charset="0"/>
                <a:ea typeface="LINE Seed JP" pitchFamily="34" charset="-122"/>
                <a:cs typeface="LINE Seed JP" pitchFamily="34" charset="-120"/>
              </a:rPr>
              <a:t>公式LINEの</a:t>
            </a:r>
            <a:endParaRPr lang="en-US" sz="1500" dirty="0"/>
          </a:p>
          <a:p>
            <a:pPr algn="ctr" indent="0" marL="0">
              <a:lnSpc>
                <a:spcPct val="115000"/>
              </a:lnSpc>
              <a:buNone/>
            </a:pPr>
            <a:r>
              <a:rPr lang="en-US" sz="1500" b="1" dirty="0">
                <a:solidFill>
                  <a:srgbClr val="1C2B4A"/>
                </a:solidFill>
                <a:latin typeface="LINE Seed JP" pitchFamily="34" charset="0"/>
                <a:ea typeface="LINE Seed JP" pitchFamily="34" charset="-122"/>
                <a:cs typeface="LINE Seed JP" pitchFamily="34" charset="-120"/>
              </a:rPr>
              <a:t>開設</a:t>
            </a:r>
            <a:endParaRPr lang="en-US" sz="1500" dirty="0"/>
          </a:p>
        </p:txBody>
      </p:sp>
      <p:sp>
        <p:nvSpPr>
          <p:cNvPr id="10" name="Shape 8"/>
          <p:cNvSpPr/>
          <p:nvPr/>
        </p:nvSpPr>
        <p:spPr>
          <a:xfrm>
            <a:off x="2209800" y="2468880"/>
            <a:ext cx="228600" cy="0"/>
          </a:xfrm>
          <a:prstGeom prst="line">
            <a:avLst/>
          </a:prstGeom>
          <a:noFill/>
          <a:ln w="22225">
            <a:solidFill>
              <a:srgbClr val="F26B21"/>
            </a:solidFill>
            <a:prstDash val="solid"/>
            <a:tailEnd type="triangle"/>
          </a:ln>
        </p:spPr>
      </p:sp>
      <p:sp>
        <p:nvSpPr>
          <p:cNvPr id="11" name="Shape 9"/>
          <p:cNvSpPr/>
          <p:nvPr/>
        </p:nvSpPr>
        <p:spPr>
          <a:xfrm>
            <a:off x="2484120" y="2011680"/>
            <a:ext cx="1615440" cy="914400"/>
          </a:xfrm>
          <a:prstGeom prst="roundRect">
            <a:avLst>
              <a:gd name="adj" fmla="val 8000"/>
            </a:avLst>
          </a:prstGeom>
          <a:solidFill>
            <a:srgbClr val="EEF2F8"/>
          </a:solidFill>
          <a:ln w="12700">
            <a:solidFill>
              <a:srgbClr val="EEF2F8"/>
            </a:solidFill>
            <a:prstDash val="solid"/>
          </a:ln>
        </p:spPr>
      </p:sp>
      <p:sp>
        <p:nvSpPr>
          <p:cNvPr id="12" name="Text 10"/>
          <p:cNvSpPr txBox="1"/>
          <p:nvPr/>
        </p:nvSpPr>
        <p:spPr>
          <a:xfrm>
            <a:off x="2593848" y="2139696"/>
            <a:ext cx="1395984" cy="713232"/>
          </a:xfrm>
          <a:prstGeom prst="rect">
            <a:avLst/>
          </a:prstGeom>
          <a:noFill/>
          <a:ln/>
        </p:spPr>
        <p:txBody>
          <a:bodyPr wrap="square" lIns="0" tIns="0" rIns="0" bIns="0" rtlCol="0" anchor="t"/>
          <a:lstStyle/>
          <a:p>
            <a:pPr algn="ctr" indent="0" marL="0">
              <a:lnSpc>
                <a:spcPct val="115000"/>
              </a:lnSpc>
              <a:buNone/>
            </a:pPr>
            <a:r>
              <a:rPr lang="en-US" sz="1500" b="1" dirty="0">
                <a:solidFill>
                  <a:srgbClr val="1C2B4A"/>
                </a:solidFill>
                <a:latin typeface="LINE Seed JP" pitchFamily="34" charset="0"/>
                <a:ea typeface="LINE Seed JP" pitchFamily="34" charset="-122"/>
                <a:cs typeface="LINE Seed JP" pitchFamily="34" charset="-120"/>
              </a:rPr>
              <a:t>Lステップの</a:t>
            </a:r>
            <a:endParaRPr lang="en-US" sz="1500" dirty="0"/>
          </a:p>
          <a:p>
            <a:pPr algn="ctr" indent="0" marL="0">
              <a:lnSpc>
                <a:spcPct val="115000"/>
              </a:lnSpc>
              <a:buNone/>
            </a:pPr>
            <a:r>
              <a:rPr lang="en-US" sz="1500" b="1" dirty="0">
                <a:solidFill>
                  <a:srgbClr val="1C2B4A"/>
                </a:solidFill>
                <a:latin typeface="LINE Seed JP" pitchFamily="34" charset="0"/>
                <a:ea typeface="LINE Seed JP" pitchFamily="34" charset="-122"/>
                <a:cs typeface="LINE Seed JP" pitchFamily="34" charset="-120"/>
              </a:rPr>
              <a:t>契約</a:t>
            </a:r>
            <a:endParaRPr lang="en-US" sz="1500" dirty="0"/>
          </a:p>
        </p:txBody>
      </p:sp>
      <p:sp>
        <p:nvSpPr>
          <p:cNvPr id="13" name="Shape 11"/>
          <p:cNvSpPr/>
          <p:nvPr/>
        </p:nvSpPr>
        <p:spPr>
          <a:xfrm>
            <a:off x="4145280" y="2468880"/>
            <a:ext cx="228600" cy="0"/>
          </a:xfrm>
          <a:prstGeom prst="line">
            <a:avLst/>
          </a:prstGeom>
          <a:noFill/>
          <a:ln w="22225">
            <a:solidFill>
              <a:srgbClr val="F26B21"/>
            </a:solidFill>
            <a:prstDash val="solid"/>
            <a:tailEnd type="triangle"/>
          </a:ln>
        </p:spPr>
      </p:sp>
      <p:sp>
        <p:nvSpPr>
          <p:cNvPr id="14" name="Shape 12"/>
          <p:cNvSpPr/>
          <p:nvPr/>
        </p:nvSpPr>
        <p:spPr>
          <a:xfrm>
            <a:off x="4419600" y="2011680"/>
            <a:ext cx="1615440" cy="914400"/>
          </a:xfrm>
          <a:prstGeom prst="roundRect">
            <a:avLst>
              <a:gd name="adj" fmla="val 8000"/>
            </a:avLst>
          </a:prstGeom>
          <a:solidFill>
            <a:srgbClr val="EEF2F8"/>
          </a:solidFill>
          <a:ln w="12700">
            <a:solidFill>
              <a:srgbClr val="EEF2F8"/>
            </a:solidFill>
            <a:prstDash val="solid"/>
          </a:ln>
        </p:spPr>
      </p:sp>
      <p:sp>
        <p:nvSpPr>
          <p:cNvPr id="15" name="Text 13"/>
          <p:cNvSpPr txBox="1"/>
          <p:nvPr/>
        </p:nvSpPr>
        <p:spPr>
          <a:xfrm>
            <a:off x="4529328" y="2139696"/>
            <a:ext cx="1395984" cy="713232"/>
          </a:xfrm>
          <a:prstGeom prst="rect">
            <a:avLst/>
          </a:prstGeom>
          <a:noFill/>
          <a:ln/>
        </p:spPr>
        <p:txBody>
          <a:bodyPr wrap="square" lIns="0" tIns="0" rIns="0" bIns="0" rtlCol="0" anchor="t"/>
          <a:lstStyle/>
          <a:p>
            <a:pPr algn="ctr" indent="0" marL="0">
              <a:lnSpc>
                <a:spcPct val="115000"/>
              </a:lnSpc>
              <a:buNone/>
            </a:pPr>
            <a:r>
              <a:rPr lang="en-US" sz="1500" b="1" dirty="0">
                <a:solidFill>
                  <a:srgbClr val="1C2B4A"/>
                </a:solidFill>
                <a:latin typeface="LINE Seed JP" pitchFamily="34" charset="0"/>
                <a:ea typeface="LINE Seed JP" pitchFamily="34" charset="-122"/>
                <a:cs typeface="LINE Seed JP" pitchFamily="34" charset="-120"/>
              </a:rPr>
              <a:t>連携</a:t>
            </a:r>
            <a:endParaRPr lang="en-US" sz="1500" dirty="0"/>
          </a:p>
        </p:txBody>
      </p:sp>
      <p:sp>
        <p:nvSpPr>
          <p:cNvPr id="16" name="Text 14"/>
          <p:cNvSpPr txBox="1"/>
          <p:nvPr/>
        </p:nvSpPr>
        <p:spPr>
          <a:xfrm>
            <a:off x="548640" y="3063240"/>
            <a:ext cx="1615440" cy="914400"/>
          </a:xfrm>
          <a:prstGeom prst="rect">
            <a:avLst/>
          </a:prstGeom>
          <a:noFill/>
          <a:ln/>
        </p:spPr>
        <p:txBody>
          <a:bodyPr wrap="square" lIns="0" tIns="0" rIns="0" bIns="0" rtlCol="0" anchor="t"/>
          <a:lstStyle/>
          <a:p>
            <a:pPr algn="ctr" indent="0" marL="0">
              <a:lnSpc>
                <a:spcPct val="120000"/>
              </a:lnSpc>
              <a:buNone/>
            </a:pPr>
            <a:r>
              <a:rPr lang="en-US" sz="1150" dirty="0">
                <a:solidFill>
                  <a:srgbClr val="34415A"/>
                </a:solidFill>
                <a:latin typeface="LINE Seed JP" pitchFamily="34" charset="0"/>
                <a:ea typeface="LINE Seed JP" pitchFamily="34" charset="-122"/>
                <a:cs typeface="LINE Seed JP" pitchFamily="34" charset="-120"/>
              </a:rPr>
              <a:t>アカウントがなければ</a:t>
            </a:r>
            <a:endParaRPr lang="en-US" sz="1150" dirty="0"/>
          </a:p>
          <a:p>
            <a:pPr algn="ctr" indent="0" marL="0">
              <a:lnSpc>
                <a:spcPct val="120000"/>
              </a:lnSpc>
              <a:buNone/>
            </a:pPr>
            <a:r>
              <a:rPr lang="en-US" sz="1150" dirty="0">
                <a:solidFill>
                  <a:srgbClr val="34415A"/>
                </a:solidFill>
                <a:latin typeface="LINE Seed JP" pitchFamily="34" charset="0"/>
                <a:ea typeface="LINE Seed JP" pitchFamily="34" charset="-122"/>
                <a:cs typeface="LINE Seed JP" pitchFamily="34" charset="-120"/>
              </a:rPr>
              <a:t>作成する</a:t>
            </a:r>
            <a:endParaRPr lang="en-US" sz="1150" dirty="0"/>
          </a:p>
        </p:txBody>
      </p:sp>
      <p:sp>
        <p:nvSpPr>
          <p:cNvPr id="17" name="Text 15"/>
          <p:cNvSpPr txBox="1"/>
          <p:nvPr/>
        </p:nvSpPr>
        <p:spPr>
          <a:xfrm>
            <a:off x="2484120" y="3063240"/>
            <a:ext cx="1615440" cy="914400"/>
          </a:xfrm>
          <a:prstGeom prst="rect">
            <a:avLst/>
          </a:prstGeom>
          <a:noFill/>
          <a:ln/>
        </p:spPr>
        <p:txBody>
          <a:bodyPr wrap="square" lIns="0" tIns="0" rIns="0" bIns="0" rtlCol="0" anchor="t"/>
          <a:lstStyle/>
          <a:p>
            <a:pPr algn="ctr" indent="0" marL="0">
              <a:lnSpc>
                <a:spcPct val="120000"/>
              </a:lnSpc>
              <a:buNone/>
            </a:pPr>
            <a:endParaRPr lang="en-US" sz="1150" dirty="0"/>
          </a:p>
        </p:txBody>
      </p:sp>
      <p:sp>
        <p:nvSpPr>
          <p:cNvPr id="18" name="Text 16"/>
          <p:cNvSpPr txBox="1"/>
          <p:nvPr/>
        </p:nvSpPr>
        <p:spPr>
          <a:xfrm>
            <a:off x="4419600" y="3063240"/>
            <a:ext cx="1615440" cy="914400"/>
          </a:xfrm>
          <a:prstGeom prst="rect">
            <a:avLst/>
          </a:prstGeom>
          <a:noFill/>
          <a:ln/>
        </p:spPr>
        <p:txBody>
          <a:bodyPr wrap="square" lIns="0" tIns="0" rIns="0" bIns="0" rtlCol="0" anchor="t"/>
          <a:lstStyle/>
          <a:p>
            <a:pPr algn="ctr" indent="0" marL="0">
              <a:lnSpc>
                <a:spcPct val="120000"/>
              </a:lnSpc>
              <a:buNone/>
            </a:pPr>
            <a:r>
              <a:rPr lang="en-US" sz="1150" dirty="0">
                <a:solidFill>
                  <a:srgbClr val="34415A"/>
                </a:solidFill>
                <a:latin typeface="LINE Seed JP" pitchFamily="34" charset="0"/>
                <a:ea typeface="LINE Seed JP" pitchFamily="34" charset="-122"/>
                <a:cs typeface="LINE Seed JP" pitchFamily="34" charset="-120"/>
              </a:rPr>
              <a:t>Lステップの</a:t>
            </a:r>
            <a:endParaRPr lang="en-US" sz="1150" dirty="0"/>
          </a:p>
          <a:p>
            <a:pPr algn="ctr" indent="0" marL="0">
              <a:lnSpc>
                <a:spcPct val="120000"/>
              </a:lnSpc>
              <a:buNone/>
            </a:pPr>
            <a:r>
              <a:rPr lang="en-US" sz="1150" dirty="0">
                <a:solidFill>
                  <a:srgbClr val="34415A"/>
                </a:solidFill>
                <a:latin typeface="LINE Seed JP" pitchFamily="34" charset="0"/>
                <a:ea typeface="LINE Seed JP" pitchFamily="34" charset="-122"/>
                <a:cs typeface="LINE Seed JP" pitchFamily="34" charset="-120"/>
              </a:rPr>
              <a:t>初期設定の手順で</a:t>
            </a:r>
            <a:endParaRPr lang="en-US" sz="1150" dirty="0"/>
          </a:p>
          <a:p>
            <a:pPr algn="ctr" indent="0" marL="0">
              <a:lnSpc>
                <a:spcPct val="120000"/>
              </a:lnSpc>
              <a:buNone/>
            </a:pPr>
            <a:r>
              <a:rPr lang="en-US" sz="1150" dirty="0">
                <a:solidFill>
                  <a:srgbClr val="34415A"/>
                </a:solidFill>
                <a:latin typeface="LINE Seed JP" pitchFamily="34" charset="0"/>
                <a:ea typeface="LINE Seed JP" pitchFamily="34" charset="-122"/>
                <a:cs typeface="LINE Seed JP" pitchFamily="34" charset="-120"/>
              </a:rPr>
              <a:t>連携する</a:t>
            </a:r>
            <a:endParaRPr lang="en-US" sz="1150" dirty="0"/>
          </a:p>
        </p:txBody>
      </p:sp>
      <p:sp>
        <p:nvSpPr>
          <p:cNvPr id="19" name="Shape 17"/>
          <p:cNvSpPr/>
          <p:nvPr/>
        </p:nvSpPr>
        <p:spPr>
          <a:xfrm>
            <a:off x="6309360" y="1783080"/>
            <a:ext cx="2286000" cy="2651760"/>
          </a:xfrm>
          <a:prstGeom prst="roundRect">
            <a:avLst>
              <a:gd name="adj" fmla="val 2400"/>
            </a:avLst>
          </a:prstGeom>
          <a:solidFill>
            <a:srgbClr val="FFFFFF"/>
          </a:solidFill>
          <a:ln w="15875">
            <a:solidFill>
              <a:srgbClr val="F26B21"/>
            </a:solidFill>
            <a:prstDash val="dash"/>
          </a:ln>
        </p:spPr>
      </p:sp>
      <p:sp>
        <p:nvSpPr>
          <p:cNvPr id="20" name="Text 18"/>
          <p:cNvSpPr txBox="1"/>
          <p:nvPr/>
        </p:nvSpPr>
        <p:spPr>
          <a:xfrm>
            <a:off x="6446520" y="1892808"/>
            <a:ext cx="201168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21" name="Text 19"/>
          <p:cNvSpPr txBox="1"/>
          <p:nvPr/>
        </p:nvSpPr>
        <p:spPr>
          <a:xfrm>
            <a:off x="6492240" y="2194560"/>
            <a:ext cx="1920240" cy="2103120"/>
          </a:xfrm>
          <a:prstGeom prst="rect">
            <a:avLst/>
          </a:prstGeom>
          <a:noFill/>
          <a:ln/>
        </p:spPr>
        <p:txBody>
          <a:bodyPr wrap="square" lIns="0" tIns="0" rIns="0" bIns="0" rtlCol="0" anchor="t"/>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パソコンで公式LINEとLステップの管理画面を開いて準備する担当者</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用意と連携</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公式LINEのプランは月のメッセージ数で分かれる</a:t>
            </a:r>
            <a:endParaRPr lang="en-US" sz="19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12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毎月配信する予定の通数を確認し、自社の規模に見合った金額の区分を検討します。</a:t>
            </a:r>
            <a:endParaRPr lang="en-US" sz="1300" dirty="0"/>
          </a:p>
        </p:txBody>
      </p:sp>
      <p:sp>
        <p:nvSpPr>
          <p:cNvPr id="8" name="Shape 6"/>
          <p:cNvSpPr/>
          <p:nvPr/>
        </p:nvSpPr>
        <p:spPr>
          <a:xfrm>
            <a:off x="548640" y="1783080"/>
            <a:ext cx="2468880" cy="384048"/>
          </a:xfrm>
          <a:prstGeom prst="roundRect">
            <a:avLst>
              <a:gd name="adj" fmla="val 19048"/>
            </a:avLst>
          </a:prstGeom>
          <a:solidFill>
            <a:srgbClr val="FDEBDF"/>
          </a:solidFill>
          <a:ln w="12700">
            <a:solidFill>
              <a:srgbClr val="FDEBDF"/>
            </a:solidFill>
            <a:prstDash val="solid"/>
          </a:ln>
        </p:spPr>
      </p:sp>
      <p:sp>
        <p:nvSpPr>
          <p:cNvPr id="9" name="Shape 7"/>
          <p:cNvSpPr/>
          <p:nvPr/>
        </p:nvSpPr>
        <p:spPr>
          <a:xfrm>
            <a:off x="548640" y="1783080"/>
            <a:ext cx="2468880" cy="384048"/>
          </a:xfrm>
          <a:prstGeom prst="roundRect">
            <a:avLst>
              <a:gd name="adj" fmla="val 19048"/>
            </a:avLst>
          </a:prstGeom>
          <a:ln w="15875">
            <a:solidFill>
              <a:srgbClr val="F26B21"/>
            </a:solidFill>
            <a:prstDash val="solid"/>
          </a:ln>
        </p:spPr>
      </p:sp>
      <p:sp>
        <p:nvSpPr>
          <p:cNvPr id="10" name="Text 8"/>
          <p:cNvSpPr txBox="1"/>
          <p:nvPr/>
        </p:nvSpPr>
        <p:spPr>
          <a:xfrm>
            <a:off x="658368" y="1856232"/>
            <a:ext cx="2249424" cy="237744"/>
          </a:xfrm>
          <a:prstGeom prst="rect">
            <a:avLst/>
          </a:prstGeom>
          <a:noFill/>
          <a:ln/>
        </p:spPr>
        <p:txBody>
          <a:bodyPr wrap="square" lIns="0" tIns="0" rIns="0" bIns="0" rtlCol="0" anchor="ctr"/>
          <a:lstStyle/>
          <a:p>
            <a:pPr algn="ctr" indent="0" marL="0">
              <a:lnSpc>
                <a:spcPct val="115000"/>
              </a:lnSpc>
              <a:buNone/>
            </a:pPr>
            <a:r>
              <a:rPr lang="en-US" sz="1250" b="1" dirty="0">
                <a:solidFill>
                  <a:srgbClr val="1C2B4A"/>
                </a:solidFill>
                <a:latin typeface="LINE Seed JP" pitchFamily="34" charset="0"/>
                <a:ea typeface="LINE Seed JP" pitchFamily="34" charset="-122"/>
                <a:cs typeface="LINE Seed JP" pitchFamily="34" charset="-120"/>
              </a:rPr>
              <a:t>公式LINEの開設</a:t>
            </a:r>
            <a:endParaRPr lang="en-US" sz="1250" dirty="0"/>
          </a:p>
        </p:txBody>
      </p:sp>
      <p:sp>
        <p:nvSpPr>
          <p:cNvPr id="11" name="Shape 9"/>
          <p:cNvSpPr/>
          <p:nvPr/>
        </p:nvSpPr>
        <p:spPr>
          <a:xfrm>
            <a:off x="3063240" y="1975104"/>
            <a:ext cx="228600" cy="0"/>
          </a:xfrm>
          <a:prstGeom prst="line">
            <a:avLst/>
          </a:prstGeom>
          <a:noFill/>
          <a:ln w="22225">
            <a:solidFill>
              <a:srgbClr val="F26B21"/>
            </a:solidFill>
            <a:prstDash val="solid"/>
            <a:tailEnd type="triangle"/>
          </a:ln>
        </p:spPr>
      </p:sp>
      <p:sp>
        <p:nvSpPr>
          <p:cNvPr id="12" name="Shape 10"/>
          <p:cNvSpPr/>
          <p:nvPr/>
        </p:nvSpPr>
        <p:spPr>
          <a:xfrm>
            <a:off x="3337560" y="1783080"/>
            <a:ext cx="2468880" cy="384048"/>
          </a:xfrm>
          <a:prstGeom prst="roundRect">
            <a:avLst>
              <a:gd name="adj" fmla="val 19048"/>
            </a:avLst>
          </a:prstGeom>
          <a:solidFill>
            <a:srgbClr val="EEF2F8"/>
          </a:solidFill>
          <a:ln w="12700">
            <a:solidFill>
              <a:srgbClr val="EEF2F8"/>
            </a:solidFill>
            <a:prstDash val="solid"/>
          </a:ln>
        </p:spPr>
      </p:sp>
      <p:sp>
        <p:nvSpPr>
          <p:cNvPr id="13" name="Text 11"/>
          <p:cNvSpPr txBox="1"/>
          <p:nvPr/>
        </p:nvSpPr>
        <p:spPr>
          <a:xfrm>
            <a:off x="3447288" y="1856232"/>
            <a:ext cx="2249424" cy="237744"/>
          </a:xfrm>
          <a:prstGeom prst="rect">
            <a:avLst/>
          </a:prstGeom>
          <a:noFill/>
          <a:ln/>
        </p:spPr>
        <p:txBody>
          <a:bodyPr wrap="square" lIns="0" tIns="0" rIns="0" bIns="0" rtlCol="0" anchor="ctr"/>
          <a:lstStyle/>
          <a:p>
            <a:pPr algn="ctr" indent="0" marL="0">
              <a:lnSpc>
                <a:spcPct val="115000"/>
              </a:lnSpc>
              <a:buNone/>
            </a:pPr>
            <a:r>
              <a:rPr lang="en-US" sz="1250" b="1" dirty="0">
                <a:solidFill>
                  <a:srgbClr val="1C2B4A"/>
                </a:solidFill>
                <a:latin typeface="LINE Seed JP" pitchFamily="34" charset="0"/>
                <a:ea typeface="LINE Seed JP" pitchFamily="34" charset="-122"/>
                <a:cs typeface="LINE Seed JP" pitchFamily="34" charset="-120"/>
              </a:rPr>
              <a:t>Lステップの契約</a:t>
            </a:r>
            <a:endParaRPr lang="en-US" sz="1250" dirty="0"/>
          </a:p>
        </p:txBody>
      </p:sp>
      <p:sp>
        <p:nvSpPr>
          <p:cNvPr id="14" name="Shape 12"/>
          <p:cNvSpPr/>
          <p:nvPr/>
        </p:nvSpPr>
        <p:spPr>
          <a:xfrm>
            <a:off x="5852160" y="1975104"/>
            <a:ext cx="228600" cy="0"/>
          </a:xfrm>
          <a:prstGeom prst="line">
            <a:avLst/>
          </a:prstGeom>
          <a:noFill/>
          <a:ln w="22225">
            <a:solidFill>
              <a:srgbClr val="F26B21"/>
            </a:solidFill>
            <a:prstDash val="solid"/>
            <a:tailEnd type="triangle"/>
          </a:ln>
        </p:spPr>
      </p:sp>
      <p:sp>
        <p:nvSpPr>
          <p:cNvPr id="15" name="Shape 13"/>
          <p:cNvSpPr/>
          <p:nvPr/>
        </p:nvSpPr>
        <p:spPr>
          <a:xfrm>
            <a:off x="6126480" y="1783080"/>
            <a:ext cx="2468880" cy="384048"/>
          </a:xfrm>
          <a:prstGeom prst="roundRect">
            <a:avLst>
              <a:gd name="adj" fmla="val 19048"/>
            </a:avLst>
          </a:prstGeom>
          <a:solidFill>
            <a:srgbClr val="EEF2F8"/>
          </a:solidFill>
          <a:ln w="12700">
            <a:solidFill>
              <a:srgbClr val="EEF2F8"/>
            </a:solidFill>
            <a:prstDash val="solid"/>
          </a:ln>
        </p:spPr>
      </p:sp>
      <p:sp>
        <p:nvSpPr>
          <p:cNvPr id="16" name="Text 14"/>
          <p:cNvSpPr txBox="1"/>
          <p:nvPr/>
        </p:nvSpPr>
        <p:spPr>
          <a:xfrm>
            <a:off x="6236208" y="1856232"/>
            <a:ext cx="2249424" cy="237744"/>
          </a:xfrm>
          <a:prstGeom prst="rect">
            <a:avLst/>
          </a:prstGeom>
          <a:noFill/>
          <a:ln/>
        </p:spPr>
        <p:txBody>
          <a:bodyPr wrap="square" lIns="0" tIns="0" rIns="0" bIns="0" rtlCol="0" anchor="ctr"/>
          <a:lstStyle/>
          <a:p>
            <a:pPr algn="ctr" indent="0" marL="0">
              <a:lnSpc>
                <a:spcPct val="115000"/>
              </a:lnSpc>
              <a:buNone/>
            </a:pPr>
            <a:r>
              <a:rPr lang="en-US" sz="1250" b="1" dirty="0">
                <a:solidFill>
                  <a:srgbClr val="1C2B4A"/>
                </a:solidFill>
                <a:latin typeface="LINE Seed JP" pitchFamily="34" charset="0"/>
                <a:ea typeface="LINE Seed JP" pitchFamily="34" charset="-122"/>
                <a:cs typeface="LINE Seed JP" pitchFamily="34" charset="-120"/>
              </a:rPr>
              <a:t>連携</a:t>
            </a:r>
            <a:endParaRPr lang="en-US" sz="125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2377440"/>
          <a:ext cx="8046720" cy="914400"/>
        </p:xfrm>
        <a:graphic>
          <a:graphicData uri="http://schemas.openxmlformats.org/drawingml/2006/table">
            <a:tbl>
              <a:tblPr/>
              <a:tblGrid>
                <a:gridCol w="2926080"/>
                <a:gridCol w="2560320"/>
                <a:gridCol w="2560320"/>
              </a:tblGrid>
              <a:tr h="384048">
                <a:tc>
                  <a:txBody>
                    <a:bodyPr/>
                    <a:lstStyle/>
                    <a:p>
                      <a:pPr indent="0" marL="0">
                        <a:buNone/>
                      </a:pPr>
                      <a:r>
                        <a:rPr lang="en-US" sz="1250" b="1" dirty="0">
                          <a:solidFill>
                            <a:srgbClr val="1C2B4A"/>
                          </a:solidFill>
                          <a:latin typeface="LINE Seed JP" pitchFamily="34" charset="0"/>
                          <a:ea typeface="LINE Seed JP" pitchFamily="34" charset="-122"/>
                          <a:cs typeface="LINE Seed JP" pitchFamily="34" charset="-120"/>
                        </a:rPr>
                        <a:t>プラン</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250" b="1" dirty="0">
                          <a:solidFill>
                            <a:srgbClr val="1C2B4A"/>
                          </a:solidFill>
                          <a:latin typeface="LINE Seed JP" pitchFamily="34" charset="0"/>
                          <a:ea typeface="LINE Seed JP" pitchFamily="34" charset="-122"/>
                          <a:cs typeface="LINE Seed JP" pitchFamily="34" charset="-120"/>
                        </a:rPr>
                        <a:t>月に送れるメッセージの数</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250" b="1" dirty="0">
                          <a:solidFill>
                            <a:srgbClr val="1C2B4A"/>
                          </a:solidFill>
                          <a:latin typeface="LINE Seed JP" pitchFamily="34" charset="0"/>
                          <a:ea typeface="LINE Seed JP" pitchFamily="34" charset="-122"/>
                          <a:cs typeface="LINE Seed JP" pitchFamily="34" charset="-120"/>
                        </a:rPr>
                        <a:t>月額（税別）</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384048">
                <a:tc>
                  <a:txBody>
                    <a:bodyPr/>
                    <a:lstStyle/>
                    <a:p>
                      <a:pPr indent="0" marL="0">
                        <a:buNone/>
                      </a:pPr>
                      <a:r>
                        <a:rPr lang="en-US" sz="1250" b="1" dirty="0">
                          <a:solidFill>
                            <a:srgbClr val="1C2B4A"/>
                          </a:solidFill>
                          <a:latin typeface="LINE Seed JP" pitchFamily="34" charset="0"/>
                          <a:ea typeface="LINE Seed JP" pitchFamily="34" charset="-122"/>
                          <a:cs typeface="LINE Seed JP" pitchFamily="34" charset="-120"/>
                        </a:rPr>
                        <a:t>コミュニケーション</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50" dirty="0">
                          <a:solidFill>
                            <a:srgbClr val="1C2B4A"/>
                          </a:solidFill>
                          <a:latin typeface="LINE Seed JP" pitchFamily="34" charset="0"/>
                          <a:ea typeface="LINE Seed JP" pitchFamily="34" charset="-122"/>
                          <a:cs typeface="LINE Seed JP" pitchFamily="34" charset="-120"/>
                        </a:rPr>
                        <a:t>200通</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50" dirty="0">
                          <a:solidFill>
                            <a:srgbClr val="1C2B4A"/>
                          </a:solidFill>
                          <a:latin typeface="LINE Seed JP" pitchFamily="34" charset="0"/>
                          <a:ea typeface="LINE Seed JP" pitchFamily="34" charset="-122"/>
                          <a:cs typeface="LINE Seed JP" pitchFamily="34" charset="-120"/>
                        </a:rPr>
                        <a:t>0円</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384048">
                <a:tc>
                  <a:txBody>
                    <a:bodyPr/>
                    <a:lstStyle/>
                    <a:p>
                      <a:pPr indent="0" marL="0">
                        <a:buNone/>
                      </a:pPr>
                      <a:r>
                        <a:rPr lang="en-US" sz="1250" b="1" dirty="0">
                          <a:solidFill>
                            <a:srgbClr val="1C2B4A"/>
                          </a:solidFill>
                          <a:latin typeface="LINE Seed JP" pitchFamily="34" charset="0"/>
                          <a:ea typeface="LINE Seed JP" pitchFamily="34" charset="-122"/>
                          <a:cs typeface="LINE Seed JP" pitchFamily="34" charset="-120"/>
                        </a:rPr>
                        <a:t>ライト</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50" dirty="0">
                          <a:solidFill>
                            <a:srgbClr val="1C2B4A"/>
                          </a:solidFill>
                          <a:latin typeface="LINE Seed JP" pitchFamily="34" charset="0"/>
                          <a:ea typeface="LINE Seed JP" pitchFamily="34" charset="-122"/>
                          <a:cs typeface="LINE Seed JP" pitchFamily="34" charset="-120"/>
                        </a:rPr>
                        <a:t>5,000通</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50" dirty="0">
                          <a:solidFill>
                            <a:srgbClr val="1C2B4A"/>
                          </a:solidFill>
                          <a:latin typeface="LINE Seed JP" pitchFamily="34" charset="0"/>
                          <a:ea typeface="LINE Seed JP" pitchFamily="34" charset="-122"/>
                          <a:cs typeface="LINE Seed JP" pitchFamily="34" charset="-120"/>
                        </a:rPr>
                        <a:t>5,000円</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384048">
                <a:tc>
                  <a:txBody>
                    <a:bodyPr/>
                    <a:lstStyle/>
                    <a:p>
                      <a:pPr indent="0" marL="0">
                        <a:buNone/>
                      </a:pPr>
                      <a:r>
                        <a:rPr lang="en-US" sz="1250" b="1" dirty="0">
                          <a:solidFill>
                            <a:srgbClr val="1C2B4A"/>
                          </a:solidFill>
                          <a:latin typeface="LINE Seed JP" pitchFamily="34" charset="0"/>
                          <a:ea typeface="LINE Seed JP" pitchFamily="34" charset="-122"/>
                          <a:cs typeface="LINE Seed JP" pitchFamily="34" charset="-120"/>
                        </a:rPr>
                        <a:t>スタンダード</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50" dirty="0">
                          <a:solidFill>
                            <a:srgbClr val="1C2B4A"/>
                          </a:solidFill>
                          <a:latin typeface="LINE Seed JP" pitchFamily="34" charset="0"/>
                          <a:ea typeface="LINE Seed JP" pitchFamily="34" charset="-122"/>
                          <a:cs typeface="LINE Seed JP" pitchFamily="34" charset="-120"/>
                        </a:rPr>
                        <a:t>30,000通</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50" dirty="0">
                          <a:solidFill>
                            <a:srgbClr val="1C2B4A"/>
                          </a:solidFill>
                          <a:latin typeface="LINE Seed JP" pitchFamily="34" charset="0"/>
                          <a:ea typeface="LINE Seed JP" pitchFamily="34" charset="-122"/>
                          <a:cs typeface="LINE Seed JP" pitchFamily="34" charset="-120"/>
                        </a:rPr>
                        <a:t>15,000円</a:t>
                      </a:r>
                      <a:endParaRPr lang="en-US" sz="12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18" name="Text 15"/>
          <p:cNvSpPr txBox="1"/>
          <p:nvPr/>
        </p:nvSpPr>
        <p:spPr>
          <a:xfrm>
            <a:off x="548640" y="4023360"/>
            <a:ext cx="8046720" cy="274320"/>
          </a:xfrm>
          <a:prstGeom prst="rect">
            <a:avLst/>
          </a:prstGeom>
          <a:noFill/>
          <a:ln/>
        </p:spPr>
        <p:txBody>
          <a:bodyPr wrap="square" lIns="0" tIns="0" rIns="0" bIns="0" rtlCol="0" anchor="t"/>
          <a:lstStyle/>
          <a:p>
            <a:pPr algn="l" indent="0" marL="0">
              <a:buNone/>
            </a:pPr>
            <a:r>
              <a:rPr lang="en-US" sz="1050" dirty="0">
                <a:solidFill>
                  <a:srgbClr val="556176"/>
                </a:solidFill>
                <a:latin typeface="LINE Seed JP" pitchFamily="34" charset="0"/>
                <a:ea typeface="LINE Seed JP" pitchFamily="34" charset="-122"/>
                <a:cs typeface="LINE Seed JP" pitchFamily="34" charset="-120"/>
              </a:rPr>
              <a:t>2026年4月時点。スタンダードは、30,000通を超えた分を追加できる</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段階ごとに、LINEでお客さまにすること</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各段階で使うツールを整理する</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13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「集客」ではSNSや広告などを使い、「つながる」以降でLINEを活用します。</a:t>
            </a:r>
            <a:endParaRPr lang="en-US" sz="1300" dirty="0"/>
          </a:p>
        </p:txBody>
      </p:sp>
      <p:sp>
        <p:nvSpPr>
          <p:cNvPr id="8" name="Shape 6"/>
          <p:cNvSpPr/>
          <p:nvPr/>
        </p:nvSpPr>
        <p:spPr>
          <a:xfrm>
            <a:off x="1737360" y="1737360"/>
            <a:ext cx="1632204" cy="384048"/>
          </a:xfrm>
          <a:prstGeom prst="roundRect">
            <a:avLst>
              <a:gd name="adj" fmla="val 50000"/>
            </a:avLst>
          </a:prstGeom>
          <a:solidFill>
            <a:srgbClr val="1C2B4A"/>
          </a:solidFill>
          <a:ln w="12700">
            <a:solidFill>
              <a:srgbClr val="1C2B4A"/>
            </a:solidFill>
            <a:prstDash val="solid"/>
          </a:ln>
        </p:spPr>
      </p:sp>
      <p:sp>
        <p:nvSpPr>
          <p:cNvPr id="9" name="Text 7"/>
          <p:cNvSpPr txBox="1"/>
          <p:nvPr/>
        </p:nvSpPr>
        <p:spPr>
          <a:xfrm>
            <a:off x="1737360" y="1737360"/>
            <a:ext cx="1632204" cy="384048"/>
          </a:xfrm>
          <a:prstGeom prst="rect">
            <a:avLst/>
          </a:prstGeom>
          <a:noFill/>
          <a:ln/>
        </p:spPr>
        <p:txBody>
          <a:bodyPr wrap="square" lIns="0" tIns="0" rIns="0" bIns="0" rtlCol="0" anchor="ctr"/>
          <a:lstStyle/>
          <a:p>
            <a:pPr algn="ctr" indent="0" marL="0">
              <a:buNone/>
            </a:pPr>
            <a:endParaRPr lang="en-US" sz="1200" dirty="0"/>
          </a:p>
        </p:txBody>
      </p:sp>
      <p:pic>
        <p:nvPicPr>
          <p:cNvPr id="10"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901952" y="1810512"/>
            <a:ext cx="237744" cy="237744"/>
          </a:xfrm>
          <a:prstGeom prst="rect">
            <a:avLst/>
          </a:prstGeom>
        </p:spPr>
      </p:pic>
      <p:sp>
        <p:nvSpPr>
          <p:cNvPr id="11" name="Text 8"/>
          <p:cNvSpPr txBox="1"/>
          <p:nvPr/>
        </p:nvSpPr>
        <p:spPr>
          <a:xfrm>
            <a:off x="2194560" y="1737360"/>
            <a:ext cx="1083564"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12" name="Shape 9"/>
          <p:cNvSpPr/>
          <p:nvPr/>
        </p:nvSpPr>
        <p:spPr>
          <a:xfrm>
            <a:off x="3479292" y="1737360"/>
            <a:ext cx="1632204" cy="384048"/>
          </a:xfrm>
          <a:prstGeom prst="roundRect">
            <a:avLst>
              <a:gd name="adj" fmla="val 50000"/>
            </a:avLst>
          </a:prstGeom>
          <a:solidFill>
            <a:srgbClr val="1C2B4A"/>
          </a:solidFill>
          <a:ln w="12700">
            <a:solidFill>
              <a:srgbClr val="1C2B4A"/>
            </a:solidFill>
            <a:prstDash val="solid"/>
          </a:ln>
        </p:spPr>
      </p:sp>
      <p:sp>
        <p:nvSpPr>
          <p:cNvPr id="13" name="Text 10"/>
          <p:cNvSpPr txBox="1"/>
          <p:nvPr/>
        </p:nvSpPr>
        <p:spPr>
          <a:xfrm>
            <a:off x="3479292" y="1737360"/>
            <a:ext cx="1632204" cy="384048"/>
          </a:xfrm>
          <a:prstGeom prst="rect">
            <a:avLst/>
          </a:prstGeom>
          <a:noFill/>
          <a:ln/>
        </p:spPr>
        <p:txBody>
          <a:bodyPr wrap="square" lIns="0" tIns="0" rIns="0" bIns="0" rtlCol="0" anchor="ctr"/>
          <a:lstStyle/>
          <a:p>
            <a:pPr algn="ctr" indent="0" marL="0">
              <a:buNone/>
            </a:pPr>
            <a:endParaRPr lang="en-US" sz="1200" dirty="0"/>
          </a:p>
        </p:txBody>
      </p:sp>
      <p:pic>
        <p:nvPicPr>
          <p:cNvPr id="14"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43884" y="1810512"/>
            <a:ext cx="237744" cy="237744"/>
          </a:xfrm>
          <a:prstGeom prst="rect">
            <a:avLst/>
          </a:prstGeom>
        </p:spPr>
      </p:pic>
      <p:sp>
        <p:nvSpPr>
          <p:cNvPr id="15" name="Text 11"/>
          <p:cNvSpPr txBox="1"/>
          <p:nvPr/>
        </p:nvSpPr>
        <p:spPr>
          <a:xfrm>
            <a:off x="3936492" y="1737360"/>
            <a:ext cx="1083564"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16" name="Shape 12"/>
          <p:cNvSpPr/>
          <p:nvPr/>
        </p:nvSpPr>
        <p:spPr>
          <a:xfrm>
            <a:off x="5221224" y="1737360"/>
            <a:ext cx="1632204" cy="384048"/>
          </a:xfrm>
          <a:prstGeom prst="roundRect">
            <a:avLst>
              <a:gd name="adj" fmla="val 50000"/>
            </a:avLst>
          </a:prstGeom>
          <a:solidFill>
            <a:srgbClr val="1C2B4A"/>
          </a:solidFill>
          <a:ln w="12700">
            <a:solidFill>
              <a:srgbClr val="1C2B4A"/>
            </a:solidFill>
            <a:prstDash val="solid"/>
          </a:ln>
        </p:spPr>
      </p:sp>
      <p:sp>
        <p:nvSpPr>
          <p:cNvPr id="17" name="Text 13"/>
          <p:cNvSpPr txBox="1"/>
          <p:nvPr/>
        </p:nvSpPr>
        <p:spPr>
          <a:xfrm>
            <a:off x="5221224" y="1737360"/>
            <a:ext cx="1632204" cy="384048"/>
          </a:xfrm>
          <a:prstGeom prst="rect">
            <a:avLst/>
          </a:prstGeom>
          <a:noFill/>
          <a:ln/>
        </p:spPr>
        <p:txBody>
          <a:bodyPr wrap="square" lIns="0" tIns="0" rIns="0" bIns="0" rtlCol="0" anchor="ctr"/>
          <a:lstStyle/>
          <a:p>
            <a:pPr algn="ctr" indent="0" marL="0">
              <a:buNone/>
            </a:pPr>
            <a:endParaRPr lang="en-US" sz="1200" dirty="0"/>
          </a:p>
        </p:txBody>
      </p:sp>
      <p:pic>
        <p:nvPicPr>
          <p:cNvPr id="18"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85816" y="1810512"/>
            <a:ext cx="237744" cy="237744"/>
          </a:xfrm>
          <a:prstGeom prst="rect">
            <a:avLst/>
          </a:prstGeom>
        </p:spPr>
      </p:pic>
      <p:sp>
        <p:nvSpPr>
          <p:cNvPr id="19" name="Text 14"/>
          <p:cNvSpPr txBox="1"/>
          <p:nvPr/>
        </p:nvSpPr>
        <p:spPr>
          <a:xfrm>
            <a:off x="5678424" y="1737360"/>
            <a:ext cx="1083564"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20" name="Shape 15"/>
          <p:cNvSpPr/>
          <p:nvPr/>
        </p:nvSpPr>
        <p:spPr>
          <a:xfrm>
            <a:off x="6963156" y="1737360"/>
            <a:ext cx="1632204" cy="384048"/>
          </a:xfrm>
          <a:prstGeom prst="roundRect">
            <a:avLst>
              <a:gd name="adj" fmla="val 50000"/>
            </a:avLst>
          </a:prstGeom>
          <a:solidFill>
            <a:srgbClr val="1C2B4A"/>
          </a:solidFill>
          <a:ln w="12700">
            <a:solidFill>
              <a:srgbClr val="1C2B4A"/>
            </a:solidFill>
            <a:prstDash val="solid"/>
          </a:ln>
        </p:spPr>
      </p:sp>
      <p:sp>
        <p:nvSpPr>
          <p:cNvPr id="21" name="Text 16"/>
          <p:cNvSpPr txBox="1"/>
          <p:nvPr/>
        </p:nvSpPr>
        <p:spPr>
          <a:xfrm>
            <a:off x="6963156" y="1737360"/>
            <a:ext cx="1632204" cy="384048"/>
          </a:xfrm>
          <a:prstGeom prst="rect">
            <a:avLst/>
          </a:prstGeom>
          <a:noFill/>
          <a:ln/>
        </p:spPr>
        <p:txBody>
          <a:bodyPr wrap="square" lIns="0" tIns="0" rIns="0" bIns="0" rtlCol="0" anchor="ctr"/>
          <a:lstStyle/>
          <a:p>
            <a:pPr algn="ctr" indent="0" marL="0">
              <a:buNone/>
            </a:pPr>
            <a:endParaRPr lang="en-US" sz="1200" dirty="0"/>
          </a:p>
        </p:txBody>
      </p:sp>
      <p:pic>
        <p:nvPicPr>
          <p:cNvPr id="2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27748" y="1810512"/>
            <a:ext cx="237744" cy="237744"/>
          </a:xfrm>
          <a:prstGeom prst="rect">
            <a:avLst/>
          </a:prstGeom>
        </p:spPr>
      </p:pic>
      <p:sp>
        <p:nvSpPr>
          <p:cNvPr id="23" name="Text 17"/>
          <p:cNvSpPr txBox="1"/>
          <p:nvPr/>
        </p:nvSpPr>
        <p:spPr>
          <a:xfrm>
            <a:off x="7420356" y="1737360"/>
            <a:ext cx="1083564"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24" name="Text 18"/>
          <p:cNvSpPr txBox="1"/>
          <p:nvPr/>
        </p:nvSpPr>
        <p:spPr>
          <a:xfrm>
            <a:off x="548640" y="2212848"/>
            <a:ext cx="1097280" cy="713232"/>
          </a:xfrm>
          <a:prstGeom prst="rect">
            <a:avLst/>
          </a:prstGeom>
          <a:noFill/>
          <a:ln/>
        </p:spPr>
        <p:txBody>
          <a:bodyPr wrap="square" lIns="0" tIns="0" rIns="0" bIns="0" rtlCol="0" anchor="ctr"/>
          <a:lstStyle/>
          <a:p>
            <a:pPr algn="ctr" indent="0" marL="0">
              <a:lnSpc>
                <a:spcPct val="110000"/>
              </a:lnSpc>
              <a:buNone/>
            </a:pPr>
            <a:r>
              <a:rPr lang="en-US" sz="1200" b="1" dirty="0">
                <a:solidFill>
                  <a:srgbClr val="34415A"/>
                </a:solidFill>
                <a:latin typeface="LINE Seed JP" pitchFamily="34" charset="0"/>
                <a:ea typeface="LINE Seed JP" pitchFamily="34" charset="-122"/>
                <a:cs typeface="LINE Seed JP" pitchFamily="34" charset="-120"/>
              </a:rPr>
              <a:t>いまのツール</a:t>
            </a:r>
            <a:endParaRPr lang="en-US" sz="1200" dirty="0"/>
          </a:p>
          <a:p>
            <a:pPr algn="ctr" indent="0" marL="0">
              <a:lnSpc>
                <a:spcPct val="110000"/>
              </a:lnSpc>
              <a:buNone/>
            </a:pPr>
            <a:r>
              <a:rPr lang="en-US" sz="1200" b="1" dirty="0">
                <a:solidFill>
                  <a:srgbClr val="34415A"/>
                </a:solidFill>
                <a:latin typeface="LINE Seed JP" pitchFamily="34" charset="0"/>
                <a:ea typeface="LINE Seed JP" pitchFamily="34" charset="-122"/>
                <a:cs typeface="LINE Seed JP" pitchFamily="34" charset="-120"/>
              </a:rPr>
              <a:t>（例）</a:t>
            </a:r>
            <a:endParaRPr lang="en-US" sz="1200" dirty="0"/>
          </a:p>
        </p:txBody>
      </p:sp>
      <p:sp>
        <p:nvSpPr>
          <p:cNvPr id="25" name="Shape 19"/>
          <p:cNvSpPr/>
          <p:nvPr/>
        </p:nvSpPr>
        <p:spPr>
          <a:xfrm>
            <a:off x="1737360" y="2212848"/>
            <a:ext cx="1632204" cy="713232"/>
          </a:xfrm>
          <a:prstGeom prst="roundRect">
            <a:avLst>
              <a:gd name="adj" fmla="val 10256"/>
            </a:avLst>
          </a:prstGeom>
          <a:solidFill>
            <a:srgbClr val="EEF2F8"/>
          </a:solidFill>
          <a:ln w="12700">
            <a:solidFill>
              <a:srgbClr val="EEF2F8"/>
            </a:solidFill>
            <a:prstDash val="solid"/>
          </a:ln>
        </p:spPr>
      </p:sp>
      <p:sp>
        <p:nvSpPr>
          <p:cNvPr id="26" name="Text 20"/>
          <p:cNvSpPr txBox="1"/>
          <p:nvPr/>
        </p:nvSpPr>
        <p:spPr>
          <a:xfrm>
            <a:off x="1783080" y="2212848"/>
            <a:ext cx="1540764" cy="713232"/>
          </a:xfrm>
          <a:prstGeom prst="rect">
            <a:avLst/>
          </a:prstGeom>
          <a:noFill/>
          <a:ln/>
        </p:spPr>
        <p:txBody>
          <a:bodyPr wrap="square" lIns="0" tIns="0" rIns="0" bIns="0" rtlCol="0" anchor="ctr"/>
          <a:lstStyle/>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広告、SNS、</a:t>
            </a:r>
            <a:endParaRPr lang="en-US" sz="1150" dirty="0"/>
          </a:p>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チラシ、Webサイト</a:t>
            </a:r>
            <a:endParaRPr lang="en-US" sz="1150" dirty="0"/>
          </a:p>
        </p:txBody>
      </p:sp>
      <p:sp>
        <p:nvSpPr>
          <p:cNvPr id="27" name="Shape 21"/>
          <p:cNvSpPr/>
          <p:nvPr/>
        </p:nvSpPr>
        <p:spPr>
          <a:xfrm>
            <a:off x="3479292" y="2212848"/>
            <a:ext cx="1632204" cy="713232"/>
          </a:xfrm>
          <a:prstGeom prst="roundRect">
            <a:avLst>
              <a:gd name="adj" fmla="val 10256"/>
            </a:avLst>
          </a:prstGeom>
          <a:solidFill>
            <a:srgbClr val="EEF2F8"/>
          </a:solidFill>
          <a:ln w="12700">
            <a:solidFill>
              <a:srgbClr val="EEF2F8"/>
            </a:solidFill>
            <a:prstDash val="solid"/>
          </a:ln>
        </p:spPr>
      </p:sp>
      <p:sp>
        <p:nvSpPr>
          <p:cNvPr id="28" name="Text 22"/>
          <p:cNvSpPr txBox="1"/>
          <p:nvPr/>
        </p:nvSpPr>
        <p:spPr>
          <a:xfrm>
            <a:off x="3525012" y="2212848"/>
            <a:ext cx="1540764" cy="713232"/>
          </a:xfrm>
          <a:prstGeom prst="rect">
            <a:avLst/>
          </a:prstGeom>
          <a:noFill/>
          <a:ln/>
        </p:spPr>
        <p:txBody>
          <a:bodyPr wrap="square" lIns="0" tIns="0" rIns="0" bIns="0" rtlCol="0" anchor="ctr"/>
          <a:lstStyle/>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店頭での声かけ、</a:t>
            </a:r>
            <a:endParaRPr lang="en-US" sz="1150" dirty="0"/>
          </a:p>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メール</a:t>
            </a:r>
            <a:endParaRPr lang="en-US" sz="1150" dirty="0"/>
          </a:p>
        </p:txBody>
      </p:sp>
      <p:sp>
        <p:nvSpPr>
          <p:cNvPr id="29" name="Shape 23"/>
          <p:cNvSpPr/>
          <p:nvPr/>
        </p:nvSpPr>
        <p:spPr>
          <a:xfrm>
            <a:off x="5221224" y="2212848"/>
            <a:ext cx="1632204" cy="713232"/>
          </a:xfrm>
          <a:prstGeom prst="roundRect">
            <a:avLst>
              <a:gd name="adj" fmla="val 10256"/>
            </a:avLst>
          </a:prstGeom>
          <a:solidFill>
            <a:srgbClr val="EEF2F8"/>
          </a:solidFill>
          <a:ln w="12700">
            <a:solidFill>
              <a:srgbClr val="EEF2F8"/>
            </a:solidFill>
            <a:prstDash val="solid"/>
          </a:ln>
        </p:spPr>
      </p:sp>
      <p:sp>
        <p:nvSpPr>
          <p:cNvPr id="30" name="Text 24"/>
          <p:cNvSpPr txBox="1"/>
          <p:nvPr/>
        </p:nvSpPr>
        <p:spPr>
          <a:xfrm>
            <a:off x="5266944" y="2212848"/>
            <a:ext cx="1540764" cy="713232"/>
          </a:xfrm>
          <a:prstGeom prst="rect">
            <a:avLst/>
          </a:prstGeom>
          <a:noFill/>
          <a:ln/>
        </p:spPr>
        <p:txBody>
          <a:bodyPr wrap="square" lIns="0" tIns="0" rIns="0" bIns="0" rtlCol="0" anchor="ctr"/>
          <a:lstStyle/>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ECサイト、</a:t>
            </a:r>
            <a:endParaRPr lang="en-US" sz="1150" dirty="0"/>
          </a:p>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予約システム、店頭</a:t>
            </a:r>
            <a:endParaRPr lang="en-US" sz="1150" dirty="0"/>
          </a:p>
        </p:txBody>
      </p:sp>
      <p:sp>
        <p:nvSpPr>
          <p:cNvPr id="31" name="Shape 25"/>
          <p:cNvSpPr/>
          <p:nvPr/>
        </p:nvSpPr>
        <p:spPr>
          <a:xfrm>
            <a:off x="6963156" y="2212848"/>
            <a:ext cx="1632204" cy="713232"/>
          </a:xfrm>
          <a:prstGeom prst="roundRect">
            <a:avLst>
              <a:gd name="adj" fmla="val 10256"/>
            </a:avLst>
          </a:prstGeom>
          <a:solidFill>
            <a:srgbClr val="EEF2F8"/>
          </a:solidFill>
          <a:ln w="12700">
            <a:solidFill>
              <a:srgbClr val="EEF2F8"/>
            </a:solidFill>
            <a:prstDash val="solid"/>
          </a:ln>
        </p:spPr>
      </p:sp>
      <p:sp>
        <p:nvSpPr>
          <p:cNvPr id="32" name="Text 26"/>
          <p:cNvSpPr txBox="1"/>
          <p:nvPr/>
        </p:nvSpPr>
        <p:spPr>
          <a:xfrm>
            <a:off x="7008876" y="2212848"/>
            <a:ext cx="1540764" cy="713232"/>
          </a:xfrm>
          <a:prstGeom prst="rect">
            <a:avLst/>
          </a:prstGeom>
          <a:noFill/>
          <a:ln/>
        </p:spPr>
        <p:txBody>
          <a:bodyPr wrap="square" lIns="0" tIns="0" rIns="0" bIns="0" rtlCol="0" anchor="ctr"/>
          <a:lstStyle/>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店頭、メール</a:t>
            </a:r>
            <a:endParaRPr lang="en-US" sz="1150" dirty="0"/>
          </a:p>
        </p:txBody>
      </p:sp>
      <p:sp>
        <p:nvSpPr>
          <p:cNvPr id="33" name="Text 27"/>
          <p:cNvSpPr txBox="1"/>
          <p:nvPr/>
        </p:nvSpPr>
        <p:spPr>
          <a:xfrm>
            <a:off x="548640" y="3017520"/>
            <a:ext cx="1097280" cy="713232"/>
          </a:xfrm>
          <a:prstGeom prst="rect">
            <a:avLst/>
          </a:prstGeom>
          <a:noFill/>
          <a:ln/>
        </p:spPr>
        <p:txBody>
          <a:bodyPr wrap="square" lIns="0" tIns="0" rIns="0" bIns="0" rtlCol="0" anchor="ctr"/>
          <a:lstStyle/>
          <a:p>
            <a:pPr algn="ctr" indent="0" marL="0">
              <a:lnSpc>
                <a:spcPct val="110000"/>
              </a:lnSpc>
              <a:buNone/>
            </a:pPr>
            <a:r>
              <a:rPr lang="en-US" sz="1200" b="1" dirty="0">
                <a:solidFill>
                  <a:srgbClr val="F26B21"/>
                </a:solidFill>
                <a:latin typeface="LINE Seed JP" pitchFamily="34" charset="0"/>
                <a:ea typeface="LINE Seed JP" pitchFamily="34" charset="-122"/>
                <a:cs typeface="LINE Seed JP" pitchFamily="34" charset="-120"/>
              </a:rPr>
              <a:t>LINE</a:t>
            </a:r>
            <a:endParaRPr lang="en-US" sz="1200" dirty="0"/>
          </a:p>
        </p:txBody>
      </p:sp>
      <p:sp>
        <p:nvSpPr>
          <p:cNvPr id="34" name="Shape 28"/>
          <p:cNvSpPr/>
          <p:nvPr/>
        </p:nvSpPr>
        <p:spPr>
          <a:xfrm>
            <a:off x="1737360" y="3017520"/>
            <a:ext cx="1632204" cy="713232"/>
          </a:xfrm>
          <a:prstGeom prst="roundRect">
            <a:avLst>
              <a:gd name="adj" fmla="val 10256"/>
            </a:avLst>
          </a:prstGeom>
          <a:solidFill>
            <a:srgbClr val="FDEBDF"/>
          </a:solidFill>
          <a:ln w="12700">
            <a:solidFill>
              <a:srgbClr val="FDEBDF"/>
            </a:solidFill>
            <a:prstDash val="solid"/>
          </a:ln>
        </p:spPr>
      </p:sp>
      <p:sp>
        <p:nvSpPr>
          <p:cNvPr id="35" name="Text 29"/>
          <p:cNvSpPr txBox="1"/>
          <p:nvPr/>
        </p:nvSpPr>
        <p:spPr>
          <a:xfrm>
            <a:off x="1783080" y="3017520"/>
            <a:ext cx="1540764" cy="713232"/>
          </a:xfrm>
          <a:prstGeom prst="rect">
            <a:avLst/>
          </a:prstGeom>
          <a:noFill/>
          <a:ln/>
        </p:spPr>
        <p:txBody>
          <a:bodyPr wrap="square" lIns="0" tIns="0" rIns="0" bIns="0" rtlCol="0" anchor="ctr"/>
          <a:lstStyle/>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LINEへ誘導する</a:t>
            </a:r>
            <a:endParaRPr lang="en-US" sz="1150" dirty="0"/>
          </a:p>
        </p:txBody>
      </p:sp>
      <p:sp>
        <p:nvSpPr>
          <p:cNvPr id="36" name="Shape 30"/>
          <p:cNvSpPr/>
          <p:nvPr/>
        </p:nvSpPr>
        <p:spPr>
          <a:xfrm>
            <a:off x="3479292" y="3017520"/>
            <a:ext cx="1632204" cy="713232"/>
          </a:xfrm>
          <a:prstGeom prst="roundRect">
            <a:avLst>
              <a:gd name="adj" fmla="val 10256"/>
            </a:avLst>
          </a:prstGeom>
          <a:solidFill>
            <a:srgbClr val="FDEBDF"/>
          </a:solidFill>
          <a:ln w="12700">
            <a:solidFill>
              <a:srgbClr val="FDEBDF"/>
            </a:solidFill>
            <a:prstDash val="solid"/>
          </a:ln>
        </p:spPr>
      </p:sp>
      <p:sp>
        <p:nvSpPr>
          <p:cNvPr id="37" name="Text 31"/>
          <p:cNvSpPr txBox="1"/>
          <p:nvPr/>
        </p:nvSpPr>
        <p:spPr>
          <a:xfrm>
            <a:off x="3525012" y="3017520"/>
            <a:ext cx="1540764" cy="713232"/>
          </a:xfrm>
          <a:prstGeom prst="rect">
            <a:avLst/>
          </a:prstGeom>
          <a:noFill/>
          <a:ln/>
        </p:spPr>
        <p:txBody>
          <a:bodyPr wrap="square" lIns="0" tIns="0" rIns="0" bIns="0" rtlCol="0" anchor="ctr"/>
          <a:lstStyle/>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友だち追加、</a:t>
            </a:r>
            <a:endParaRPr lang="en-US" sz="1150" dirty="0"/>
          </a:p>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アンケート、</a:t>
            </a:r>
            <a:endParaRPr lang="en-US" sz="1150" dirty="0"/>
          </a:p>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関係を深める配信</a:t>
            </a:r>
            <a:endParaRPr lang="en-US" sz="1150" dirty="0"/>
          </a:p>
        </p:txBody>
      </p:sp>
      <p:sp>
        <p:nvSpPr>
          <p:cNvPr id="38" name="Shape 32"/>
          <p:cNvSpPr/>
          <p:nvPr/>
        </p:nvSpPr>
        <p:spPr>
          <a:xfrm>
            <a:off x="5221224" y="3017520"/>
            <a:ext cx="1632204" cy="713232"/>
          </a:xfrm>
          <a:prstGeom prst="roundRect">
            <a:avLst>
              <a:gd name="adj" fmla="val 10256"/>
            </a:avLst>
          </a:prstGeom>
          <a:solidFill>
            <a:srgbClr val="FDEBDF"/>
          </a:solidFill>
          <a:ln w="12700">
            <a:solidFill>
              <a:srgbClr val="FDEBDF"/>
            </a:solidFill>
            <a:prstDash val="solid"/>
          </a:ln>
        </p:spPr>
      </p:sp>
      <p:sp>
        <p:nvSpPr>
          <p:cNvPr id="39" name="Text 33"/>
          <p:cNvSpPr txBox="1"/>
          <p:nvPr/>
        </p:nvSpPr>
        <p:spPr>
          <a:xfrm>
            <a:off x="5266944" y="3017520"/>
            <a:ext cx="1540764" cy="713232"/>
          </a:xfrm>
          <a:prstGeom prst="rect">
            <a:avLst/>
          </a:prstGeom>
          <a:noFill/>
          <a:ln/>
        </p:spPr>
        <p:txBody>
          <a:bodyPr wrap="square" lIns="0" tIns="0" rIns="0" bIns="0" rtlCol="0" anchor="ctr"/>
          <a:lstStyle/>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購入・予約への</a:t>
            </a:r>
            <a:endParaRPr lang="en-US" sz="1150" dirty="0"/>
          </a:p>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リンク、問い合わせ</a:t>
            </a:r>
            <a:endParaRPr lang="en-US" sz="1150" dirty="0"/>
          </a:p>
        </p:txBody>
      </p:sp>
      <p:sp>
        <p:nvSpPr>
          <p:cNvPr id="40" name="Shape 34"/>
          <p:cNvSpPr/>
          <p:nvPr/>
        </p:nvSpPr>
        <p:spPr>
          <a:xfrm>
            <a:off x="6963156" y="3017520"/>
            <a:ext cx="1632204" cy="713232"/>
          </a:xfrm>
          <a:prstGeom prst="roundRect">
            <a:avLst>
              <a:gd name="adj" fmla="val 10256"/>
            </a:avLst>
          </a:prstGeom>
          <a:solidFill>
            <a:srgbClr val="FDEBDF"/>
          </a:solidFill>
          <a:ln w="12700">
            <a:solidFill>
              <a:srgbClr val="FDEBDF"/>
            </a:solidFill>
            <a:prstDash val="solid"/>
          </a:ln>
        </p:spPr>
      </p:sp>
      <p:sp>
        <p:nvSpPr>
          <p:cNvPr id="41" name="Text 35"/>
          <p:cNvSpPr txBox="1"/>
          <p:nvPr/>
        </p:nvSpPr>
        <p:spPr>
          <a:xfrm>
            <a:off x="7008876" y="3017520"/>
            <a:ext cx="1540764" cy="713232"/>
          </a:xfrm>
          <a:prstGeom prst="rect">
            <a:avLst/>
          </a:prstGeom>
          <a:noFill/>
          <a:ln/>
        </p:spPr>
        <p:txBody>
          <a:bodyPr wrap="square" lIns="0" tIns="0" rIns="0" bIns="0" rtlCol="0" anchor="ctr"/>
          <a:lstStyle/>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利用後の連絡、</a:t>
            </a:r>
            <a:endParaRPr lang="en-US" sz="1150" dirty="0"/>
          </a:p>
          <a:p>
            <a:pPr algn="ctr" indent="0" marL="0">
              <a:lnSpc>
                <a:spcPct val="115000"/>
              </a:lnSpc>
              <a:buNone/>
            </a:pPr>
            <a:r>
              <a:rPr lang="en-US" sz="1150" dirty="0">
                <a:solidFill>
                  <a:srgbClr val="1C2B4A"/>
                </a:solidFill>
                <a:latin typeface="LINE Seed JP" pitchFamily="34" charset="0"/>
                <a:ea typeface="LINE Seed JP" pitchFamily="34" charset="-122"/>
                <a:cs typeface="LINE Seed JP" pitchFamily="34" charset="-120"/>
              </a:rPr>
              <a:t>クーポン</a:t>
            </a:r>
            <a:endParaRPr lang="en-US" sz="11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用意と連携</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1900" b="1" dirty="0">
                <a:solidFill>
                  <a:srgbClr val="1C2B4A"/>
                </a:solidFill>
                <a:latin typeface="LINE Seed JP" pitchFamily="34" charset="0"/>
                <a:ea typeface="LINE Seed JP" pitchFamily="34" charset="-122"/>
                <a:cs typeface="LINE Seed JP" pitchFamily="34" charset="-120"/>
              </a:rPr>
              <a:t>Lステップのプランは使いたい機能によって分かれる</a:t>
            </a:r>
            <a:endParaRPr lang="en-US" sz="19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14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理想の流れを実現するために必要な機能が含まれているかを、事前に確認します。</a:t>
            </a:r>
            <a:endParaRPr lang="en-US" sz="1300" dirty="0"/>
          </a:p>
        </p:txBody>
      </p:sp>
      <p:sp>
        <p:nvSpPr>
          <p:cNvPr id="8" name="Shape 6"/>
          <p:cNvSpPr/>
          <p:nvPr/>
        </p:nvSpPr>
        <p:spPr>
          <a:xfrm>
            <a:off x="548640" y="1783080"/>
            <a:ext cx="2468880" cy="384048"/>
          </a:xfrm>
          <a:prstGeom prst="roundRect">
            <a:avLst>
              <a:gd name="adj" fmla="val 19048"/>
            </a:avLst>
          </a:prstGeom>
          <a:solidFill>
            <a:srgbClr val="EEF2F8"/>
          </a:solidFill>
          <a:ln w="12700">
            <a:solidFill>
              <a:srgbClr val="EEF2F8"/>
            </a:solidFill>
            <a:prstDash val="solid"/>
          </a:ln>
        </p:spPr>
      </p:sp>
      <p:sp>
        <p:nvSpPr>
          <p:cNvPr id="9" name="Text 7"/>
          <p:cNvSpPr txBox="1"/>
          <p:nvPr/>
        </p:nvSpPr>
        <p:spPr>
          <a:xfrm>
            <a:off x="658368" y="1856232"/>
            <a:ext cx="2249424" cy="237744"/>
          </a:xfrm>
          <a:prstGeom prst="rect">
            <a:avLst/>
          </a:prstGeom>
          <a:noFill/>
          <a:ln/>
        </p:spPr>
        <p:txBody>
          <a:bodyPr wrap="square" lIns="0" tIns="0" rIns="0" bIns="0" rtlCol="0" anchor="ctr"/>
          <a:lstStyle/>
          <a:p>
            <a:pPr algn="ctr" indent="0" marL="0">
              <a:lnSpc>
                <a:spcPct val="115000"/>
              </a:lnSpc>
              <a:buNone/>
            </a:pPr>
            <a:r>
              <a:rPr lang="en-US" sz="1250" b="1" dirty="0">
                <a:solidFill>
                  <a:srgbClr val="1C2B4A"/>
                </a:solidFill>
                <a:latin typeface="LINE Seed JP" pitchFamily="34" charset="0"/>
                <a:ea typeface="LINE Seed JP" pitchFamily="34" charset="-122"/>
                <a:cs typeface="LINE Seed JP" pitchFamily="34" charset="-120"/>
              </a:rPr>
              <a:t>公式LINEの開設</a:t>
            </a:r>
            <a:endParaRPr lang="en-US" sz="1250" dirty="0"/>
          </a:p>
        </p:txBody>
      </p:sp>
      <p:sp>
        <p:nvSpPr>
          <p:cNvPr id="10" name="Shape 8"/>
          <p:cNvSpPr/>
          <p:nvPr/>
        </p:nvSpPr>
        <p:spPr>
          <a:xfrm>
            <a:off x="3063240" y="1975104"/>
            <a:ext cx="228600" cy="0"/>
          </a:xfrm>
          <a:prstGeom prst="line">
            <a:avLst/>
          </a:prstGeom>
          <a:noFill/>
          <a:ln w="22225">
            <a:solidFill>
              <a:srgbClr val="F26B21"/>
            </a:solidFill>
            <a:prstDash val="solid"/>
            <a:tailEnd type="triangle"/>
          </a:ln>
        </p:spPr>
      </p:sp>
      <p:sp>
        <p:nvSpPr>
          <p:cNvPr id="11" name="Shape 9"/>
          <p:cNvSpPr/>
          <p:nvPr/>
        </p:nvSpPr>
        <p:spPr>
          <a:xfrm>
            <a:off x="3337560" y="1783080"/>
            <a:ext cx="2468880" cy="384048"/>
          </a:xfrm>
          <a:prstGeom prst="roundRect">
            <a:avLst>
              <a:gd name="adj" fmla="val 19048"/>
            </a:avLst>
          </a:prstGeom>
          <a:solidFill>
            <a:srgbClr val="FDEBDF"/>
          </a:solidFill>
          <a:ln w="12700">
            <a:solidFill>
              <a:srgbClr val="FDEBDF"/>
            </a:solidFill>
            <a:prstDash val="solid"/>
          </a:ln>
        </p:spPr>
      </p:sp>
      <p:sp>
        <p:nvSpPr>
          <p:cNvPr id="12" name="Shape 10"/>
          <p:cNvSpPr/>
          <p:nvPr/>
        </p:nvSpPr>
        <p:spPr>
          <a:xfrm>
            <a:off x="3337560" y="1783080"/>
            <a:ext cx="2468880" cy="384048"/>
          </a:xfrm>
          <a:prstGeom prst="roundRect">
            <a:avLst>
              <a:gd name="adj" fmla="val 19048"/>
            </a:avLst>
          </a:prstGeom>
          <a:ln w="15875">
            <a:solidFill>
              <a:srgbClr val="F26B21"/>
            </a:solidFill>
            <a:prstDash val="solid"/>
          </a:ln>
        </p:spPr>
      </p:sp>
      <p:sp>
        <p:nvSpPr>
          <p:cNvPr id="13" name="Text 11"/>
          <p:cNvSpPr txBox="1"/>
          <p:nvPr/>
        </p:nvSpPr>
        <p:spPr>
          <a:xfrm>
            <a:off x="3447288" y="1856232"/>
            <a:ext cx="2249424" cy="237744"/>
          </a:xfrm>
          <a:prstGeom prst="rect">
            <a:avLst/>
          </a:prstGeom>
          <a:noFill/>
          <a:ln/>
        </p:spPr>
        <p:txBody>
          <a:bodyPr wrap="square" lIns="0" tIns="0" rIns="0" bIns="0" rtlCol="0" anchor="ctr"/>
          <a:lstStyle/>
          <a:p>
            <a:pPr algn="ctr" indent="0" marL="0">
              <a:lnSpc>
                <a:spcPct val="115000"/>
              </a:lnSpc>
              <a:buNone/>
            </a:pPr>
            <a:r>
              <a:rPr lang="en-US" sz="1250" b="1" dirty="0">
                <a:solidFill>
                  <a:srgbClr val="1C2B4A"/>
                </a:solidFill>
                <a:latin typeface="LINE Seed JP" pitchFamily="34" charset="0"/>
                <a:ea typeface="LINE Seed JP" pitchFamily="34" charset="-122"/>
                <a:cs typeface="LINE Seed JP" pitchFamily="34" charset="-120"/>
              </a:rPr>
              <a:t>Lステップの契約</a:t>
            </a:r>
            <a:endParaRPr lang="en-US" sz="1250" dirty="0"/>
          </a:p>
        </p:txBody>
      </p:sp>
      <p:sp>
        <p:nvSpPr>
          <p:cNvPr id="14" name="Shape 12"/>
          <p:cNvSpPr/>
          <p:nvPr/>
        </p:nvSpPr>
        <p:spPr>
          <a:xfrm>
            <a:off x="5852160" y="1975104"/>
            <a:ext cx="228600" cy="0"/>
          </a:xfrm>
          <a:prstGeom prst="line">
            <a:avLst/>
          </a:prstGeom>
          <a:noFill/>
          <a:ln w="22225">
            <a:solidFill>
              <a:srgbClr val="F26B21"/>
            </a:solidFill>
            <a:prstDash val="solid"/>
            <a:tailEnd type="triangle"/>
          </a:ln>
        </p:spPr>
      </p:sp>
      <p:sp>
        <p:nvSpPr>
          <p:cNvPr id="15" name="Shape 13"/>
          <p:cNvSpPr/>
          <p:nvPr/>
        </p:nvSpPr>
        <p:spPr>
          <a:xfrm>
            <a:off x="6126480" y="1783080"/>
            <a:ext cx="2468880" cy="384048"/>
          </a:xfrm>
          <a:prstGeom prst="roundRect">
            <a:avLst>
              <a:gd name="adj" fmla="val 19048"/>
            </a:avLst>
          </a:prstGeom>
          <a:solidFill>
            <a:srgbClr val="EEF2F8"/>
          </a:solidFill>
          <a:ln w="12700">
            <a:solidFill>
              <a:srgbClr val="EEF2F8"/>
            </a:solidFill>
            <a:prstDash val="solid"/>
          </a:ln>
        </p:spPr>
      </p:sp>
      <p:sp>
        <p:nvSpPr>
          <p:cNvPr id="16" name="Text 14"/>
          <p:cNvSpPr txBox="1"/>
          <p:nvPr/>
        </p:nvSpPr>
        <p:spPr>
          <a:xfrm>
            <a:off x="6236208" y="1856232"/>
            <a:ext cx="2249424" cy="237744"/>
          </a:xfrm>
          <a:prstGeom prst="rect">
            <a:avLst/>
          </a:prstGeom>
          <a:noFill/>
          <a:ln/>
        </p:spPr>
        <p:txBody>
          <a:bodyPr wrap="square" lIns="0" tIns="0" rIns="0" bIns="0" rtlCol="0" anchor="ctr"/>
          <a:lstStyle/>
          <a:p>
            <a:pPr algn="ctr" indent="0" marL="0">
              <a:lnSpc>
                <a:spcPct val="115000"/>
              </a:lnSpc>
              <a:buNone/>
            </a:pPr>
            <a:r>
              <a:rPr lang="en-US" sz="1250" b="1" dirty="0">
                <a:solidFill>
                  <a:srgbClr val="1C2B4A"/>
                </a:solidFill>
                <a:latin typeface="LINE Seed JP" pitchFamily="34" charset="0"/>
                <a:ea typeface="LINE Seed JP" pitchFamily="34" charset="-122"/>
                <a:cs typeface="LINE Seed JP" pitchFamily="34" charset="-120"/>
              </a:rPr>
              <a:t>連携</a:t>
            </a:r>
            <a:endParaRPr lang="en-US" sz="125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2377440"/>
          <a:ext cx="8046720" cy="914400"/>
        </p:xfrm>
        <a:graphic>
          <a:graphicData uri="http://schemas.openxmlformats.org/drawingml/2006/table">
            <a:tbl>
              <a:tblPr/>
              <a:tblGrid>
                <a:gridCol w="3291840"/>
                <a:gridCol w="1188720"/>
                <a:gridCol w="1188720"/>
                <a:gridCol w="1188720"/>
                <a:gridCol w="1188720"/>
              </a:tblGrid>
              <a:tr h="384048">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使いたい機能</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フリー</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スタート</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スタンダード</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プロ</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384048">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回答フォーム・予約管理</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384048">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お客さまごとのリッチメニューの切り替え</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384048">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流入経路分析</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18" name="Text 15"/>
          <p:cNvSpPr txBox="1"/>
          <p:nvPr/>
        </p:nvSpPr>
        <p:spPr>
          <a:xfrm>
            <a:off x="548640" y="4023360"/>
            <a:ext cx="8046720" cy="457200"/>
          </a:xfrm>
          <a:prstGeom prst="rect">
            <a:avLst/>
          </a:prstGeom>
          <a:noFill/>
          <a:ln/>
        </p:spPr>
        <p:txBody>
          <a:bodyPr wrap="square" lIns="0" tIns="0" rIns="0" bIns="0" rtlCol="0" anchor="t"/>
          <a:lstStyle/>
          <a:p>
            <a:pPr algn="l"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フリーはタグ10個・シナリオ1件まで。初月無料はスタート・スタンダード・プロ。</a:t>
            </a:r>
            <a:endParaRPr lang="en-US" sz="1050" dirty="0"/>
          </a:p>
          <a:p>
            <a:pPr algn="l" indent="0" marL="0">
              <a:lnSpc>
                <a:spcPct val="120000"/>
              </a:lnSpc>
              <a:buNone/>
            </a:pPr>
            <a:r>
              <a:rPr lang="en-US" sz="1050" dirty="0">
                <a:solidFill>
                  <a:srgbClr val="556176"/>
                </a:solidFill>
                <a:latin typeface="LINE Seed JP" pitchFamily="34" charset="0"/>
                <a:ea typeface="LINE Seed JP" pitchFamily="34" charset="-122"/>
                <a:cs typeface="LINE Seed JP" pitchFamily="34" charset="-120"/>
              </a:rPr>
              <a:t>無料期間が終わると料金がかかり始めるので、終わる日をメモしておく</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用意と連携</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公式LINEとLステップの連携設定を行う</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15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必要な識別情報の入力や応答設定を完了させてから、送受信のテストまでをパソコンで進めます。</a:t>
            </a:r>
            <a:endParaRPr lang="en-US" sz="13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8046720" cy="914400"/>
        </p:xfrm>
        <a:graphic>
          <a:graphicData uri="http://schemas.openxmlformats.org/drawingml/2006/table">
            <a:tbl>
              <a:tblPr/>
              <a:tblGrid>
                <a:gridCol w="685800"/>
                <a:gridCol w="2514600"/>
                <a:gridCol w="4846320"/>
              </a:tblGrid>
              <a:tr h="329184">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手順</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どこで</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すること</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EEF2F8"/>
                    </a:solidFill>
                  </a:tcPr>
                </a:tc>
              </a:tr>
              <a:tr h="566928">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1</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LINE公式アカウントの</a:t>
                      </a:r>
                      <a:endParaRPr lang="en-US" sz="1150" dirty="0">
                        <a:latin typeface="LINE Seed JP" charset="0"/>
                        <a:ea typeface="LINE Seed JP" charset="0"/>
                        <a:cs typeface="LINE Seed JP" charset="0"/>
                      </a:endParaRPr>
                    </a:p>
                    <a:p>
                      <a:pPr indent="0" marL="0">
                        <a:buNone/>
                      </a:pPr>
                      <a:r>
                        <a:rPr lang="en-US" sz="1150" dirty="0">
                          <a:solidFill>
                            <a:srgbClr val="1C2B4A"/>
                          </a:solidFill>
                          <a:latin typeface="LINE Seed JP" pitchFamily="34" charset="0"/>
                          <a:ea typeface="LINE Seed JP" pitchFamily="34" charset="-122"/>
                          <a:cs typeface="LINE Seed JP" pitchFamily="34" charset="-120"/>
                        </a:rPr>
                        <a:t>管理画面</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Messaging APIを有効にし、</a:t>
                      </a:r>
                      <a:endParaRPr lang="en-US" sz="1150" dirty="0">
                        <a:latin typeface="LINE Seed JP" charset="0"/>
                        <a:ea typeface="LINE Seed JP" charset="0"/>
                        <a:cs typeface="LINE Seed JP" charset="0"/>
                      </a:endParaRPr>
                    </a:p>
                    <a:p>
                      <a:pPr indent="0" marL="0">
                        <a:buNone/>
                      </a:pPr>
                      <a:r>
                        <a:rPr lang="en-US" sz="1150" dirty="0">
                          <a:solidFill>
                            <a:srgbClr val="1C2B4A"/>
                          </a:solidFill>
                          <a:latin typeface="LINE Seed JP" pitchFamily="34" charset="0"/>
                          <a:ea typeface="LINE Seed JP" pitchFamily="34" charset="-122"/>
                          <a:cs typeface="LINE Seed JP" pitchFamily="34" charset="-120"/>
                        </a:rPr>
                        <a:t>Channel IDとChannel SecretをLステップに入力する</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2</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LINE公式アカウントの</a:t>
                      </a:r>
                      <a:endParaRPr lang="en-US" sz="1150" dirty="0">
                        <a:latin typeface="LINE Seed JP" charset="0"/>
                        <a:ea typeface="LINE Seed JP" charset="0"/>
                        <a:cs typeface="LINE Seed JP" charset="0"/>
                      </a:endParaRPr>
                    </a:p>
                    <a:p>
                      <a:pPr indent="0" marL="0">
                        <a:buNone/>
                      </a:pPr>
                      <a:r>
                        <a:rPr lang="en-US" sz="1150" dirty="0">
                          <a:solidFill>
                            <a:srgbClr val="1C2B4A"/>
                          </a:solidFill>
                          <a:latin typeface="LINE Seed JP" pitchFamily="34" charset="0"/>
                          <a:ea typeface="LINE Seed JP" pitchFamily="34" charset="-122"/>
                          <a:cs typeface="LINE Seed JP" pitchFamily="34" charset="-120"/>
                        </a:rPr>
                        <a:t>管理画面</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応答設定で、Webhookをオン。</a:t>
                      </a:r>
                      <a:endParaRPr lang="en-US" sz="1150" dirty="0">
                        <a:latin typeface="LINE Seed JP" charset="0"/>
                        <a:ea typeface="LINE Seed JP" charset="0"/>
                        <a:cs typeface="LINE Seed JP" charset="0"/>
                      </a:endParaRPr>
                    </a:p>
                    <a:p>
                      <a:pPr indent="0" marL="0">
                        <a:buNone/>
                      </a:pPr>
                      <a:r>
                        <a:rPr lang="en-US" sz="1150" dirty="0">
                          <a:solidFill>
                            <a:srgbClr val="1C2B4A"/>
                          </a:solidFill>
                          <a:latin typeface="LINE Seed JP" pitchFamily="34" charset="0"/>
                          <a:ea typeface="LINE Seed JP" pitchFamily="34" charset="-122"/>
                          <a:cs typeface="LINE Seed JP" pitchFamily="34" charset="-120"/>
                        </a:rPr>
                        <a:t>チャット・あいさつメッセージ・応答メッセージをオフ</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566928">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3</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LINE Developers</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LINEログインのチャネルを作り、</a:t>
                      </a:r>
                      <a:endParaRPr lang="en-US" sz="1150" dirty="0">
                        <a:latin typeface="LINE Seed JP" charset="0"/>
                        <a:ea typeface="LINE Seed JP" charset="0"/>
                        <a:cs typeface="LINE Seed JP" charset="0"/>
                      </a:endParaRPr>
                    </a:p>
                    <a:p>
                      <a:pPr indent="0" marL="0">
                        <a:buNone/>
                      </a:pPr>
                      <a:r>
                        <a:rPr lang="en-US" sz="1150" dirty="0">
                          <a:solidFill>
                            <a:srgbClr val="1C2B4A"/>
                          </a:solidFill>
                          <a:latin typeface="LINE Seed JP" pitchFamily="34" charset="0"/>
                          <a:ea typeface="LINE Seed JP" pitchFamily="34" charset="-122"/>
                          <a:cs typeface="LINE Seed JP" pitchFamily="34" charset="-120"/>
                        </a:rPr>
                        <a:t>チャネルIDとシークレットをLステップに入力する</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457200">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4</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Lステップ</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電話番号で認証し、メッセージの送受信を試す</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9" name="Text 6"/>
          <p:cNvSpPr txBox="1"/>
          <p:nvPr/>
        </p:nvSpPr>
        <p:spPr>
          <a:xfrm>
            <a:off x="548640" y="4443984"/>
            <a:ext cx="8046720" cy="219456"/>
          </a:xfrm>
          <a:prstGeom prst="rect">
            <a:avLst/>
          </a:prstGeom>
          <a:noFill/>
          <a:ln/>
        </p:spPr>
        <p:txBody>
          <a:bodyPr wrap="square" lIns="0" tIns="0" rIns="0" bIns="0" rtlCol="0" anchor="t"/>
          <a:lstStyle/>
          <a:p>
            <a:pPr algn="l" indent="0" marL="0">
              <a:buNone/>
            </a:pPr>
            <a:r>
              <a:rPr lang="en-US" sz="850" dirty="0">
                <a:solidFill>
                  <a:srgbClr val="556176"/>
                </a:solidFill>
                <a:latin typeface="LINE Seed JP" pitchFamily="34" charset="0"/>
                <a:ea typeface="LINE Seed JP" pitchFamily="34" charset="-122"/>
                <a:cs typeface="LINE Seed JP" pitchFamily="34" charset="-120"/>
              </a:rPr>
              <a:t>出典：Lステップ公式「Lステップの初期設定｜簡単設定ガイド」（2026年9月）。設定はパソコンで行う</a:t>
            </a:r>
            <a:endParaRPr lang="en-US"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用意と連携</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友だちの反映状況に合わせて送信元を分ける</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16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連携前の友だちは操作後に反映されるため、反映が済むまでは公式LINEからメッセージを送ります。</a:t>
            </a:r>
            <a:endParaRPr lang="en-US" sz="1300" dirty="0"/>
          </a:p>
        </p:txBody>
      </p:sp>
      <p:sp>
        <p:nvSpPr>
          <p:cNvPr id="8" name="Shape 6"/>
          <p:cNvSpPr/>
          <p:nvPr/>
        </p:nvSpPr>
        <p:spPr>
          <a:xfrm>
            <a:off x="548640" y="1783080"/>
            <a:ext cx="5120640" cy="1225296"/>
          </a:xfrm>
          <a:prstGeom prst="roundRect">
            <a:avLst>
              <a:gd name="adj" fmla="val 5970"/>
            </a:avLst>
          </a:prstGeom>
          <a:solidFill>
            <a:srgbClr val="FDEBDF"/>
          </a:solidFill>
          <a:ln w="12700">
            <a:solidFill>
              <a:srgbClr val="FDEBDF"/>
            </a:solidFill>
            <a:prstDash val="solid"/>
          </a:ln>
        </p:spPr>
      </p:sp>
      <p:sp>
        <p:nvSpPr>
          <p:cNvPr id="9" name="Text 7"/>
          <p:cNvSpPr txBox="1"/>
          <p:nvPr/>
        </p:nvSpPr>
        <p:spPr>
          <a:xfrm>
            <a:off x="777240" y="1874520"/>
            <a:ext cx="4663440" cy="274320"/>
          </a:xfrm>
          <a:prstGeom prst="rect">
            <a:avLst/>
          </a:prstGeom>
          <a:noFill/>
          <a:ln/>
        </p:spPr>
        <p:txBody>
          <a:bodyPr wrap="square" lIns="0" tIns="0" rIns="0" bIns="0" rtlCol="0" anchor="t"/>
          <a:lstStyle/>
          <a:p>
            <a:pPr algn="l" indent="0" marL="0">
              <a:buNone/>
            </a:pPr>
            <a:r>
              <a:rPr lang="en-US" sz="1200" b="1" dirty="0">
                <a:solidFill>
                  <a:srgbClr val="F26B21"/>
                </a:solidFill>
                <a:latin typeface="LINE Seed JP" pitchFamily="34" charset="0"/>
                <a:ea typeface="LINE Seed JP" pitchFamily="34" charset="-122"/>
                <a:cs typeface="LINE Seed JP" pitchFamily="34" charset="-120"/>
              </a:rPr>
              <a:t>Lステップに反映された友だち</a:t>
            </a:r>
            <a:endParaRPr lang="en-US" sz="1200" dirty="0"/>
          </a:p>
        </p:txBody>
      </p:sp>
      <p:sp>
        <p:nvSpPr>
          <p:cNvPr id="10" name="Text 8"/>
          <p:cNvSpPr txBox="1"/>
          <p:nvPr/>
        </p:nvSpPr>
        <p:spPr>
          <a:xfrm>
            <a:off x="777240" y="2148840"/>
            <a:ext cx="4663440" cy="384048"/>
          </a:xfrm>
          <a:prstGeom prst="rect">
            <a:avLst/>
          </a:prstGeom>
          <a:noFill/>
          <a:ln/>
        </p:spPr>
        <p:txBody>
          <a:bodyPr wrap="square" lIns="0" tIns="0" rIns="0" bIns="0" rtlCol="0" anchor="ctr"/>
          <a:lstStyle/>
          <a:p>
            <a:pPr algn="l" indent="0" marL="0">
              <a:buNone/>
            </a:pPr>
            <a:r>
              <a:rPr lang="en-US" sz="1800" b="1" dirty="0">
                <a:solidFill>
                  <a:srgbClr val="1C2B4A"/>
                </a:solidFill>
                <a:latin typeface="LINE Seed JP" pitchFamily="34" charset="0"/>
                <a:ea typeface="LINE Seed JP" pitchFamily="34" charset="-122"/>
                <a:cs typeface="LINE Seed JP" pitchFamily="34" charset="-120"/>
              </a:rPr>
              <a:t>Lステップから送る</a:t>
            </a:r>
            <a:endParaRPr lang="en-US" sz="1800" dirty="0"/>
          </a:p>
        </p:txBody>
      </p:sp>
      <p:sp>
        <p:nvSpPr>
          <p:cNvPr id="11" name="Text 9"/>
          <p:cNvSpPr txBox="1"/>
          <p:nvPr/>
        </p:nvSpPr>
        <p:spPr>
          <a:xfrm>
            <a:off x="777240" y="2532888"/>
            <a:ext cx="4663440" cy="402336"/>
          </a:xfrm>
          <a:prstGeom prst="rect">
            <a:avLst/>
          </a:prstGeom>
          <a:noFill/>
          <a:ln/>
        </p:spPr>
        <p:txBody>
          <a:bodyPr wrap="square" lIns="0" tIns="0" rIns="0" bIns="0" rtlCol="0" anchor="t"/>
          <a:lstStyle/>
          <a:p>
            <a:pPr algn="l" indent="0" marL="0">
              <a:lnSpc>
                <a:spcPct val="110000"/>
              </a:lnSpc>
              <a:buNone/>
            </a:pPr>
            <a:r>
              <a:rPr lang="en-US" sz="1100" dirty="0">
                <a:solidFill>
                  <a:srgbClr val="34415A"/>
                </a:solidFill>
                <a:latin typeface="LINE Seed JP" pitchFamily="34" charset="0"/>
                <a:ea typeface="LINE Seed JP" pitchFamily="34" charset="-122"/>
                <a:cs typeface="LINE Seed JP" pitchFamily="34" charset="-120"/>
              </a:rPr>
              <a:t>連携後に友だち追加した人は、自動で反映される</a:t>
            </a:r>
            <a:endParaRPr lang="en-US" sz="1100" dirty="0"/>
          </a:p>
        </p:txBody>
      </p:sp>
      <p:sp>
        <p:nvSpPr>
          <p:cNvPr id="12" name="Shape 10"/>
          <p:cNvSpPr/>
          <p:nvPr/>
        </p:nvSpPr>
        <p:spPr>
          <a:xfrm>
            <a:off x="548640" y="3081528"/>
            <a:ext cx="5120640" cy="1225296"/>
          </a:xfrm>
          <a:prstGeom prst="roundRect">
            <a:avLst>
              <a:gd name="adj" fmla="val 5970"/>
            </a:avLst>
          </a:prstGeom>
          <a:solidFill>
            <a:srgbClr val="EEF2F8"/>
          </a:solidFill>
          <a:ln w="12700">
            <a:solidFill>
              <a:srgbClr val="EEF2F8"/>
            </a:solidFill>
            <a:prstDash val="solid"/>
          </a:ln>
        </p:spPr>
      </p:sp>
      <p:sp>
        <p:nvSpPr>
          <p:cNvPr id="13" name="Text 11"/>
          <p:cNvSpPr txBox="1"/>
          <p:nvPr/>
        </p:nvSpPr>
        <p:spPr>
          <a:xfrm>
            <a:off x="777240" y="3172968"/>
            <a:ext cx="4663440" cy="274320"/>
          </a:xfrm>
          <a:prstGeom prst="rect">
            <a:avLst/>
          </a:prstGeom>
          <a:noFill/>
          <a:ln/>
        </p:spPr>
        <p:txBody>
          <a:bodyPr wrap="square" lIns="0" tIns="0" rIns="0" bIns="0" rtlCol="0" anchor="t"/>
          <a:lstStyle/>
          <a:p>
            <a:pPr algn="l" indent="0" marL="0">
              <a:buNone/>
            </a:pPr>
            <a:r>
              <a:rPr lang="en-US" sz="1200" b="1" dirty="0">
                <a:solidFill>
                  <a:srgbClr val="1C2B4A"/>
                </a:solidFill>
                <a:latin typeface="LINE Seed JP" pitchFamily="34" charset="0"/>
                <a:ea typeface="LINE Seed JP" pitchFamily="34" charset="-122"/>
                <a:cs typeface="LINE Seed JP" pitchFamily="34" charset="-120"/>
              </a:rPr>
              <a:t>まだ反映されていない友だち</a:t>
            </a:r>
            <a:endParaRPr lang="en-US" sz="1200" dirty="0"/>
          </a:p>
        </p:txBody>
      </p:sp>
      <p:sp>
        <p:nvSpPr>
          <p:cNvPr id="14" name="Text 12"/>
          <p:cNvSpPr txBox="1"/>
          <p:nvPr/>
        </p:nvSpPr>
        <p:spPr>
          <a:xfrm>
            <a:off x="777240" y="3447288"/>
            <a:ext cx="4663440" cy="384048"/>
          </a:xfrm>
          <a:prstGeom prst="rect">
            <a:avLst/>
          </a:prstGeom>
          <a:noFill/>
          <a:ln/>
        </p:spPr>
        <p:txBody>
          <a:bodyPr wrap="square" lIns="0" tIns="0" rIns="0" bIns="0" rtlCol="0" anchor="ctr"/>
          <a:lstStyle/>
          <a:p>
            <a:pPr algn="l" indent="0" marL="0">
              <a:buNone/>
            </a:pPr>
            <a:r>
              <a:rPr lang="en-US" sz="1800" b="1" dirty="0">
                <a:solidFill>
                  <a:srgbClr val="1C2B4A"/>
                </a:solidFill>
                <a:latin typeface="LINE Seed JP" pitchFamily="34" charset="0"/>
                <a:ea typeface="LINE Seed JP" pitchFamily="34" charset="-122"/>
                <a:cs typeface="LINE Seed JP" pitchFamily="34" charset="-120"/>
              </a:rPr>
              <a:t>公式LINEから送る</a:t>
            </a:r>
            <a:endParaRPr lang="en-US" sz="1800" dirty="0"/>
          </a:p>
        </p:txBody>
      </p:sp>
      <p:sp>
        <p:nvSpPr>
          <p:cNvPr id="15" name="Text 13"/>
          <p:cNvSpPr txBox="1"/>
          <p:nvPr/>
        </p:nvSpPr>
        <p:spPr>
          <a:xfrm>
            <a:off x="777240" y="3831336"/>
            <a:ext cx="4663440" cy="402336"/>
          </a:xfrm>
          <a:prstGeom prst="rect">
            <a:avLst/>
          </a:prstGeom>
          <a:noFill/>
          <a:ln/>
        </p:spPr>
        <p:txBody>
          <a:bodyPr wrap="square" lIns="0" tIns="0" rIns="0" bIns="0" rtlCol="0" anchor="t"/>
          <a:lstStyle/>
          <a:p>
            <a:pPr algn="l" indent="0" marL="0">
              <a:lnSpc>
                <a:spcPct val="110000"/>
              </a:lnSpc>
              <a:buNone/>
            </a:pPr>
            <a:r>
              <a:rPr lang="en-US" sz="1100" dirty="0">
                <a:solidFill>
                  <a:srgbClr val="34415A"/>
                </a:solidFill>
                <a:latin typeface="LINE Seed JP" pitchFamily="34" charset="0"/>
                <a:ea typeface="LINE Seed JP" pitchFamily="34" charset="-122"/>
                <a:cs typeface="LINE Seed JP" pitchFamily="34" charset="-120"/>
              </a:rPr>
              <a:t>連携前からの友だちは、何か操作するまで</a:t>
            </a:r>
            <a:endParaRPr lang="en-US" sz="1100" dirty="0"/>
          </a:p>
          <a:p>
            <a:pPr algn="l" indent="0" marL="0">
              <a:lnSpc>
                <a:spcPct val="110000"/>
              </a:lnSpc>
              <a:buNone/>
            </a:pPr>
            <a:r>
              <a:rPr lang="en-US" sz="1100" dirty="0">
                <a:solidFill>
                  <a:srgbClr val="34415A"/>
                </a:solidFill>
                <a:latin typeface="LINE Seed JP" pitchFamily="34" charset="0"/>
                <a:ea typeface="LINE Seed JP" pitchFamily="34" charset="-122"/>
                <a:cs typeface="LINE Seed JP" pitchFamily="34" charset="-120"/>
              </a:rPr>
              <a:t>Lステップから送っても届かない</a:t>
            </a:r>
            <a:endParaRPr lang="en-US" sz="1100" dirty="0"/>
          </a:p>
        </p:txBody>
      </p:sp>
      <p:sp>
        <p:nvSpPr>
          <p:cNvPr id="16" name="Shape 14"/>
          <p:cNvSpPr/>
          <p:nvPr/>
        </p:nvSpPr>
        <p:spPr>
          <a:xfrm>
            <a:off x="5943600" y="1783080"/>
            <a:ext cx="2651760" cy="2514600"/>
          </a:xfrm>
          <a:prstGeom prst="roundRect">
            <a:avLst>
              <a:gd name="adj" fmla="val 2182"/>
            </a:avLst>
          </a:prstGeom>
          <a:solidFill>
            <a:srgbClr val="FFFFFF"/>
          </a:solidFill>
          <a:ln w="15875">
            <a:solidFill>
              <a:srgbClr val="F26B21"/>
            </a:solidFill>
            <a:prstDash val="dash"/>
          </a:ln>
        </p:spPr>
      </p:sp>
      <p:sp>
        <p:nvSpPr>
          <p:cNvPr id="17" name="Text 15"/>
          <p:cNvSpPr txBox="1"/>
          <p:nvPr/>
        </p:nvSpPr>
        <p:spPr>
          <a:xfrm>
            <a:off x="6080760" y="1892808"/>
            <a:ext cx="237744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18" name="Text 16"/>
          <p:cNvSpPr txBox="1"/>
          <p:nvPr/>
        </p:nvSpPr>
        <p:spPr>
          <a:xfrm>
            <a:off x="6126480" y="2194560"/>
            <a:ext cx="2286000" cy="1965960"/>
          </a:xfrm>
          <a:prstGeom prst="rect">
            <a:avLst/>
          </a:prstGeom>
          <a:noFill/>
          <a:ln/>
        </p:spPr>
        <p:txBody>
          <a:bodyPr wrap="square" lIns="0" tIns="0" rIns="0" bIns="0" rtlCol="0" anchor="t"/>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公式LINEとLステップの2つの画面を見比べて、送る画面を使い分ける担当者</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用意と連携</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連携前の友だちを反映させる手順</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17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公式LINEからメッセージを送信し、タップした人から順にLステップへ情報が反映されます。</a:t>
            </a:r>
            <a:endParaRPr lang="en-US" sz="1300" dirty="0"/>
          </a:p>
        </p:txBody>
      </p:sp>
      <p:sp>
        <p:nvSpPr>
          <p:cNvPr id="8" name="Shape 6"/>
          <p:cNvSpPr/>
          <p:nvPr/>
        </p:nvSpPr>
        <p:spPr>
          <a:xfrm>
            <a:off x="548640" y="1783080"/>
            <a:ext cx="2468880" cy="1097280"/>
          </a:xfrm>
          <a:prstGeom prst="roundRect">
            <a:avLst>
              <a:gd name="adj" fmla="val 6667"/>
            </a:avLst>
          </a:prstGeom>
          <a:solidFill>
            <a:srgbClr val="FDEBDF"/>
          </a:solidFill>
          <a:ln w="12700">
            <a:solidFill>
              <a:srgbClr val="FDEBDF"/>
            </a:solidFill>
            <a:prstDash val="solid"/>
          </a:ln>
        </p:spPr>
      </p:sp>
      <p:sp>
        <p:nvSpPr>
          <p:cNvPr id="9" name="Shape 7"/>
          <p:cNvSpPr/>
          <p:nvPr/>
        </p:nvSpPr>
        <p:spPr>
          <a:xfrm>
            <a:off x="548640" y="1783080"/>
            <a:ext cx="2468880" cy="1097280"/>
          </a:xfrm>
          <a:prstGeom prst="roundRect">
            <a:avLst>
              <a:gd name="adj" fmla="val 6667"/>
            </a:avLst>
          </a:prstGeom>
          <a:ln w="15875">
            <a:solidFill>
              <a:srgbClr val="F26B21"/>
            </a:solidFill>
            <a:prstDash val="solid"/>
          </a:ln>
        </p:spPr>
      </p:sp>
      <p:sp>
        <p:nvSpPr>
          <p:cNvPr id="10" name="Text 8"/>
          <p:cNvSpPr txBox="1"/>
          <p:nvPr/>
        </p:nvSpPr>
        <p:spPr>
          <a:xfrm>
            <a:off x="658368" y="1911096"/>
            <a:ext cx="2249424" cy="896112"/>
          </a:xfrm>
          <a:prstGeom prst="rect">
            <a:avLst/>
          </a:prstGeom>
          <a:noFill/>
          <a:ln/>
        </p:spPr>
        <p:txBody>
          <a:bodyPr wrap="square" lIns="0" tIns="0" rIns="0" bIns="0" rtlCol="0" anchor="t"/>
          <a:lstStyle/>
          <a:p>
            <a:pPr algn="ctr" indent="0" marL="0">
              <a:lnSpc>
                <a:spcPct val="115000"/>
              </a:lnSpc>
              <a:buNone/>
            </a:pPr>
            <a:r>
              <a:rPr lang="en-US" sz="1350" b="1" dirty="0">
                <a:solidFill>
                  <a:srgbClr val="1C2B4A"/>
                </a:solidFill>
                <a:latin typeface="LINE Seed JP" pitchFamily="34" charset="0"/>
                <a:ea typeface="LINE Seed JP" pitchFamily="34" charset="-122"/>
                <a:cs typeface="LINE Seed JP" pitchFamily="34" charset="-120"/>
              </a:rPr>
              <a:t>公式LINEから全員に、</a:t>
            </a:r>
            <a:endParaRPr lang="en-US" sz="1350" dirty="0"/>
          </a:p>
          <a:p>
            <a:pPr algn="ctr" indent="0" marL="0">
              <a:lnSpc>
                <a:spcPct val="115000"/>
              </a:lnSpc>
              <a:buNone/>
            </a:pPr>
            <a:r>
              <a:rPr lang="en-US" sz="1350" b="1" dirty="0">
                <a:solidFill>
                  <a:srgbClr val="1C2B4A"/>
                </a:solidFill>
                <a:latin typeface="LINE Seed JP" pitchFamily="34" charset="0"/>
                <a:ea typeface="LINE Seed JP" pitchFamily="34" charset="-122"/>
                <a:cs typeface="LINE Seed JP" pitchFamily="34" charset="-120"/>
              </a:rPr>
              <a:t>タップをお願いする</a:t>
            </a:r>
            <a:endParaRPr lang="en-US" sz="1350" dirty="0"/>
          </a:p>
          <a:p>
            <a:pPr algn="ctr" indent="0" marL="0">
              <a:lnSpc>
                <a:spcPct val="115000"/>
              </a:lnSpc>
              <a:buNone/>
            </a:pPr>
            <a:r>
              <a:rPr lang="en-US" sz="1350" b="1" dirty="0">
                <a:solidFill>
                  <a:srgbClr val="1C2B4A"/>
                </a:solidFill>
                <a:latin typeface="LINE Seed JP" pitchFamily="34" charset="0"/>
                <a:ea typeface="LINE Seed JP" pitchFamily="34" charset="-122"/>
                <a:cs typeface="LINE Seed JP" pitchFamily="34" charset="-120"/>
              </a:rPr>
              <a:t>メッセージを送る</a:t>
            </a:r>
            <a:endParaRPr lang="en-US" sz="1350" dirty="0"/>
          </a:p>
        </p:txBody>
      </p:sp>
      <p:sp>
        <p:nvSpPr>
          <p:cNvPr id="11" name="Shape 9"/>
          <p:cNvSpPr/>
          <p:nvPr/>
        </p:nvSpPr>
        <p:spPr>
          <a:xfrm>
            <a:off x="3063240" y="2331720"/>
            <a:ext cx="228600" cy="0"/>
          </a:xfrm>
          <a:prstGeom prst="line">
            <a:avLst/>
          </a:prstGeom>
          <a:noFill/>
          <a:ln w="22225">
            <a:solidFill>
              <a:srgbClr val="F26B21"/>
            </a:solidFill>
            <a:prstDash val="solid"/>
            <a:tailEnd type="triangle"/>
          </a:ln>
        </p:spPr>
      </p:sp>
      <p:sp>
        <p:nvSpPr>
          <p:cNvPr id="12" name="Shape 10"/>
          <p:cNvSpPr/>
          <p:nvPr/>
        </p:nvSpPr>
        <p:spPr>
          <a:xfrm>
            <a:off x="3337560" y="1783080"/>
            <a:ext cx="2468880" cy="1097280"/>
          </a:xfrm>
          <a:prstGeom prst="roundRect">
            <a:avLst>
              <a:gd name="adj" fmla="val 6667"/>
            </a:avLst>
          </a:prstGeom>
          <a:solidFill>
            <a:srgbClr val="EEF2F8"/>
          </a:solidFill>
          <a:ln w="12700">
            <a:solidFill>
              <a:srgbClr val="EEF2F8"/>
            </a:solidFill>
            <a:prstDash val="solid"/>
          </a:ln>
        </p:spPr>
      </p:sp>
      <p:sp>
        <p:nvSpPr>
          <p:cNvPr id="13" name="Text 11"/>
          <p:cNvSpPr txBox="1"/>
          <p:nvPr/>
        </p:nvSpPr>
        <p:spPr>
          <a:xfrm>
            <a:off x="3447288" y="1911096"/>
            <a:ext cx="2249424" cy="896112"/>
          </a:xfrm>
          <a:prstGeom prst="rect">
            <a:avLst/>
          </a:prstGeom>
          <a:noFill/>
          <a:ln/>
        </p:spPr>
        <p:txBody>
          <a:bodyPr wrap="square" lIns="0" tIns="0" rIns="0" bIns="0" rtlCol="0" anchor="t"/>
          <a:lstStyle/>
          <a:p>
            <a:pPr algn="ctr" indent="0" marL="0">
              <a:lnSpc>
                <a:spcPct val="115000"/>
              </a:lnSpc>
              <a:buNone/>
            </a:pPr>
            <a:r>
              <a:rPr lang="en-US" sz="1350" b="1" dirty="0">
                <a:solidFill>
                  <a:srgbClr val="1C2B4A"/>
                </a:solidFill>
                <a:latin typeface="LINE Seed JP" pitchFamily="34" charset="0"/>
                <a:ea typeface="LINE Seed JP" pitchFamily="34" charset="-122"/>
                <a:cs typeface="LINE Seed JP" pitchFamily="34" charset="-120"/>
              </a:rPr>
              <a:t>タップした人から</a:t>
            </a:r>
            <a:endParaRPr lang="en-US" sz="1350" dirty="0"/>
          </a:p>
          <a:p>
            <a:pPr algn="ctr" indent="0" marL="0">
              <a:lnSpc>
                <a:spcPct val="115000"/>
              </a:lnSpc>
              <a:buNone/>
            </a:pPr>
            <a:r>
              <a:rPr lang="en-US" sz="1350" b="1" dirty="0">
                <a:solidFill>
                  <a:srgbClr val="1C2B4A"/>
                </a:solidFill>
                <a:latin typeface="LINE Seed JP" pitchFamily="34" charset="0"/>
                <a:ea typeface="LINE Seed JP" pitchFamily="34" charset="-122"/>
                <a:cs typeface="LINE Seed JP" pitchFamily="34" charset="-120"/>
              </a:rPr>
              <a:t>Lステップに反映される</a:t>
            </a:r>
            <a:endParaRPr lang="en-US" sz="1350" dirty="0"/>
          </a:p>
        </p:txBody>
      </p:sp>
      <p:sp>
        <p:nvSpPr>
          <p:cNvPr id="14" name="Shape 12"/>
          <p:cNvSpPr/>
          <p:nvPr/>
        </p:nvSpPr>
        <p:spPr>
          <a:xfrm>
            <a:off x="5852160" y="2331720"/>
            <a:ext cx="228600" cy="0"/>
          </a:xfrm>
          <a:prstGeom prst="line">
            <a:avLst/>
          </a:prstGeom>
          <a:noFill/>
          <a:ln w="22225">
            <a:solidFill>
              <a:srgbClr val="F26B21"/>
            </a:solidFill>
            <a:prstDash val="solid"/>
            <a:tailEnd type="triangle"/>
          </a:ln>
        </p:spPr>
      </p:sp>
      <p:sp>
        <p:nvSpPr>
          <p:cNvPr id="15" name="Shape 13"/>
          <p:cNvSpPr/>
          <p:nvPr/>
        </p:nvSpPr>
        <p:spPr>
          <a:xfrm>
            <a:off x="6126480" y="1783080"/>
            <a:ext cx="2468880" cy="1097280"/>
          </a:xfrm>
          <a:prstGeom prst="roundRect">
            <a:avLst>
              <a:gd name="adj" fmla="val 6667"/>
            </a:avLst>
          </a:prstGeom>
          <a:solidFill>
            <a:srgbClr val="EEF2F8"/>
          </a:solidFill>
          <a:ln w="12700">
            <a:solidFill>
              <a:srgbClr val="EEF2F8"/>
            </a:solidFill>
            <a:prstDash val="solid"/>
          </a:ln>
        </p:spPr>
      </p:sp>
      <p:sp>
        <p:nvSpPr>
          <p:cNvPr id="16" name="Text 14"/>
          <p:cNvSpPr txBox="1"/>
          <p:nvPr/>
        </p:nvSpPr>
        <p:spPr>
          <a:xfrm>
            <a:off x="6236208" y="1911096"/>
            <a:ext cx="2249424" cy="896112"/>
          </a:xfrm>
          <a:prstGeom prst="rect">
            <a:avLst/>
          </a:prstGeom>
          <a:noFill/>
          <a:ln/>
        </p:spPr>
        <p:txBody>
          <a:bodyPr wrap="square" lIns="0" tIns="0" rIns="0" bIns="0" rtlCol="0" anchor="t"/>
          <a:lstStyle/>
          <a:p>
            <a:pPr algn="ctr" indent="0" marL="0">
              <a:lnSpc>
                <a:spcPct val="115000"/>
              </a:lnSpc>
              <a:buNone/>
            </a:pPr>
            <a:r>
              <a:rPr lang="en-US" sz="1350" b="1" dirty="0">
                <a:solidFill>
                  <a:srgbClr val="1C2B4A"/>
                </a:solidFill>
                <a:latin typeface="LINE Seed JP" pitchFamily="34" charset="0"/>
                <a:ea typeface="LINE Seed JP" pitchFamily="34" charset="-122"/>
                <a:cs typeface="LINE Seed JP" pitchFamily="34" charset="-120"/>
              </a:rPr>
              <a:t>反映された人は</a:t>
            </a:r>
            <a:endParaRPr lang="en-US" sz="1350" dirty="0"/>
          </a:p>
          <a:p>
            <a:pPr algn="ctr" indent="0" marL="0">
              <a:lnSpc>
                <a:spcPct val="115000"/>
              </a:lnSpc>
              <a:buNone/>
            </a:pPr>
            <a:r>
              <a:rPr lang="en-US" sz="1350" b="1" dirty="0">
                <a:solidFill>
                  <a:srgbClr val="1C2B4A"/>
                </a:solidFill>
                <a:latin typeface="LINE Seed JP" pitchFamily="34" charset="0"/>
                <a:ea typeface="LINE Seed JP" pitchFamily="34" charset="-122"/>
                <a:cs typeface="LINE Seed JP" pitchFamily="34" charset="-120"/>
              </a:rPr>
              <a:t>Lステップから送る</a:t>
            </a:r>
            <a:endParaRPr lang="en-US" sz="1350" dirty="0"/>
          </a:p>
        </p:txBody>
      </p:sp>
      <p:sp>
        <p:nvSpPr>
          <p:cNvPr id="17" name="Text 15"/>
          <p:cNvSpPr txBox="1"/>
          <p:nvPr/>
        </p:nvSpPr>
        <p:spPr>
          <a:xfrm>
            <a:off x="548640" y="3108960"/>
            <a:ext cx="4572000" cy="274320"/>
          </a:xfrm>
          <a:prstGeom prst="rect">
            <a:avLst/>
          </a:prstGeom>
          <a:noFill/>
          <a:ln/>
        </p:spPr>
        <p:txBody>
          <a:bodyPr wrap="square" lIns="0" tIns="0" rIns="0" bIns="0" rtlCol="0" anchor="t"/>
          <a:lstStyle/>
          <a:p>
            <a:pPr algn="l" indent="0" marL="0">
              <a:buNone/>
            </a:pPr>
            <a:r>
              <a:rPr lang="en-US" sz="1200" b="1" dirty="0">
                <a:solidFill>
                  <a:srgbClr val="1C2B4A"/>
                </a:solidFill>
                <a:latin typeface="LINE Seed JP" pitchFamily="34" charset="0"/>
                <a:ea typeface="LINE Seed JP" pitchFamily="34" charset="-122"/>
                <a:cs typeface="LINE Seed JP" pitchFamily="34" charset="-120"/>
              </a:rPr>
              <a:t>タップしてもらう方法</a:t>
            </a:r>
            <a:endParaRPr lang="en-US" sz="1200" dirty="0"/>
          </a:p>
        </p:txBody>
      </p:sp>
      <p:sp>
        <p:nvSpPr>
          <p:cNvPr id="18" name="Shape 16"/>
          <p:cNvSpPr/>
          <p:nvPr/>
        </p:nvSpPr>
        <p:spPr>
          <a:xfrm>
            <a:off x="548640" y="3429000"/>
            <a:ext cx="2596896" cy="731520"/>
          </a:xfrm>
          <a:prstGeom prst="roundRect">
            <a:avLst>
              <a:gd name="adj" fmla="val 10000"/>
            </a:avLst>
          </a:prstGeom>
          <a:solidFill>
            <a:srgbClr val="FFFFFF"/>
          </a:solidFill>
          <a:ln w="12700">
            <a:solidFill>
              <a:srgbClr val="FFFFFF"/>
            </a:solidFill>
            <a:prstDash val="solid"/>
          </a:ln>
        </p:spPr>
      </p:sp>
      <p:sp>
        <p:nvSpPr>
          <p:cNvPr id="19" name="Shape 17"/>
          <p:cNvSpPr/>
          <p:nvPr/>
        </p:nvSpPr>
        <p:spPr>
          <a:xfrm>
            <a:off x="548640" y="3429000"/>
            <a:ext cx="2596896" cy="731520"/>
          </a:xfrm>
          <a:prstGeom prst="roundRect">
            <a:avLst>
              <a:gd name="adj" fmla="val 10000"/>
            </a:avLst>
          </a:prstGeom>
          <a:ln w="15875">
            <a:solidFill>
              <a:srgbClr val="C9D2E3"/>
            </a:solidFill>
            <a:prstDash val="solid"/>
          </a:ln>
        </p:spPr>
      </p:sp>
      <p:sp>
        <p:nvSpPr>
          <p:cNvPr id="20" name="Text 18"/>
          <p:cNvSpPr txBox="1"/>
          <p:nvPr/>
        </p:nvSpPr>
        <p:spPr>
          <a:xfrm>
            <a:off x="658368" y="3557016"/>
            <a:ext cx="2377440" cy="530352"/>
          </a:xfrm>
          <a:prstGeom prst="rect">
            <a:avLst/>
          </a:prstGeom>
          <a:noFill/>
          <a:ln/>
        </p:spPr>
        <p:txBody>
          <a:bodyPr wrap="square" lIns="0" tIns="0" rIns="0" bIns="0" rtlCol="0" anchor="t"/>
          <a:lstStyle/>
          <a:p>
            <a:pPr algn="ctr"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カードタイプメッセージの</a:t>
            </a:r>
            <a:endParaRPr lang="en-US" sz="1300" dirty="0"/>
          </a:p>
          <a:p>
            <a:pPr algn="ctr"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ボタン</a:t>
            </a:r>
            <a:endParaRPr lang="en-US" sz="1300" dirty="0"/>
          </a:p>
        </p:txBody>
      </p:sp>
      <p:sp>
        <p:nvSpPr>
          <p:cNvPr id="21" name="Shape 19"/>
          <p:cNvSpPr/>
          <p:nvPr/>
        </p:nvSpPr>
        <p:spPr>
          <a:xfrm>
            <a:off x="3273552" y="3429000"/>
            <a:ext cx="2596896" cy="731520"/>
          </a:xfrm>
          <a:prstGeom prst="roundRect">
            <a:avLst>
              <a:gd name="adj" fmla="val 10000"/>
            </a:avLst>
          </a:prstGeom>
          <a:solidFill>
            <a:srgbClr val="FFFFFF"/>
          </a:solidFill>
          <a:ln w="12700">
            <a:solidFill>
              <a:srgbClr val="FFFFFF"/>
            </a:solidFill>
            <a:prstDash val="solid"/>
          </a:ln>
        </p:spPr>
      </p:sp>
      <p:sp>
        <p:nvSpPr>
          <p:cNvPr id="22" name="Shape 20"/>
          <p:cNvSpPr/>
          <p:nvPr/>
        </p:nvSpPr>
        <p:spPr>
          <a:xfrm>
            <a:off x="3273552" y="3429000"/>
            <a:ext cx="2596896" cy="731520"/>
          </a:xfrm>
          <a:prstGeom prst="roundRect">
            <a:avLst>
              <a:gd name="adj" fmla="val 10000"/>
            </a:avLst>
          </a:prstGeom>
          <a:ln w="15875">
            <a:solidFill>
              <a:srgbClr val="C9D2E3"/>
            </a:solidFill>
            <a:prstDash val="solid"/>
          </a:ln>
        </p:spPr>
      </p:sp>
      <p:sp>
        <p:nvSpPr>
          <p:cNvPr id="23" name="Text 21"/>
          <p:cNvSpPr txBox="1"/>
          <p:nvPr/>
        </p:nvSpPr>
        <p:spPr>
          <a:xfrm>
            <a:off x="3383280" y="3557016"/>
            <a:ext cx="2377440" cy="530352"/>
          </a:xfrm>
          <a:prstGeom prst="rect">
            <a:avLst/>
          </a:prstGeom>
          <a:noFill/>
          <a:ln/>
        </p:spPr>
        <p:txBody>
          <a:bodyPr wrap="square" lIns="0" tIns="0" rIns="0" bIns="0" rtlCol="0" anchor="t"/>
          <a:lstStyle/>
          <a:p>
            <a:pPr algn="ctr"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リッチメニュー</a:t>
            </a:r>
            <a:endParaRPr lang="en-US" sz="1300" dirty="0"/>
          </a:p>
        </p:txBody>
      </p:sp>
      <p:sp>
        <p:nvSpPr>
          <p:cNvPr id="24" name="Shape 22"/>
          <p:cNvSpPr/>
          <p:nvPr/>
        </p:nvSpPr>
        <p:spPr>
          <a:xfrm>
            <a:off x="5998464" y="3429000"/>
            <a:ext cx="2596896" cy="731520"/>
          </a:xfrm>
          <a:prstGeom prst="roundRect">
            <a:avLst>
              <a:gd name="adj" fmla="val 10000"/>
            </a:avLst>
          </a:prstGeom>
          <a:solidFill>
            <a:srgbClr val="FFFFFF"/>
          </a:solidFill>
          <a:ln w="12700">
            <a:solidFill>
              <a:srgbClr val="FFFFFF"/>
            </a:solidFill>
            <a:prstDash val="solid"/>
          </a:ln>
        </p:spPr>
      </p:sp>
      <p:sp>
        <p:nvSpPr>
          <p:cNvPr id="25" name="Shape 23"/>
          <p:cNvSpPr/>
          <p:nvPr/>
        </p:nvSpPr>
        <p:spPr>
          <a:xfrm>
            <a:off x="5998464" y="3429000"/>
            <a:ext cx="2596896" cy="731520"/>
          </a:xfrm>
          <a:prstGeom prst="roundRect">
            <a:avLst>
              <a:gd name="adj" fmla="val 10000"/>
            </a:avLst>
          </a:prstGeom>
          <a:ln w="15875">
            <a:solidFill>
              <a:srgbClr val="C9D2E3"/>
            </a:solidFill>
            <a:prstDash val="solid"/>
          </a:ln>
        </p:spPr>
      </p:sp>
      <p:sp>
        <p:nvSpPr>
          <p:cNvPr id="26" name="Text 24"/>
          <p:cNvSpPr txBox="1"/>
          <p:nvPr/>
        </p:nvSpPr>
        <p:spPr>
          <a:xfrm>
            <a:off x="6108192" y="3557016"/>
            <a:ext cx="2377440" cy="530352"/>
          </a:xfrm>
          <a:prstGeom prst="rect">
            <a:avLst/>
          </a:prstGeom>
          <a:noFill/>
          <a:ln/>
        </p:spPr>
        <p:txBody>
          <a:bodyPr wrap="square" lIns="0" tIns="0" rIns="0" bIns="0" rtlCol="0" anchor="t"/>
          <a:lstStyle/>
          <a:p>
            <a:pPr algn="ctr" indent="0" marL="0">
              <a:lnSpc>
                <a:spcPct val="115000"/>
              </a:lnSpc>
              <a:buNone/>
            </a:pPr>
            <a:r>
              <a:rPr lang="en-US" sz="1300" b="1" dirty="0">
                <a:solidFill>
                  <a:srgbClr val="1C2B4A"/>
                </a:solidFill>
                <a:latin typeface="LINE Seed JP" pitchFamily="34" charset="0"/>
                <a:ea typeface="LINE Seed JP" pitchFamily="34" charset="-122"/>
                <a:cs typeface="LINE Seed JP" pitchFamily="34" charset="-120"/>
              </a:rPr>
              <a:t>キーワードの自動応答</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記入例　料理教室の段階ごとに使うツール</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18 / 24</a:t>
            </a:r>
            <a:endParaRPr lang="en-US" sz="800" dirty="0"/>
          </a:p>
        </p:txBody>
      </p:sp>
      <p:sp>
        <p:nvSpPr>
          <p:cNvPr id="7" name="Shape 5"/>
          <p:cNvSpPr/>
          <p:nvPr/>
        </p:nvSpPr>
        <p:spPr>
          <a:xfrm>
            <a:off x="548640" y="292608"/>
            <a:ext cx="758952" cy="292608"/>
          </a:xfrm>
          <a:prstGeom prst="roundRect">
            <a:avLst>
              <a:gd name="adj" fmla="val 50000"/>
            </a:avLst>
          </a:prstGeom>
          <a:solidFill>
            <a:srgbClr val="F26B21"/>
          </a:solidFill>
          <a:ln w="12700">
            <a:solidFill>
              <a:srgbClr val="F26B21"/>
            </a:solidFill>
            <a:prstDash val="solid"/>
          </a:ln>
        </p:spPr>
      </p:sp>
      <p:sp>
        <p:nvSpPr>
          <p:cNvPr id="8" name="Text 6"/>
          <p:cNvSpPr txBox="1"/>
          <p:nvPr/>
        </p:nvSpPr>
        <p:spPr>
          <a:xfrm>
            <a:off x="548640" y="292608"/>
            <a:ext cx="758952"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記入例</a:t>
            </a:r>
            <a:endParaRPr lang="en-US" sz="1050" dirty="0"/>
          </a:p>
        </p:txBody>
      </p:sp>
      <p:sp>
        <p:nvSpPr>
          <p:cNvPr id="9" name="Text 7"/>
          <p:cNvSpPr txBox="1"/>
          <p:nvPr/>
        </p:nvSpPr>
        <p:spPr>
          <a:xfrm>
            <a:off x="1417320" y="292608"/>
            <a:ext cx="4572000" cy="292608"/>
          </a:xfrm>
          <a:prstGeom prst="rect">
            <a:avLst/>
          </a:prstGeom>
          <a:noFill/>
          <a:ln/>
        </p:spPr>
        <p:txBody>
          <a:bodyPr wrap="square" lIns="0" tIns="0" rIns="0" bIns="0" rtlCol="0" anchor="ctr"/>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料理教室（教材用の架空事例）</a:t>
            </a:r>
            <a:endParaRPr lang="en-US" sz="1050" dirty="0"/>
          </a:p>
        </p:txBody>
      </p:sp>
      <p:sp>
        <p:nvSpPr>
          <p:cNvPr id="10" name="Text 8"/>
          <p:cNvSpPr txBox="1"/>
          <p:nvPr/>
        </p:nvSpPr>
        <p:spPr>
          <a:xfrm>
            <a:off x="548640" y="1234440"/>
            <a:ext cx="3657600" cy="256032"/>
          </a:xfrm>
          <a:prstGeom prst="rect">
            <a:avLst/>
          </a:prstGeom>
          <a:noFill/>
          <a:ln/>
        </p:spPr>
        <p:txBody>
          <a:bodyPr wrap="square" lIns="0" tIns="0" rIns="0" bIns="0" rtlCol="0" anchor="t"/>
          <a:lstStyle/>
          <a:p>
            <a:pPr algn="l" indent="0" marL="0">
              <a:buNone/>
            </a:pPr>
            <a:r>
              <a:rPr lang="en-US" sz="1150" b="1" dirty="0">
                <a:solidFill>
                  <a:srgbClr val="34415A"/>
                </a:solidFill>
                <a:latin typeface="LINE Seed JP" pitchFamily="34" charset="0"/>
                <a:ea typeface="LINE Seed JP" pitchFamily="34" charset="-122"/>
                <a:cs typeface="LINE Seed JP" pitchFamily="34" charset="-120"/>
              </a:rPr>
              <a:t>① 段階ごとに使うツール</a:t>
            </a:r>
            <a:endParaRPr lang="en-US" sz="115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8046720" cy="914400"/>
        </p:xfrm>
        <a:graphic>
          <a:graphicData uri="http://schemas.openxmlformats.org/drawingml/2006/table">
            <a:tbl>
              <a:tblPr/>
              <a:tblGrid>
                <a:gridCol w="1280160"/>
                <a:gridCol w="1691640"/>
                <a:gridCol w="1691640"/>
                <a:gridCol w="1691640"/>
                <a:gridCol w="1691640"/>
              </a:tblGrid>
              <a:tr h="329184">
                <a:tc>
                  <a:txBody>
                    <a:bodyPr/>
                    <a:lstStyle/>
                    <a:p>
                      <a:pPr algn="ctr" indent="0" marL="0">
                        <a:buNone/>
                      </a:pPr>
                      <a:endParaRPr lang="en-US" sz="1200" dirty="0">
                        <a:latin typeface="LINE Seed JP" charset="0"/>
                        <a:ea typeface="LINE Seed JP" charset="0"/>
                        <a:cs typeface="LINE Seed JP" charset="0"/>
                      </a:endParaRPr>
                    </a:p>
                  </a:txBody>
                  <a:tcPr marL="76200" marR="762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1C2B4A"/>
                    </a:solidFill>
                  </a:tcPr>
                </a:tc>
                <a:tc>
                  <a:txBody>
                    <a:bodyP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latin typeface="LINE Seed JP" charset="0"/>
                        <a:ea typeface="LINE Seed JP" charset="0"/>
                        <a:cs typeface="LINE Seed JP" charset="0"/>
                      </a:endParaRPr>
                    </a:p>
                  </a:txBody>
                  <a:tcPr marL="76200" marR="762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1C2B4A"/>
                    </a:solidFill>
                  </a:tcPr>
                </a:tc>
                <a:tc>
                  <a:txBody>
                    <a:bodyP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latin typeface="LINE Seed JP" charset="0"/>
                        <a:ea typeface="LINE Seed JP" charset="0"/>
                        <a:cs typeface="LINE Seed JP" charset="0"/>
                      </a:endParaRPr>
                    </a:p>
                  </a:txBody>
                  <a:tcPr marL="76200" marR="762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1C2B4A"/>
                    </a:solidFill>
                  </a:tcPr>
                </a:tc>
                <a:tc>
                  <a:txBody>
                    <a:bodyP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latin typeface="LINE Seed JP" charset="0"/>
                        <a:ea typeface="LINE Seed JP" charset="0"/>
                        <a:cs typeface="LINE Seed JP" charset="0"/>
                      </a:endParaRPr>
                    </a:p>
                  </a:txBody>
                  <a:tcPr marL="76200" marR="762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1C2B4A"/>
                    </a:solidFill>
                  </a:tcPr>
                </a:tc>
                <a:tc>
                  <a:txBody>
                    <a:bodyP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latin typeface="LINE Seed JP" charset="0"/>
                        <a:ea typeface="LINE Seed JP" charset="0"/>
                        <a:cs typeface="LINE Seed JP" charset="0"/>
                      </a:endParaRPr>
                    </a:p>
                  </a:txBody>
                  <a:tcPr marL="76200" marR="762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1C2B4A"/>
                    </a:solidFill>
                  </a:tcPr>
                </a:tc>
              </a:tr>
              <a:tr h="548640">
                <a:tc>
                  <a:txBody>
                    <a:bodyPr/>
                    <a:lstStyle/>
                    <a:p>
                      <a:pPr indent="0" marL="0">
                        <a:buNone/>
                      </a:pPr>
                      <a:r>
                        <a:rPr lang="en-US" sz="1100" b="1" dirty="0">
                          <a:solidFill>
                            <a:srgbClr val="1C2B4A"/>
                          </a:solidFill>
                          <a:latin typeface="LINE Seed JP" pitchFamily="34" charset="0"/>
                          <a:ea typeface="LINE Seed JP" pitchFamily="34" charset="-122"/>
                          <a:cs typeface="LINE Seed JP" pitchFamily="34" charset="-120"/>
                        </a:rPr>
                        <a:t>いま使っている</a:t>
                      </a:r>
                      <a:endParaRPr lang="en-US" sz="1100" dirty="0">
                        <a:latin typeface="LINE Seed JP" charset="0"/>
                        <a:ea typeface="LINE Seed JP" charset="0"/>
                        <a:cs typeface="LINE Seed JP" charset="0"/>
                      </a:endParaRPr>
                    </a:p>
                    <a:p>
                      <a:pPr indent="0" marL="0">
                        <a:buNone/>
                      </a:pPr>
                      <a:r>
                        <a:rPr lang="en-US" sz="1100" b="1" dirty="0">
                          <a:solidFill>
                            <a:srgbClr val="1C2B4A"/>
                          </a:solidFill>
                          <a:latin typeface="LINE Seed JP" pitchFamily="34" charset="0"/>
                          <a:ea typeface="LINE Seed JP" pitchFamily="34" charset="-122"/>
                          <a:cs typeface="LINE Seed JP" pitchFamily="34" charset="-120"/>
                        </a:rPr>
                        <a:t>ツール</a:t>
                      </a:r>
                      <a:endParaRPr lang="en-US" sz="1100" dirty="0">
                        <a:latin typeface="LINE Seed JP" charset="0"/>
                        <a:ea typeface="LINE Seed JP" charset="0"/>
                        <a:cs typeface="LINE Seed JP" charset="0"/>
                      </a:endParaRPr>
                    </a:p>
                  </a:txBody>
                  <a:tcPr marL="76200" marR="762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Instagram</a:t>
                      </a:r>
                      <a:endParaRPr lang="en-US" sz="1100" dirty="0">
                        <a:latin typeface="LINE Seed JP" charset="0"/>
                        <a:ea typeface="LINE Seed JP" charset="0"/>
                        <a:cs typeface="LINE Seed JP" charset="0"/>
                      </a:endParaRPr>
                    </a:p>
                  </a:txBody>
                  <a:tcPr marL="76200" marR="76200" marT="50800" marB="50800" anchor="t">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公式LINE</a:t>
                      </a:r>
                      <a:endParaRPr lang="en-US" sz="1100" dirty="0">
                        <a:latin typeface="LINE Seed JP" charset="0"/>
                        <a:ea typeface="LINE Seed JP" charset="0"/>
                        <a:cs typeface="LINE Seed JP" charset="0"/>
                      </a:endParaRPr>
                    </a:p>
                  </a:txBody>
                  <a:tcPr marL="76200" marR="76200" marT="50800" marB="50800" anchor="t">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公式LINE、</a:t>
                      </a:r>
                      <a:endParaRPr lang="en-US" sz="1100" dirty="0">
                        <a:latin typeface="LINE Seed JP" charset="0"/>
                        <a:ea typeface="LINE Seed JP" charset="0"/>
                        <a:cs typeface="LINE Seed JP" charset="0"/>
                      </a:endParaRPr>
                    </a:p>
                    <a:p>
                      <a:pPr indent="0" marL="0">
                        <a:buNone/>
                      </a:pPr>
                      <a:r>
                        <a:rPr lang="en-US" sz="1100" dirty="0">
                          <a:solidFill>
                            <a:srgbClr val="1C2B4A"/>
                          </a:solidFill>
                          <a:latin typeface="LINE Seed JP" pitchFamily="34" charset="0"/>
                          <a:ea typeface="LINE Seed JP" pitchFamily="34" charset="-122"/>
                          <a:cs typeface="LINE Seed JP" pitchFamily="34" charset="-120"/>
                        </a:rPr>
                        <a:t>教室での声かけ</a:t>
                      </a:r>
                      <a:endParaRPr lang="en-US" sz="1100" dirty="0">
                        <a:latin typeface="LINE Seed JP" charset="0"/>
                        <a:ea typeface="LINE Seed JP" charset="0"/>
                        <a:cs typeface="LINE Seed JP" charset="0"/>
                      </a:endParaRPr>
                    </a:p>
                  </a:txBody>
                  <a:tcPr marL="76200" marR="76200" marT="50800" marB="50800" anchor="t">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公式LINE</a:t>
                      </a:r>
                      <a:endParaRPr lang="en-US" sz="1100" dirty="0">
                        <a:latin typeface="LINE Seed JP" charset="0"/>
                        <a:ea typeface="LINE Seed JP" charset="0"/>
                        <a:cs typeface="LINE Seed JP" charset="0"/>
                      </a:endParaRPr>
                    </a:p>
                  </a:txBody>
                  <a:tcPr marL="76200" marR="76200" marT="50800" marB="50800" anchor="t">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1005840">
                <a:tc>
                  <a:txBody>
                    <a:bodyPr/>
                    <a:lstStyle/>
                    <a:p>
                      <a:pPr indent="0" marL="0">
                        <a:buNone/>
                      </a:pPr>
                      <a:r>
                        <a:rPr lang="en-US" sz="1100" b="1" dirty="0">
                          <a:solidFill>
                            <a:srgbClr val="1C2B4A"/>
                          </a:solidFill>
                          <a:latin typeface="LINE Seed JP" pitchFamily="34" charset="0"/>
                          <a:ea typeface="LINE Seed JP" pitchFamily="34" charset="-122"/>
                          <a:cs typeface="LINE Seed JP" pitchFamily="34" charset="-120"/>
                        </a:rPr>
                        <a:t>LINEで</a:t>
                      </a:r>
                      <a:endParaRPr lang="en-US" sz="1100" dirty="0">
                        <a:latin typeface="LINE Seed JP" charset="0"/>
                        <a:ea typeface="LINE Seed JP" charset="0"/>
                        <a:cs typeface="LINE Seed JP" charset="0"/>
                      </a:endParaRPr>
                    </a:p>
                    <a:p>
                      <a:pPr indent="0" marL="0">
                        <a:buNone/>
                      </a:pPr>
                      <a:r>
                        <a:rPr lang="en-US" sz="1100" b="1" dirty="0">
                          <a:solidFill>
                            <a:srgbClr val="1C2B4A"/>
                          </a:solidFill>
                          <a:latin typeface="LINE Seed JP" pitchFamily="34" charset="0"/>
                          <a:ea typeface="LINE Seed JP" pitchFamily="34" charset="-122"/>
                          <a:cs typeface="LINE Seed JP" pitchFamily="34" charset="-120"/>
                        </a:rPr>
                        <a:t>やること</a:t>
                      </a:r>
                      <a:endParaRPr lang="en-US" sz="1100" dirty="0">
                        <a:latin typeface="LINE Seed JP" charset="0"/>
                        <a:ea typeface="LINE Seed JP" charset="0"/>
                        <a:cs typeface="LINE Seed JP" charset="0"/>
                      </a:endParaRPr>
                    </a:p>
                  </a:txBody>
                  <a:tcPr marL="76200" marR="762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Instagramのプロフィールに、LINE登録リンクを置く</a:t>
                      </a:r>
                      <a:endParaRPr lang="en-US" sz="1100" dirty="0">
                        <a:latin typeface="LINE Seed JP" charset="0"/>
                        <a:ea typeface="LINE Seed JP" charset="0"/>
                        <a:cs typeface="LINE Seed JP" charset="0"/>
                      </a:endParaRPr>
                    </a:p>
                  </a:txBody>
                  <a:tcPr marL="76200" marR="76200" marT="50800" marB="50800" anchor="t">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登録直後に、体験レッスンの日程と申込方法を送る</a:t>
                      </a:r>
                      <a:endParaRPr lang="en-US" sz="1100" dirty="0">
                        <a:latin typeface="LINE Seed JP" charset="0"/>
                        <a:ea typeface="LINE Seed JP" charset="0"/>
                        <a:cs typeface="LINE Seed JP" charset="0"/>
                      </a:endParaRPr>
                    </a:p>
                  </a:txBody>
                  <a:tcPr marL="76200" marR="76200" marT="50800" marB="50800" anchor="t">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体験の翌日と3日後に、生徒の声と申込方法を送る</a:t>
                      </a:r>
                      <a:endParaRPr lang="en-US" sz="1100" dirty="0">
                        <a:latin typeface="LINE Seed JP" charset="0"/>
                        <a:ea typeface="LINE Seed JP" charset="0"/>
                        <a:cs typeface="LINE Seed JP" charset="0"/>
                      </a:endParaRPr>
                    </a:p>
                  </a:txBody>
                  <a:tcPr marL="76200" marR="76200" marT="50800" marB="50800" anchor="t">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00" dirty="0">
                          <a:solidFill>
                            <a:srgbClr val="1C2B4A"/>
                          </a:solidFill>
                          <a:latin typeface="LINE Seed JP" pitchFamily="34" charset="0"/>
                          <a:ea typeface="LINE Seed JP" pitchFamily="34" charset="-122"/>
                          <a:cs typeface="LINE Seed JP" pitchFamily="34" charset="-120"/>
                        </a:rPr>
                        <a:t>1か月以上来ていない会員にリマインドを送る。</a:t>
                      </a:r>
                      <a:endParaRPr lang="en-US" sz="1100" dirty="0">
                        <a:latin typeface="LINE Seed JP" charset="0"/>
                        <a:ea typeface="LINE Seed JP" charset="0"/>
                        <a:cs typeface="LINE Seed JP" charset="0"/>
                      </a:endParaRPr>
                    </a:p>
                  </a:txBody>
                  <a:tcPr marL="76200" marR="76200" marT="50800" marB="50800" anchor="t">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記入例　料理教室のプランと準備の状況</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19 / 24</a:t>
            </a:r>
            <a:endParaRPr lang="en-US" sz="800" dirty="0"/>
          </a:p>
        </p:txBody>
      </p:sp>
      <p:sp>
        <p:nvSpPr>
          <p:cNvPr id="7" name="Shape 5"/>
          <p:cNvSpPr/>
          <p:nvPr/>
        </p:nvSpPr>
        <p:spPr>
          <a:xfrm>
            <a:off x="548640" y="292608"/>
            <a:ext cx="758952" cy="292608"/>
          </a:xfrm>
          <a:prstGeom prst="roundRect">
            <a:avLst>
              <a:gd name="adj" fmla="val 50000"/>
            </a:avLst>
          </a:prstGeom>
          <a:solidFill>
            <a:srgbClr val="F26B21"/>
          </a:solidFill>
          <a:ln w="12700">
            <a:solidFill>
              <a:srgbClr val="F26B21"/>
            </a:solidFill>
            <a:prstDash val="solid"/>
          </a:ln>
        </p:spPr>
      </p:sp>
      <p:sp>
        <p:nvSpPr>
          <p:cNvPr id="8" name="Text 6"/>
          <p:cNvSpPr txBox="1"/>
          <p:nvPr/>
        </p:nvSpPr>
        <p:spPr>
          <a:xfrm>
            <a:off x="548640" y="292608"/>
            <a:ext cx="758952"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記入例</a:t>
            </a:r>
            <a:endParaRPr lang="en-US" sz="1050" dirty="0"/>
          </a:p>
        </p:txBody>
      </p:sp>
      <p:sp>
        <p:nvSpPr>
          <p:cNvPr id="9" name="Text 7"/>
          <p:cNvSpPr txBox="1"/>
          <p:nvPr/>
        </p:nvSpPr>
        <p:spPr>
          <a:xfrm>
            <a:off x="1417320" y="292608"/>
            <a:ext cx="4572000" cy="292608"/>
          </a:xfrm>
          <a:prstGeom prst="rect">
            <a:avLst/>
          </a:prstGeom>
          <a:noFill/>
          <a:ln/>
        </p:spPr>
        <p:txBody>
          <a:bodyPr wrap="square" lIns="0" tIns="0" rIns="0" bIns="0" rtlCol="0" anchor="ctr"/>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料理教室（教材用の架空事例）</a:t>
            </a:r>
            <a:endParaRPr lang="en-US" sz="1050" dirty="0"/>
          </a:p>
        </p:txBody>
      </p:sp>
      <p:sp>
        <p:nvSpPr>
          <p:cNvPr id="10" name="Text 8"/>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架空の事例をもとに、使いたい機能や配信通数に応じた整理の書き方を確認します。</a:t>
            </a:r>
            <a:endParaRPr lang="en-US" sz="1300" dirty="0"/>
          </a:p>
        </p:txBody>
      </p:sp>
      <p:sp>
        <p:nvSpPr>
          <p:cNvPr id="11" name="Text 9"/>
          <p:cNvSpPr txBox="1"/>
          <p:nvPr/>
        </p:nvSpPr>
        <p:spPr>
          <a:xfrm>
            <a:off x="548640" y="1737360"/>
            <a:ext cx="3657600" cy="256032"/>
          </a:xfrm>
          <a:prstGeom prst="rect">
            <a:avLst/>
          </a:prstGeom>
          <a:noFill/>
          <a:ln/>
        </p:spPr>
        <p:txBody>
          <a:bodyPr wrap="square" lIns="0" tIns="0" rIns="0" bIns="0" rtlCol="0" anchor="t"/>
          <a:lstStyle/>
          <a:p>
            <a:pPr algn="l" indent="0" marL="0">
              <a:buNone/>
            </a:pPr>
            <a:r>
              <a:rPr lang="en-US" sz="1150" b="1" dirty="0">
                <a:solidFill>
                  <a:srgbClr val="34415A"/>
                </a:solidFill>
                <a:latin typeface="LINE Seed JP" pitchFamily="34" charset="0"/>
                <a:ea typeface="LINE Seed JP" pitchFamily="34" charset="-122"/>
                <a:cs typeface="LINE Seed JP" pitchFamily="34" charset="-120"/>
              </a:rPr>
              <a:t>② プラン</a:t>
            </a:r>
            <a:endParaRPr lang="en-US" sz="115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2011680"/>
          <a:ext cx="4389120" cy="914400"/>
        </p:xfrm>
        <a:graphic>
          <a:graphicData uri="http://schemas.openxmlformats.org/drawingml/2006/table">
            <a:tbl>
              <a:tblPr/>
              <a:tblGrid>
                <a:gridCol w="2194560"/>
                <a:gridCol w="2194560"/>
              </a:tblGrid>
              <a:tr h="365760">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Lステップ</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プロ</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365760">
                <a:tc>
                  <a:txBody>
                    <a:bodyPr/>
                    <a:lstStyle/>
                    <a:p>
                      <a:pPr indent="0" marL="0">
                        <a:buNone/>
                      </a:pPr>
                      <a:r>
                        <a:rPr lang="en-US" sz="1200" b="1" dirty="0">
                          <a:solidFill>
                            <a:srgbClr val="1C2B4A"/>
                          </a:solidFill>
                          <a:latin typeface="LINE Seed JP" pitchFamily="34" charset="0"/>
                          <a:ea typeface="LINE Seed JP" pitchFamily="34" charset="-122"/>
                          <a:cs typeface="LINE Seed JP" pitchFamily="34" charset="-120"/>
                        </a:rPr>
                        <a:t>公式LINE</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200" dirty="0">
                          <a:solidFill>
                            <a:srgbClr val="1C2B4A"/>
                          </a:solidFill>
                          <a:latin typeface="LINE Seed JP" pitchFamily="34" charset="0"/>
                          <a:ea typeface="LINE Seed JP" pitchFamily="34" charset="-122"/>
                          <a:cs typeface="LINE Seed JP" pitchFamily="34" charset="-120"/>
                        </a:rPr>
                        <a:t>ライト</a:t>
                      </a:r>
                      <a:endParaRPr lang="en-US" sz="120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
        <p:nvSpPr>
          <p:cNvPr id="13" name="Text 10"/>
          <p:cNvSpPr txBox="1"/>
          <p:nvPr/>
        </p:nvSpPr>
        <p:spPr>
          <a:xfrm>
            <a:off x="548640" y="2852928"/>
            <a:ext cx="3657600" cy="256032"/>
          </a:xfrm>
          <a:prstGeom prst="rect">
            <a:avLst/>
          </a:prstGeom>
          <a:noFill/>
          <a:ln/>
        </p:spPr>
        <p:txBody>
          <a:bodyPr wrap="square" lIns="0" tIns="0" rIns="0" bIns="0" rtlCol="0" anchor="t"/>
          <a:lstStyle/>
          <a:p>
            <a:pPr algn="l" indent="0" marL="0">
              <a:buNone/>
            </a:pPr>
            <a:r>
              <a:rPr lang="en-US" sz="1150" b="1" dirty="0">
                <a:solidFill>
                  <a:srgbClr val="34415A"/>
                </a:solidFill>
                <a:latin typeface="LINE Seed JP" pitchFamily="34" charset="0"/>
                <a:ea typeface="LINE Seed JP" pitchFamily="34" charset="-122"/>
                <a:cs typeface="LINE Seed JP" pitchFamily="34" charset="-120"/>
              </a:rPr>
              <a:t>③ 開設・契約・連携</a:t>
            </a:r>
            <a:endParaRPr lang="en-US" sz="1150" dirty="0"/>
          </a:p>
        </p:txBody>
      </p:sp>
      <p:graphicFrame>
        <p:nvGraphicFramePr>
          <p:cNvPr id="39" name="Table 1"/>
          <p:cNvGraphicFramePr>
            <a:graphicFrameLocks noGrp="1"/>
          </p:cNvGraphicFramePr>
          <p:nvPr>
            <p:extLst>
              <p:ext uri="{D42A27DB-BD31-4B8C-83A1-F6EECF244321}">
                <p14:modId xmlns:p14="http://schemas.microsoft.com/office/powerpoint/2010/main" val="1579011935"/>
              </p:ext>
            </p:extLst>
          </p:nvPr>
        </p:nvGraphicFramePr>
        <p:xfrm>
          <a:off x="548640" y="3127248"/>
          <a:ext cx="8046720" cy="914400"/>
        </p:xfrm>
        <a:graphic>
          <a:graphicData uri="http://schemas.openxmlformats.org/drawingml/2006/table">
            <a:tbl>
              <a:tblPr/>
              <a:tblGrid>
                <a:gridCol w="2194560"/>
                <a:gridCol w="1280160"/>
                <a:gridCol w="4572000"/>
              </a:tblGrid>
              <a:tr h="365760">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公式LINEの開設</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済んでいる</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365760">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Lステップの契約</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済んでいない</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プロプランを申し込む</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r h="365760">
                <a:tc>
                  <a:txBody>
                    <a:bodyPr/>
                    <a:lstStyle/>
                    <a:p>
                      <a:pPr indent="0" marL="0">
                        <a:buNone/>
                      </a:pPr>
                      <a:r>
                        <a:rPr lang="en-US" sz="1150" b="1" dirty="0">
                          <a:solidFill>
                            <a:srgbClr val="1C2B4A"/>
                          </a:solidFill>
                          <a:latin typeface="LINE Seed JP" pitchFamily="34" charset="0"/>
                          <a:ea typeface="LINE Seed JP" pitchFamily="34" charset="-122"/>
                          <a:cs typeface="LINE Seed JP" pitchFamily="34" charset="-120"/>
                        </a:rPr>
                        <a:t>連携</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6F7FA"/>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済んでいない</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c>
                  <a:txBody>
                    <a:bodyPr/>
                    <a:lstStyle/>
                    <a:p>
                      <a:pPr indent="0" marL="0">
                        <a:buNone/>
                      </a:pPr>
                      <a:r>
                        <a:rPr lang="en-US" sz="1150" dirty="0">
                          <a:solidFill>
                            <a:srgbClr val="1C2B4A"/>
                          </a:solidFill>
                          <a:latin typeface="LINE Seed JP" pitchFamily="34" charset="0"/>
                          <a:ea typeface="LINE Seed JP" pitchFamily="34" charset="-122"/>
                          <a:cs typeface="LINE Seed JP" pitchFamily="34" charset="-120"/>
                        </a:rPr>
                        <a:t>契約したら、Lステップの初期設定の手順で連携する</a:t>
                      </a:r>
                      <a:endParaRPr lang="en-US" sz="1150" dirty="0">
                        <a:latin typeface="LINE Seed JP" charset="0"/>
                        <a:ea typeface="LINE Seed JP" charset="0"/>
                        <a:cs typeface="LINE Seed JP" charset="0"/>
                      </a:endParaRPr>
                    </a:p>
                  </a:txBody>
                  <a:tcPr marL="101600" marR="101600" marT="50800" marB="50800" anchor="ctr">
                    <a:lnL w="9525" cap="flat" cmpd="sng" algn="ctr">
                      <a:solidFill>
                        <a:srgbClr val="C9D2E3"/>
                      </a:solidFill>
                      <a:prstDash val="solid"/>
                      <a:round/>
                      <a:headEnd type="none" w="med" len="med"/>
                      <a:tailEnd type="none" w="med" len="med"/>
                    </a:lnL>
                    <a:lnR w="9525" cap="flat" cmpd="sng" algn="ctr">
                      <a:solidFill>
                        <a:srgbClr val="C9D2E3"/>
                      </a:solidFill>
                      <a:prstDash val="solid"/>
                      <a:round/>
                      <a:headEnd type="none" w="med" len="med"/>
                      <a:tailEnd type="none" w="med" len="med"/>
                    </a:lnR>
                    <a:lnT w="9525" cap="flat" cmpd="sng" algn="ctr">
                      <a:solidFill>
                        <a:srgbClr val="C9D2E3"/>
                      </a:solidFill>
                      <a:prstDash val="solid"/>
                      <a:round/>
                      <a:headEnd type="none" w="med" len="med"/>
                      <a:tailEnd type="none" w="med" len="med"/>
                    </a:lnT>
                    <a:lnB w="9525" cap="flat" cmpd="sng" algn="ctr">
                      <a:solidFill>
                        <a:srgbClr val="C9D2E3"/>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WORKSHOP</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ワークの手順と時間配分</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20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整理シートにある3つの欄を、ワーク1からワーク3にかけて順番に書き進めます。</a:t>
            </a:r>
            <a:endParaRPr lang="en-US" sz="1300" dirty="0"/>
          </a:p>
        </p:txBody>
      </p:sp>
      <p:sp>
        <p:nvSpPr>
          <p:cNvPr id="8" name="Shape 6"/>
          <p:cNvSpPr/>
          <p:nvPr/>
        </p:nvSpPr>
        <p:spPr>
          <a:xfrm>
            <a:off x="548640" y="1783080"/>
            <a:ext cx="3657600" cy="749808"/>
          </a:xfrm>
          <a:prstGeom prst="roundRect">
            <a:avLst>
              <a:gd name="adj" fmla="val 6098"/>
            </a:avLst>
          </a:prstGeom>
          <a:solidFill>
            <a:srgbClr val="EEF2F8"/>
          </a:solidFill>
          <a:ln w="12700">
            <a:solidFill>
              <a:srgbClr val="EEF2F8"/>
            </a:solidFill>
            <a:prstDash val="solid"/>
          </a:ln>
        </p:spPr>
      </p:sp>
      <p:sp>
        <p:nvSpPr>
          <p:cNvPr id="9" name="Text 7"/>
          <p:cNvSpPr txBox="1"/>
          <p:nvPr/>
        </p:nvSpPr>
        <p:spPr>
          <a:xfrm>
            <a:off x="685800" y="1856232"/>
            <a:ext cx="3383280" cy="274320"/>
          </a:xfrm>
          <a:prstGeom prst="rect">
            <a:avLst/>
          </a:prstGeom>
          <a:noFill/>
          <a:ln/>
        </p:spPr>
        <p:txBody>
          <a:bodyPr wrap="square" lIns="0" tIns="0" rIns="0" bIns="0" rtlCol="0" anchor="t"/>
          <a:lstStyle/>
          <a:p>
            <a:pPr algn="l" indent="0" marL="0">
              <a:buNone/>
            </a:pPr>
            <a:r>
              <a:rPr lang="en-US" sz="1100" b="1" dirty="0">
                <a:solidFill>
                  <a:srgbClr val="34415A"/>
                </a:solidFill>
                <a:latin typeface="LINE Seed JP" pitchFamily="34" charset="0"/>
                <a:ea typeface="LINE Seed JP" pitchFamily="34" charset="-122"/>
                <a:cs typeface="LINE Seed JP" pitchFamily="34" charset="-120"/>
              </a:rPr>
              <a:t>① 段階ごとに使うツール</a:t>
            </a:r>
            <a:endParaRPr lang="en-US" sz="1100" dirty="0"/>
          </a:p>
        </p:txBody>
      </p:sp>
      <p:sp>
        <p:nvSpPr>
          <p:cNvPr id="10" name="Shape 8"/>
          <p:cNvSpPr/>
          <p:nvPr/>
        </p:nvSpPr>
        <p:spPr>
          <a:xfrm>
            <a:off x="685800" y="2194560"/>
            <a:ext cx="3383280" cy="68580"/>
          </a:xfrm>
          <a:prstGeom prst="rect">
            <a:avLst/>
          </a:prstGeom>
          <a:solidFill>
            <a:srgbClr val="FFFFFF"/>
          </a:solidFill>
          <a:ln w="6350">
            <a:solidFill>
              <a:srgbClr val="C9D2E3"/>
            </a:solidFill>
            <a:prstDash val="solid"/>
          </a:ln>
        </p:spPr>
      </p:sp>
      <p:sp>
        <p:nvSpPr>
          <p:cNvPr id="11" name="Shape 9"/>
          <p:cNvSpPr/>
          <p:nvPr/>
        </p:nvSpPr>
        <p:spPr>
          <a:xfrm>
            <a:off x="685800" y="2318004"/>
            <a:ext cx="3383280" cy="68580"/>
          </a:xfrm>
          <a:prstGeom prst="rect">
            <a:avLst/>
          </a:prstGeom>
          <a:solidFill>
            <a:srgbClr val="FFFFFF"/>
          </a:solidFill>
          <a:ln w="6350">
            <a:solidFill>
              <a:srgbClr val="C9D2E3"/>
            </a:solidFill>
            <a:prstDash val="solid"/>
          </a:ln>
        </p:spPr>
      </p:sp>
      <p:sp>
        <p:nvSpPr>
          <p:cNvPr id="12" name="Shape 10"/>
          <p:cNvSpPr/>
          <p:nvPr/>
        </p:nvSpPr>
        <p:spPr>
          <a:xfrm>
            <a:off x="548640" y="2606040"/>
            <a:ext cx="3657600" cy="566928"/>
          </a:xfrm>
          <a:prstGeom prst="roundRect">
            <a:avLst>
              <a:gd name="adj" fmla="val 8065"/>
            </a:avLst>
          </a:prstGeom>
          <a:solidFill>
            <a:srgbClr val="EEF2F8"/>
          </a:solidFill>
          <a:ln w="12700">
            <a:solidFill>
              <a:srgbClr val="EEF2F8"/>
            </a:solidFill>
            <a:prstDash val="solid"/>
          </a:ln>
        </p:spPr>
      </p:sp>
      <p:sp>
        <p:nvSpPr>
          <p:cNvPr id="13" name="Text 11"/>
          <p:cNvSpPr txBox="1"/>
          <p:nvPr/>
        </p:nvSpPr>
        <p:spPr>
          <a:xfrm>
            <a:off x="685800" y="2679192"/>
            <a:ext cx="3383280" cy="274320"/>
          </a:xfrm>
          <a:prstGeom prst="rect">
            <a:avLst/>
          </a:prstGeom>
          <a:noFill/>
          <a:ln/>
        </p:spPr>
        <p:txBody>
          <a:bodyPr wrap="square" lIns="0" tIns="0" rIns="0" bIns="0" rtlCol="0" anchor="t"/>
          <a:lstStyle/>
          <a:p>
            <a:pPr algn="l" indent="0" marL="0">
              <a:buNone/>
            </a:pPr>
            <a:r>
              <a:rPr lang="en-US" sz="1100" b="1" dirty="0">
                <a:solidFill>
                  <a:srgbClr val="34415A"/>
                </a:solidFill>
                <a:latin typeface="LINE Seed JP" pitchFamily="34" charset="0"/>
                <a:ea typeface="LINE Seed JP" pitchFamily="34" charset="-122"/>
                <a:cs typeface="LINE Seed JP" pitchFamily="34" charset="-120"/>
              </a:rPr>
              <a:t>② プラン</a:t>
            </a:r>
            <a:endParaRPr lang="en-US" sz="1100" dirty="0"/>
          </a:p>
        </p:txBody>
      </p:sp>
      <p:sp>
        <p:nvSpPr>
          <p:cNvPr id="14" name="Shape 12"/>
          <p:cNvSpPr/>
          <p:nvPr/>
        </p:nvSpPr>
        <p:spPr>
          <a:xfrm>
            <a:off x="685800" y="3017520"/>
            <a:ext cx="3383280" cy="9144"/>
          </a:xfrm>
          <a:prstGeom prst="rect">
            <a:avLst/>
          </a:prstGeom>
          <a:solidFill>
            <a:srgbClr val="FFFFFF"/>
          </a:solidFill>
          <a:ln w="6350">
            <a:solidFill>
              <a:srgbClr val="C9D2E3"/>
            </a:solidFill>
            <a:prstDash val="solid"/>
          </a:ln>
        </p:spPr>
      </p:sp>
      <p:sp>
        <p:nvSpPr>
          <p:cNvPr id="15" name="Shape 13"/>
          <p:cNvSpPr/>
          <p:nvPr/>
        </p:nvSpPr>
        <p:spPr>
          <a:xfrm>
            <a:off x="548640" y="3246120"/>
            <a:ext cx="3657600" cy="749808"/>
          </a:xfrm>
          <a:prstGeom prst="roundRect">
            <a:avLst>
              <a:gd name="adj" fmla="val 6098"/>
            </a:avLst>
          </a:prstGeom>
          <a:solidFill>
            <a:srgbClr val="EEF2F8"/>
          </a:solidFill>
          <a:ln w="12700">
            <a:solidFill>
              <a:srgbClr val="EEF2F8"/>
            </a:solidFill>
            <a:prstDash val="solid"/>
          </a:ln>
        </p:spPr>
      </p:sp>
      <p:sp>
        <p:nvSpPr>
          <p:cNvPr id="16" name="Text 14"/>
          <p:cNvSpPr txBox="1"/>
          <p:nvPr/>
        </p:nvSpPr>
        <p:spPr>
          <a:xfrm>
            <a:off x="685800" y="3319272"/>
            <a:ext cx="3383280" cy="274320"/>
          </a:xfrm>
          <a:prstGeom prst="rect">
            <a:avLst/>
          </a:prstGeom>
          <a:noFill/>
          <a:ln/>
        </p:spPr>
        <p:txBody>
          <a:bodyPr wrap="square" lIns="0" tIns="0" rIns="0" bIns="0" rtlCol="0" anchor="t"/>
          <a:lstStyle/>
          <a:p>
            <a:pPr algn="l" indent="0" marL="0">
              <a:buNone/>
            </a:pPr>
            <a:r>
              <a:rPr lang="en-US" sz="1100" b="1" dirty="0">
                <a:solidFill>
                  <a:srgbClr val="34415A"/>
                </a:solidFill>
                <a:latin typeface="LINE Seed JP" pitchFamily="34" charset="0"/>
                <a:ea typeface="LINE Seed JP" pitchFamily="34" charset="-122"/>
                <a:cs typeface="LINE Seed JP" pitchFamily="34" charset="-120"/>
              </a:rPr>
              <a:t>③ 開設・契約・連携</a:t>
            </a:r>
            <a:endParaRPr lang="en-US" sz="1100" dirty="0"/>
          </a:p>
        </p:txBody>
      </p:sp>
      <p:sp>
        <p:nvSpPr>
          <p:cNvPr id="17" name="Shape 15"/>
          <p:cNvSpPr/>
          <p:nvPr/>
        </p:nvSpPr>
        <p:spPr>
          <a:xfrm>
            <a:off x="685800" y="3657600"/>
            <a:ext cx="3383280" cy="68580"/>
          </a:xfrm>
          <a:prstGeom prst="rect">
            <a:avLst/>
          </a:prstGeom>
          <a:solidFill>
            <a:srgbClr val="FFFFFF"/>
          </a:solidFill>
          <a:ln w="6350">
            <a:solidFill>
              <a:srgbClr val="C9D2E3"/>
            </a:solidFill>
            <a:prstDash val="solid"/>
          </a:ln>
        </p:spPr>
      </p:sp>
      <p:sp>
        <p:nvSpPr>
          <p:cNvPr id="18" name="Shape 16"/>
          <p:cNvSpPr/>
          <p:nvPr/>
        </p:nvSpPr>
        <p:spPr>
          <a:xfrm>
            <a:off x="685800" y="3781044"/>
            <a:ext cx="3383280" cy="68580"/>
          </a:xfrm>
          <a:prstGeom prst="rect">
            <a:avLst/>
          </a:prstGeom>
          <a:solidFill>
            <a:srgbClr val="FFFFFF"/>
          </a:solidFill>
          <a:ln w="6350">
            <a:solidFill>
              <a:srgbClr val="C9D2E3"/>
            </a:solidFill>
            <a:prstDash val="solid"/>
          </a:ln>
        </p:spPr>
      </p:sp>
      <p:sp>
        <p:nvSpPr>
          <p:cNvPr id="19" name="Shape 17"/>
          <p:cNvSpPr/>
          <p:nvPr/>
        </p:nvSpPr>
        <p:spPr>
          <a:xfrm>
            <a:off x="4480560" y="1783080"/>
            <a:ext cx="4114800" cy="457200"/>
          </a:xfrm>
          <a:prstGeom prst="roundRect">
            <a:avLst>
              <a:gd name="adj" fmla="val 16000"/>
            </a:avLst>
          </a:prstGeom>
          <a:solidFill>
            <a:srgbClr val="FDEBDF"/>
          </a:solidFill>
          <a:ln w="12700">
            <a:solidFill>
              <a:srgbClr val="FDEBDF"/>
            </a:solidFill>
            <a:prstDash val="solid"/>
          </a:ln>
        </p:spPr>
      </p:sp>
      <p:sp>
        <p:nvSpPr>
          <p:cNvPr id="20" name="Text 18"/>
          <p:cNvSpPr txBox="1"/>
          <p:nvPr/>
        </p:nvSpPr>
        <p:spPr>
          <a:xfrm>
            <a:off x="4617720" y="1783080"/>
            <a:ext cx="822960" cy="457200"/>
          </a:xfrm>
          <a:prstGeom prst="rect">
            <a:avLst/>
          </a:prstGeom>
          <a:noFill/>
          <a:ln/>
        </p:spPr>
        <p:txBody>
          <a:bodyPr wrap="square" lIns="0" tIns="0" rIns="0" bIns="0" rtlCol="0" anchor="ctr"/>
          <a:lstStyle/>
          <a:p>
            <a:pPr algn="l" indent="0" marL="0">
              <a:buNone/>
            </a:pPr>
            <a:r>
              <a:rPr lang="en-US" sz="1200" b="1" dirty="0">
                <a:solidFill>
                  <a:srgbClr val="F26B21"/>
                </a:solidFill>
                <a:latin typeface="LINE Seed JP" pitchFamily="34" charset="0"/>
                <a:ea typeface="LINE Seed JP" pitchFamily="34" charset="-122"/>
                <a:cs typeface="LINE Seed JP" pitchFamily="34" charset="-120"/>
              </a:rPr>
              <a:t>ワーク1</a:t>
            </a:r>
            <a:endParaRPr lang="en-US" sz="1200" dirty="0"/>
          </a:p>
        </p:txBody>
      </p:sp>
      <p:sp>
        <p:nvSpPr>
          <p:cNvPr id="21" name="Text 19"/>
          <p:cNvSpPr txBox="1"/>
          <p:nvPr/>
        </p:nvSpPr>
        <p:spPr>
          <a:xfrm>
            <a:off x="5486400" y="1783080"/>
            <a:ext cx="2377440" cy="457200"/>
          </a:xfrm>
          <a:prstGeom prst="rect">
            <a:avLst/>
          </a:prstGeom>
          <a:noFill/>
          <a:ln/>
        </p:spPr>
        <p:txBody>
          <a:bodyPr wrap="square" lIns="0" tIns="0" rIns="0" bIns="0" rtlCol="0" anchor="ctr"/>
          <a:lstStyle/>
          <a:p>
            <a:pPr algn="l" indent="0" marL="0">
              <a:buNone/>
            </a:pPr>
            <a:r>
              <a:rPr lang="en-US" sz="1300" b="1" dirty="0">
                <a:solidFill>
                  <a:srgbClr val="1C2B4A"/>
                </a:solidFill>
                <a:latin typeface="LINE Seed JP" pitchFamily="34" charset="0"/>
                <a:ea typeface="LINE Seed JP" pitchFamily="34" charset="-122"/>
                <a:cs typeface="LINE Seed JP" pitchFamily="34" charset="-120"/>
              </a:rPr>
              <a:t>① 段階ごとに使うツール</a:t>
            </a:r>
            <a:endParaRPr lang="en-US" sz="1300" dirty="0"/>
          </a:p>
        </p:txBody>
      </p:sp>
      <p:sp>
        <p:nvSpPr>
          <p:cNvPr id="22" name="Text 20"/>
          <p:cNvSpPr txBox="1"/>
          <p:nvPr/>
        </p:nvSpPr>
        <p:spPr>
          <a:xfrm>
            <a:off x="7863840" y="1783080"/>
            <a:ext cx="640080" cy="457200"/>
          </a:xfrm>
          <a:prstGeom prst="rect">
            <a:avLst/>
          </a:prstGeom>
          <a:noFill/>
          <a:ln/>
        </p:spPr>
        <p:txBody>
          <a:bodyPr wrap="square" lIns="0" tIns="0" rIns="0" bIns="0" rtlCol="0" anchor="ctr"/>
          <a:lstStyle/>
          <a:p>
            <a:pPr algn="r" indent="0" marL="0">
              <a:buNone/>
            </a:pPr>
            <a:r>
              <a:rPr lang="en-US" sz="1200" dirty="0">
                <a:solidFill>
                  <a:srgbClr val="34415A"/>
                </a:solidFill>
                <a:latin typeface="LINE Seed JP" pitchFamily="34" charset="0"/>
                <a:ea typeface="LINE Seed JP" pitchFamily="34" charset="-122"/>
                <a:cs typeface="LINE Seed JP" pitchFamily="34" charset="-120"/>
              </a:rPr>
              <a:t>12分</a:t>
            </a:r>
            <a:endParaRPr lang="en-US" sz="1200" dirty="0"/>
          </a:p>
        </p:txBody>
      </p:sp>
      <p:sp>
        <p:nvSpPr>
          <p:cNvPr id="23" name="Shape 21"/>
          <p:cNvSpPr/>
          <p:nvPr/>
        </p:nvSpPr>
        <p:spPr>
          <a:xfrm>
            <a:off x="4480560" y="2331720"/>
            <a:ext cx="4114800" cy="457200"/>
          </a:xfrm>
          <a:prstGeom prst="roundRect">
            <a:avLst>
              <a:gd name="adj" fmla="val 16000"/>
            </a:avLst>
          </a:prstGeom>
          <a:solidFill>
            <a:srgbClr val="FDEBDF"/>
          </a:solidFill>
          <a:ln w="12700">
            <a:solidFill>
              <a:srgbClr val="FDEBDF"/>
            </a:solidFill>
            <a:prstDash val="solid"/>
          </a:ln>
        </p:spPr>
      </p:sp>
      <p:sp>
        <p:nvSpPr>
          <p:cNvPr id="24" name="Text 22"/>
          <p:cNvSpPr txBox="1"/>
          <p:nvPr/>
        </p:nvSpPr>
        <p:spPr>
          <a:xfrm>
            <a:off x="4617720" y="2331720"/>
            <a:ext cx="822960" cy="457200"/>
          </a:xfrm>
          <a:prstGeom prst="rect">
            <a:avLst/>
          </a:prstGeom>
          <a:noFill/>
          <a:ln/>
        </p:spPr>
        <p:txBody>
          <a:bodyPr wrap="square" lIns="0" tIns="0" rIns="0" bIns="0" rtlCol="0" anchor="ctr"/>
          <a:lstStyle/>
          <a:p>
            <a:pPr algn="l" indent="0" marL="0">
              <a:buNone/>
            </a:pPr>
            <a:r>
              <a:rPr lang="en-US" sz="1200" b="1" dirty="0">
                <a:solidFill>
                  <a:srgbClr val="F26B21"/>
                </a:solidFill>
                <a:latin typeface="LINE Seed JP" pitchFamily="34" charset="0"/>
                <a:ea typeface="LINE Seed JP" pitchFamily="34" charset="-122"/>
                <a:cs typeface="LINE Seed JP" pitchFamily="34" charset="-120"/>
              </a:rPr>
              <a:t>ワーク2</a:t>
            </a:r>
            <a:endParaRPr lang="en-US" sz="1200" dirty="0"/>
          </a:p>
        </p:txBody>
      </p:sp>
      <p:sp>
        <p:nvSpPr>
          <p:cNvPr id="25" name="Text 23"/>
          <p:cNvSpPr txBox="1"/>
          <p:nvPr/>
        </p:nvSpPr>
        <p:spPr>
          <a:xfrm>
            <a:off x="5486400" y="2331720"/>
            <a:ext cx="2377440" cy="457200"/>
          </a:xfrm>
          <a:prstGeom prst="rect">
            <a:avLst/>
          </a:prstGeom>
          <a:noFill/>
          <a:ln/>
        </p:spPr>
        <p:txBody>
          <a:bodyPr wrap="square" lIns="0" tIns="0" rIns="0" bIns="0" rtlCol="0" anchor="ctr"/>
          <a:lstStyle/>
          <a:p>
            <a:pPr algn="l" indent="0" marL="0">
              <a:buNone/>
            </a:pPr>
            <a:r>
              <a:rPr lang="en-US" sz="1300" b="1" dirty="0">
                <a:solidFill>
                  <a:srgbClr val="1C2B4A"/>
                </a:solidFill>
                <a:latin typeface="LINE Seed JP" pitchFamily="34" charset="0"/>
                <a:ea typeface="LINE Seed JP" pitchFamily="34" charset="-122"/>
                <a:cs typeface="LINE Seed JP" pitchFamily="34" charset="-120"/>
              </a:rPr>
              <a:t>② プラン</a:t>
            </a:r>
            <a:endParaRPr lang="en-US" sz="1300" dirty="0"/>
          </a:p>
        </p:txBody>
      </p:sp>
      <p:sp>
        <p:nvSpPr>
          <p:cNvPr id="26" name="Text 24"/>
          <p:cNvSpPr txBox="1"/>
          <p:nvPr/>
        </p:nvSpPr>
        <p:spPr>
          <a:xfrm>
            <a:off x="7863840" y="2331720"/>
            <a:ext cx="640080" cy="457200"/>
          </a:xfrm>
          <a:prstGeom prst="rect">
            <a:avLst/>
          </a:prstGeom>
          <a:noFill/>
          <a:ln/>
        </p:spPr>
        <p:txBody>
          <a:bodyPr wrap="square" lIns="0" tIns="0" rIns="0" bIns="0" rtlCol="0" anchor="ctr"/>
          <a:lstStyle/>
          <a:p>
            <a:pPr algn="r" indent="0" marL="0">
              <a:buNone/>
            </a:pPr>
            <a:r>
              <a:rPr lang="en-US" sz="1200" dirty="0">
                <a:solidFill>
                  <a:srgbClr val="34415A"/>
                </a:solidFill>
                <a:latin typeface="LINE Seed JP" pitchFamily="34" charset="0"/>
                <a:ea typeface="LINE Seed JP" pitchFamily="34" charset="-122"/>
                <a:cs typeface="LINE Seed JP" pitchFamily="34" charset="-120"/>
              </a:rPr>
              <a:t>8分</a:t>
            </a:r>
            <a:endParaRPr lang="en-US" sz="1200" dirty="0"/>
          </a:p>
        </p:txBody>
      </p:sp>
      <p:sp>
        <p:nvSpPr>
          <p:cNvPr id="27" name="Shape 25"/>
          <p:cNvSpPr/>
          <p:nvPr/>
        </p:nvSpPr>
        <p:spPr>
          <a:xfrm>
            <a:off x="4480560" y="2880360"/>
            <a:ext cx="4114800" cy="457200"/>
          </a:xfrm>
          <a:prstGeom prst="roundRect">
            <a:avLst>
              <a:gd name="adj" fmla="val 16000"/>
            </a:avLst>
          </a:prstGeom>
          <a:solidFill>
            <a:srgbClr val="FDEBDF"/>
          </a:solidFill>
          <a:ln w="12700">
            <a:solidFill>
              <a:srgbClr val="FDEBDF"/>
            </a:solidFill>
            <a:prstDash val="solid"/>
          </a:ln>
        </p:spPr>
      </p:sp>
      <p:sp>
        <p:nvSpPr>
          <p:cNvPr id="28" name="Text 26"/>
          <p:cNvSpPr txBox="1"/>
          <p:nvPr/>
        </p:nvSpPr>
        <p:spPr>
          <a:xfrm>
            <a:off x="4617720" y="2880360"/>
            <a:ext cx="822960" cy="457200"/>
          </a:xfrm>
          <a:prstGeom prst="rect">
            <a:avLst/>
          </a:prstGeom>
          <a:noFill/>
          <a:ln/>
        </p:spPr>
        <p:txBody>
          <a:bodyPr wrap="square" lIns="0" tIns="0" rIns="0" bIns="0" rtlCol="0" anchor="ctr"/>
          <a:lstStyle/>
          <a:p>
            <a:pPr algn="l" indent="0" marL="0">
              <a:buNone/>
            </a:pPr>
            <a:r>
              <a:rPr lang="en-US" sz="1200" b="1" dirty="0">
                <a:solidFill>
                  <a:srgbClr val="F26B21"/>
                </a:solidFill>
                <a:latin typeface="LINE Seed JP" pitchFamily="34" charset="0"/>
                <a:ea typeface="LINE Seed JP" pitchFamily="34" charset="-122"/>
                <a:cs typeface="LINE Seed JP" pitchFamily="34" charset="-120"/>
              </a:rPr>
              <a:t>ワーク3</a:t>
            </a:r>
            <a:endParaRPr lang="en-US" sz="1200" dirty="0"/>
          </a:p>
        </p:txBody>
      </p:sp>
      <p:sp>
        <p:nvSpPr>
          <p:cNvPr id="29" name="Text 27"/>
          <p:cNvSpPr txBox="1"/>
          <p:nvPr/>
        </p:nvSpPr>
        <p:spPr>
          <a:xfrm>
            <a:off x="5486400" y="2880360"/>
            <a:ext cx="2377440" cy="457200"/>
          </a:xfrm>
          <a:prstGeom prst="rect">
            <a:avLst/>
          </a:prstGeom>
          <a:noFill/>
          <a:ln/>
        </p:spPr>
        <p:txBody>
          <a:bodyPr wrap="square" lIns="0" tIns="0" rIns="0" bIns="0" rtlCol="0" anchor="ctr"/>
          <a:lstStyle/>
          <a:p>
            <a:pPr algn="l" indent="0" marL="0">
              <a:buNone/>
            </a:pPr>
            <a:r>
              <a:rPr lang="en-US" sz="1300" b="1" dirty="0">
                <a:solidFill>
                  <a:srgbClr val="1C2B4A"/>
                </a:solidFill>
                <a:latin typeface="LINE Seed JP" pitchFamily="34" charset="0"/>
                <a:ea typeface="LINE Seed JP" pitchFamily="34" charset="-122"/>
                <a:cs typeface="LINE Seed JP" pitchFamily="34" charset="-120"/>
              </a:rPr>
              <a:t>③ 開設・契約・連携</a:t>
            </a:r>
            <a:endParaRPr lang="en-US" sz="1300" dirty="0"/>
          </a:p>
        </p:txBody>
      </p:sp>
      <p:sp>
        <p:nvSpPr>
          <p:cNvPr id="30" name="Text 28"/>
          <p:cNvSpPr txBox="1"/>
          <p:nvPr/>
        </p:nvSpPr>
        <p:spPr>
          <a:xfrm>
            <a:off x="7863840" y="2880360"/>
            <a:ext cx="640080" cy="457200"/>
          </a:xfrm>
          <a:prstGeom prst="rect">
            <a:avLst/>
          </a:prstGeom>
          <a:noFill/>
          <a:ln/>
        </p:spPr>
        <p:txBody>
          <a:bodyPr wrap="square" lIns="0" tIns="0" rIns="0" bIns="0" rtlCol="0" anchor="ctr"/>
          <a:lstStyle/>
          <a:p>
            <a:pPr algn="r" indent="0" marL="0">
              <a:buNone/>
            </a:pPr>
            <a:r>
              <a:rPr lang="en-US" sz="1200" dirty="0">
                <a:solidFill>
                  <a:srgbClr val="34415A"/>
                </a:solidFill>
                <a:latin typeface="LINE Seed JP" pitchFamily="34" charset="0"/>
                <a:ea typeface="LINE Seed JP" pitchFamily="34" charset="-122"/>
                <a:cs typeface="LINE Seed JP" pitchFamily="34" charset="-120"/>
              </a:rPr>
              <a:t>7分</a:t>
            </a:r>
            <a:endParaRPr lang="en-US" sz="1200" dirty="0"/>
          </a:p>
        </p:txBody>
      </p:sp>
      <p:sp>
        <p:nvSpPr>
          <p:cNvPr id="31" name="Shape 29"/>
          <p:cNvSpPr/>
          <p:nvPr/>
        </p:nvSpPr>
        <p:spPr>
          <a:xfrm>
            <a:off x="4480560" y="3429000"/>
            <a:ext cx="4114800" cy="457200"/>
          </a:xfrm>
          <a:prstGeom prst="roundRect">
            <a:avLst>
              <a:gd name="adj" fmla="val 16000"/>
            </a:avLst>
          </a:prstGeom>
          <a:solidFill>
            <a:srgbClr val="EEF2F8"/>
          </a:solidFill>
          <a:ln w="12700">
            <a:solidFill>
              <a:srgbClr val="EEF2F8"/>
            </a:solidFill>
            <a:prstDash val="solid"/>
          </a:ln>
        </p:spPr>
      </p:sp>
      <p:sp>
        <p:nvSpPr>
          <p:cNvPr id="32" name="Text 30"/>
          <p:cNvSpPr txBox="1"/>
          <p:nvPr/>
        </p:nvSpPr>
        <p:spPr>
          <a:xfrm>
            <a:off x="4617720" y="3429000"/>
            <a:ext cx="822960" cy="457200"/>
          </a:xfrm>
          <a:prstGeom prst="rect">
            <a:avLst/>
          </a:prstGeom>
          <a:noFill/>
          <a:ln/>
        </p:spPr>
        <p:txBody>
          <a:bodyPr wrap="square" lIns="0" tIns="0" rIns="0" bIns="0" rtlCol="0" anchor="ctr"/>
          <a:lstStyle/>
          <a:p>
            <a:pPr algn="l" indent="0" marL="0">
              <a:buNone/>
            </a:pPr>
            <a:r>
              <a:rPr lang="en-US" sz="1200" b="1" dirty="0">
                <a:solidFill>
                  <a:srgbClr val="F26B21"/>
                </a:solidFill>
                <a:latin typeface="LINE Seed JP" pitchFamily="34" charset="0"/>
                <a:ea typeface="LINE Seed JP" pitchFamily="34" charset="-122"/>
                <a:cs typeface="LINE Seed JP" pitchFamily="34" charset="-120"/>
              </a:rPr>
              <a:t>見直し</a:t>
            </a:r>
            <a:endParaRPr lang="en-US" sz="1200" dirty="0"/>
          </a:p>
        </p:txBody>
      </p:sp>
      <p:sp>
        <p:nvSpPr>
          <p:cNvPr id="33" name="Text 31"/>
          <p:cNvSpPr txBox="1"/>
          <p:nvPr/>
        </p:nvSpPr>
        <p:spPr>
          <a:xfrm>
            <a:off x="5486400" y="3429000"/>
            <a:ext cx="2377440" cy="457200"/>
          </a:xfrm>
          <a:prstGeom prst="rect">
            <a:avLst/>
          </a:prstGeom>
          <a:noFill/>
          <a:ln/>
        </p:spPr>
        <p:txBody>
          <a:bodyPr wrap="square" lIns="0" tIns="0" rIns="0" bIns="0" rtlCol="0" anchor="ctr"/>
          <a:lstStyle/>
          <a:p>
            <a:pPr algn="l" indent="0" marL="0">
              <a:buNone/>
            </a:pPr>
            <a:r>
              <a:rPr lang="en-US" sz="1300" b="1" dirty="0">
                <a:solidFill>
                  <a:srgbClr val="1C2B4A"/>
                </a:solidFill>
                <a:latin typeface="LINE Seed JP" pitchFamily="34" charset="0"/>
                <a:ea typeface="LINE Seed JP" pitchFamily="34" charset="-122"/>
                <a:cs typeface="LINE Seed JP" pitchFamily="34" charset="-120"/>
              </a:rPr>
              <a:t>シート全体</a:t>
            </a:r>
            <a:endParaRPr lang="en-US" sz="1300" dirty="0"/>
          </a:p>
        </p:txBody>
      </p:sp>
      <p:sp>
        <p:nvSpPr>
          <p:cNvPr id="34" name="Text 32"/>
          <p:cNvSpPr txBox="1"/>
          <p:nvPr/>
        </p:nvSpPr>
        <p:spPr>
          <a:xfrm>
            <a:off x="7863840" y="3429000"/>
            <a:ext cx="640080" cy="457200"/>
          </a:xfrm>
          <a:prstGeom prst="rect">
            <a:avLst/>
          </a:prstGeom>
          <a:noFill/>
          <a:ln/>
        </p:spPr>
        <p:txBody>
          <a:bodyPr wrap="square" lIns="0" tIns="0" rIns="0" bIns="0" rtlCol="0" anchor="ctr"/>
          <a:lstStyle/>
          <a:p>
            <a:pPr algn="r" indent="0" marL="0">
              <a:buNone/>
            </a:pPr>
            <a:r>
              <a:rPr lang="en-US" sz="1200" dirty="0">
                <a:solidFill>
                  <a:srgbClr val="34415A"/>
                </a:solidFill>
                <a:latin typeface="LINE Seed JP" pitchFamily="34" charset="0"/>
                <a:ea typeface="LINE Seed JP" pitchFamily="34" charset="-122"/>
                <a:cs typeface="LINE Seed JP" pitchFamily="34" charset="-120"/>
              </a:rPr>
              <a:t>3分</a:t>
            </a:r>
            <a:endParaRPr lang="en-US" sz="1200" dirty="0"/>
          </a:p>
        </p:txBody>
      </p:sp>
      <p:sp>
        <p:nvSpPr>
          <p:cNvPr id="35" name="Text 33"/>
          <p:cNvSpPr txBox="1"/>
          <p:nvPr/>
        </p:nvSpPr>
        <p:spPr>
          <a:xfrm>
            <a:off x="548640" y="4224528"/>
            <a:ext cx="8046720" cy="274320"/>
          </a:xfrm>
          <a:prstGeom prst="rect">
            <a:avLst/>
          </a:prstGeom>
          <a:noFill/>
          <a:ln/>
        </p:spPr>
        <p:txBody>
          <a:bodyPr wrap="square" lIns="0" tIns="0" rIns="0" bIns="0" rtlCol="0" anchor="t"/>
          <a:lstStyle/>
          <a:p>
            <a:pPr algn="l" indent="0" marL="0">
              <a:buNone/>
            </a:pPr>
            <a:r>
              <a:rPr lang="en-US" sz="1200" dirty="0">
                <a:solidFill>
                  <a:srgbClr val="34415A"/>
                </a:solidFill>
                <a:latin typeface="LINE Seed JP" pitchFamily="34" charset="0"/>
                <a:ea typeface="LINE Seed JP" pitchFamily="34" charset="-122"/>
                <a:cs typeface="LINE Seed JP" pitchFamily="34" charset="-120"/>
              </a:rPr>
              <a:t>講座ワークシート（第1回でコピーしたもの）の「T02 記入用」タブに書く</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ワーク1 段階ごとに使うツールの整理</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21 / 24</a:t>
            </a:r>
            <a:endParaRPr lang="en-US" sz="800" dirty="0"/>
          </a:p>
        </p:txBody>
      </p:sp>
      <p:sp>
        <p:nvSpPr>
          <p:cNvPr id="7" name="Shape 5"/>
          <p:cNvSpPr/>
          <p:nvPr/>
        </p:nvSpPr>
        <p:spPr>
          <a:xfrm>
            <a:off x="548640" y="292608"/>
            <a:ext cx="905256" cy="292608"/>
          </a:xfrm>
          <a:prstGeom prst="roundRect">
            <a:avLst>
              <a:gd name="adj" fmla="val 50000"/>
            </a:avLst>
          </a:prstGeom>
          <a:solidFill>
            <a:srgbClr val="F26B21"/>
          </a:solidFill>
          <a:ln w="12700">
            <a:solidFill>
              <a:srgbClr val="F26B21"/>
            </a:solidFill>
            <a:prstDash val="solid"/>
          </a:ln>
        </p:spPr>
      </p:sp>
      <p:sp>
        <p:nvSpPr>
          <p:cNvPr id="8" name="Text 6"/>
          <p:cNvSpPr txBox="1"/>
          <p:nvPr/>
        </p:nvSpPr>
        <p:spPr>
          <a:xfrm>
            <a:off x="548640" y="292608"/>
            <a:ext cx="905256"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ワーク1</a:t>
            </a:r>
            <a:endParaRPr lang="en-US" sz="1050" dirty="0"/>
          </a:p>
        </p:txBody>
      </p:sp>
      <p:sp>
        <p:nvSpPr>
          <p:cNvPr id="9" name="Text 7"/>
          <p:cNvSpPr txBox="1"/>
          <p:nvPr/>
        </p:nvSpPr>
        <p:spPr>
          <a:xfrm>
            <a:off x="1563624" y="292608"/>
            <a:ext cx="4572000" cy="292608"/>
          </a:xfrm>
          <a:prstGeom prst="rect">
            <a:avLst/>
          </a:prstGeom>
          <a:noFill/>
          <a:ln/>
        </p:spPr>
        <p:txBody>
          <a:bodyPr wrap="square" lIns="0" tIns="0" rIns="0" bIns="0" rtlCol="0" anchor="ctr"/>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12分　①段階ごとに使うツール</a:t>
            </a:r>
            <a:endParaRPr lang="en-US" sz="1050" dirty="0"/>
          </a:p>
        </p:txBody>
      </p:sp>
      <p:sp>
        <p:nvSpPr>
          <p:cNvPr id="10" name="Text 8"/>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設計図シートを見ながら、4つの段階で利用中のツールとLINEで行う内容を整理します。</a:t>
            </a:r>
            <a:endParaRPr lang="en-US" sz="1300" dirty="0"/>
          </a:p>
        </p:txBody>
      </p:sp>
      <p:sp>
        <p:nvSpPr>
          <p:cNvPr id="11" name="Shape 9"/>
          <p:cNvSpPr/>
          <p:nvPr/>
        </p:nvSpPr>
        <p:spPr>
          <a:xfrm>
            <a:off x="2011680" y="1783080"/>
            <a:ext cx="1563624" cy="329184"/>
          </a:xfrm>
          <a:prstGeom prst="roundRect">
            <a:avLst>
              <a:gd name="adj" fmla="val 50000"/>
            </a:avLst>
          </a:prstGeom>
          <a:solidFill>
            <a:srgbClr val="1C2B4A"/>
          </a:solidFill>
          <a:ln w="12700">
            <a:solidFill>
              <a:srgbClr val="1C2B4A"/>
            </a:solidFill>
            <a:prstDash val="solid"/>
          </a:ln>
        </p:spPr>
      </p:sp>
      <p:sp>
        <p:nvSpPr>
          <p:cNvPr id="12" name="Text 10"/>
          <p:cNvSpPr txBox="1"/>
          <p:nvPr/>
        </p:nvSpPr>
        <p:spPr>
          <a:xfrm>
            <a:off x="2011680" y="1783080"/>
            <a:ext cx="1563624" cy="329184"/>
          </a:xfrm>
          <a:prstGeom prst="rect">
            <a:avLst/>
          </a:prstGeom>
          <a:noFill/>
          <a:ln/>
        </p:spPr>
        <p:txBody>
          <a:bodyPr wrap="square" lIns="0" tIns="0" rIns="0" bIns="0" rtlCol="0" anchor="ctr"/>
          <a:lstStyle/>
          <a:p>
            <a:pPr algn="ctr" indent="0" marL="0">
              <a:buNone/>
            </a:pPr>
            <a:endParaRPr lang="en-US" sz="1200" dirty="0"/>
          </a:p>
        </p:txBody>
      </p:sp>
      <p:pic>
        <p:nvPicPr>
          <p:cNvPr id="1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176272" y="1828800"/>
            <a:ext cx="237744" cy="237744"/>
          </a:xfrm>
          <a:prstGeom prst="rect">
            <a:avLst/>
          </a:prstGeom>
        </p:spPr>
      </p:pic>
      <p:sp>
        <p:nvSpPr>
          <p:cNvPr id="14" name="Text 11"/>
          <p:cNvSpPr txBox="1"/>
          <p:nvPr/>
        </p:nvSpPr>
        <p:spPr>
          <a:xfrm>
            <a:off x="2468880" y="1783080"/>
            <a:ext cx="1014984"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15" name="Shape 12"/>
          <p:cNvSpPr/>
          <p:nvPr/>
        </p:nvSpPr>
        <p:spPr>
          <a:xfrm>
            <a:off x="3685032" y="1783080"/>
            <a:ext cx="1563624" cy="329184"/>
          </a:xfrm>
          <a:prstGeom prst="roundRect">
            <a:avLst>
              <a:gd name="adj" fmla="val 50000"/>
            </a:avLst>
          </a:prstGeom>
          <a:solidFill>
            <a:srgbClr val="1C2B4A"/>
          </a:solidFill>
          <a:ln w="12700">
            <a:solidFill>
              <a:srgbClr val="1C2B4A"/>
            </a:solidFill>
            <a:prstDash val="solid"/>
          </a:ln>
        </p:spPr>
      </p:sp>
      <p:sp>
        <p:nvSpPr>
          <p:cNvPr id="16" name="Text 13"/>
          <p:cNvSpPr txBox="1"/>
          <p:nvPr/>
        </p:nvSpPr>
        <p:spPr>
          <a:xfrm>
            <a:off x="3685032" y="1783080"/>
            <a:ext cx="1563624" cy="329184"/>
          </a:xfrm>
          <a:prstGeom prst="rect">
            <a:avLst/>
          </a:prstGeom>
          <a:noFill/>
          <a:ln/>
        </p:spPr>
        <p:txBody>
          <a:bodyPr wrap="square" lIns="0" tIns="0" rIns="0" bIns="0" rtlCol="0" anchor="ctr"/>
          <a:lstStyle/>
          <a:p>
            <a:pPr algn="ctr" indent="0" marL="0">
              <a:buNone/>
            </a:pPr>
            <a:endParaRPr lang="en-US" sz="1200" dirty="0"/>
          </a:p>
        </p:txBody>
      </p:sp>
      <p:pic>
        <p:nvPicPr>
          <p:cNvPr id="1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49624" y="1828800"/>
            <a:ext cx="237744" cy="237744"/>
          </a:xfrm>
          <a:prstGeom prst="rect">
            <a:avLst/>
          </a:prstGeom>
        </p:spPr>
      </p:pic>
      <p:sp>
        <p:nvSpPr>
          <p:cNvPr id="18" name="Text 14"/>
          <p:cNvSpPr txBox="1"/>
          <p:nvPr/>
        </p:nvSpPr>
        <p:spPr>
          <a:xfrm>
            <a:off x="4142232" y="1783080"/>
            <a:ext cx="1014984"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19" name="Shape 15"/>
          <p:cNvSpPr/>
          <p:nvPr/>
        </p:nvSpPr>
        <p:spPr>
          <a:xfrm>
            <a:off x="5358384" y="1783080"/>
            <a:ext cx="1563624" cy="329184"/>
          </a:xfrm>
          <a:prstGeom prst="roundRect">
            <a:avLst>
              <a:gd name="adj" fmla="val 50000"/>
            </a:avLst>
          </a:prstGeom>
          <a:solidFill>
            <a:srgbClr val="1C2B4A"/>
          </a:solidFill>
          <a:ln w="12700">
            <a:solidFill>
              <a:srgbClr val="1C2B4A"/>
            </a:solidFill>
            <a:prstDash val="solid"/>
          </a:ln>
        </p:spPr>
      </p:sp>
      <p:sp>
        <p:nvSpPr>
          <p:cNvPr id="20" name="Text 16"/>
          <p:cNvSpPr txBox="1"/>
          <p:nvPr/>
        </p:nvSpPr>
        <p:spPr>
          <a:xfrm>
            <a:off x="5358384" y="1783080"/>
            <a:ext cx="1563624" cy="329184"/>
          </a:xfrm>
          <a:prstGeom prst="rect">
            <a:avLst/>
          </a:prstGeom>
          <a:noFill/>
          <a:ln/>
        </p:spPr>
        <p:txBody>
          <a:bodyPr wrap="square" lIns="0" tIns="0" rIns="0" bIns="0" rtlCol="0" anchor="ctr"/>
          <a:lstStyle/>
          <a:p>
            <a:pPr algn="ctr" indent="0" marL="0">
              <a:buNone/>
            </a:pPr>
            <a:endParaRPr lang="en-US" sz="1200" dirty="0"/>
          </a:p>
        </p:txBody>
      </p:sp>
      <p:pic>
        <p:nvPicPr>
          <p:cNvPr id="21"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22976" y="1828800"/>
            <a:ext cx="237744" cy="237744"/>
          </a:xfrm>
          <a:prstGeom prst="rect">
            <a:avLst/>
          </a:prstGeom>
        </p:spPr>
      </p:pic>
      <p:sp>
        <p:nvSpPr>
          <p:cNvPr id="22" name="Text 17"/>
          <p:cNvSpPr txBox="1"/>
          <p:nvPr/>
        </p:nvSpPr>
        <p:spPr>
          <a:xfrm>
            <a:off x="5815584" y="1783080"/>
            <a:ext cx="1014984"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23" name="Shape 18"/>
          <p:cNvSpPr/>
          <p:nvPr/>
        </p:nvSpPr>
        <p:spPr>
          <a:xfrm>
            <a:off x="7031736" y="1783080"/>
            <a:ext cx="1563624" cy="329184"/>
          </a:xfrm>
          <a:prstGeom prst="roundRect">
            <a:avLst>
              <a:gd name="adj" fmla="val 50000"/>
            </a:avLst>
          </a:prstGeom>
          <a:solidFill>
            <a:srgbClr val="1C2B4A"/>
          </a:solidFill>
          <a:ln w="12700">
            <a:solidFill>
              <a:srgbClr val="1C2B4A"/>
            </a:solidFill>
            <a:prstDash val="solid"/>
          </a:ln>
        </p:spPr>
      </p:sp>
      <p:sp>
        <p:nvSpPr>
          <p:cNvPr id="24" name="Text 19"/>
          <p:cNvSpPr txBox="1"/>
          <p:nvPr/>
        </p:nvSpPr>
        <p:spPr>
          <a:xfrm>
            <a:off x="7031736" y="1783080"/>
            <a:ext cx="1563624" cy="329184"/>
          </a:xfrm>
          <a:prstGeom prst="rect">
            <a:avLst/>
          </a:prstGeom>
          <a:noFill/>
          <a:ln/>
        </p:spPr>
        <p:txBody>
          <a:bodyPr wrap="square" lIns="0" tIns="0" rIns="0" bIns="0" rtlCol="0" anchor="ctr"/>
          <a:lstStyle/>
          <a:p>
            <a:pPr algn="ctr" indent="0" marL="0">
              <a:buNone/>
            </a:pPr>
            <a:endParaRPr lang="en-US" sz="1200" dirty="0"/>
          </a:p>
        </p:txBody>
      </p:sp>
      <p:pic>
        <p:nvPicPr>
          <p:cNvPr id="25"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96328" y="1828800"/>
            <a:ext cx="237744" cy="237744"/>
          </a:xfrm>
          <a:prstGeom prst="rect">
            <a:avLst/>
          </a:prstGeom>
        </p:spPr>
      </p:pic>
      <p:sp>
        <p:nvSpPr>
          <p:cNvPr id="26" name="Text 20"/>
          <p:cNvSpPr txBox="1"/>
          <p:nvPr/>
        </p:nvSpPr>
        <p:spPr>
          <a:xfrm>
            <a:off x="7488936" y="1783080"/>
            <a:ext cx="1014984"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27" name="Text 21"/>
          <p:cNvSpPr txBox="1"/>
          <p:nvPr/>
        </p:nvSpPr>
        <p:spPr>
          <a:xfrm>
            <a:off x="548640" y="2212848"/>
            <a:ext cx="1371600" cy="658368"/>
          </a:xfrm>
          <a:prstGeom prst="rect">
            <a:avLst/>
          </a:prstGeom>
          <a:noFill/>
          <a:ln/>
        </p:spPr>
        <p:txBody>
          <a:bodyPr wrap="square" lIns="0" tIns="0" rIns="0" bIns="0" rtlCol="0" anchor="ctr"/>
          <a:lstStyle/>
          <a:p>
            <a:pPr algn="l" indent="0" marL="0">
              <a:lnSpc>
                <a:spcPct val="110000"/>
              </a:lnSpc>
              <a:buNone/>
            </a:pPr>
            <a:r>
              <a:rPr lang="en-US" sz="1150" b="1" dirty="0">
                <a:solidFill>
                  <a:srgbClr val="1C2B4A"/>
                </a:solidFill>
                <a:latin typeface="LINE Seed JP" pitchFamily="34" charset="0"/>
                <a:ea typeface="LINE Seed JP" pitchFamily="34" charset="-122"/>
                <a:cs typeface="LINE Seed JP" pitchFamily="34" charset="-120"/>
              </a:rPr>
              <a:t>いま使っている</a:t>
            </a:r>
            <a:endParaRPr lang="en-US" sz="1150" dirty="0"/>
          </a:p>
          <a:p>
            <a:pPr algn="l" indent="0" marL="0">
              <a:lnSpc>
                <a:spcPct val="110000"/>
              </a:lnSpc>
              <a:buNone/>
            </a:pPr>
            <a:r>
              <a:rPr lang="en-US" sz="1150" b="1" dirty="0">
                <a:solidFill>
                  <a:srgbClr val="1C2B4A"/>
                </a:solidFill>
                <a:latin typeface="LINE Seed JP" pitchFamily="34" charset="0"/>
                <a:ea typeface="LINE Seed JP" pitchFamily="34" charset="-122"/>
                <a:cs typeface="LINE Seed JP" pitchFamily="34" charset="-120"/>
              </a:rPr>
              <a:t>ツール</a:t>
            </a:r>
            <a:endParaRPr lang="en-US" sz="1150" dirty="0"/>
          </a:p>
        </p:txBody>
      </p:sp>
      <p:sp>
        <p:nvSpPr>
          <p:cNvPr id="28" name="Shape 22"/>
          <p:cNvSpPr/>
          <p:nvPr/>
        </p:nvSpPr>
        <p:spPr>
          <a:xfrm>
            <a:off x="2011680" y="2212848"/>
            <a:ext cx="1563624" cy="658368"/>
          </a:xfrm>
          <a:prstGeom prst="roundRect">
            <a:avLst>
              <a:gd name="adj" fmla="val 6944"/>
            </a:avLst>
          </a:prstGeom>
          <a:solidFill>
            <a:srgbClr val="FFFFFF"/>
          </a:solidFill>
          <a:ln w="15875">
            <a:solidFill>
              <a:srgbClr val="F26B21"/>
            </a:solidFill>
            <a:prstDash val="dash"/>
          </a:ln>
        </p:spPr>
      </p:sp>
      <p:sp>
        <p:nvSpPr>
          <p:cNvPr id="29" name="Shape 23"/>
          <p:cNvSpPr/>
          <p:nvPr/>
        </p:nvSpPr>
        <p:spPr>
          <a:xfrm>
            <a:off x="3685032" y="2212848"/>
            <a:ext cx="1563624" cy="658368"/>
          </a:xfrm>
          <a:prstGeom prst="roundRect">
            <a:avLst>
              <a:gd name="adj" fmla="val 6944"/>
            </a:avLst>
          </a:prstGeom>
          <a:solidFill>
            <a:srgbClr val="FFFFFF"/>
          </a:solidFill>
          <a:ln w="15875">
            <a:solidFill>
              <a:srgbClr val="F26B21"/>
            </a:solidFill>
            <a:prstDash val="dash"/>
          </a:ln>
        </p:spPr>
      </p:sp>
      <p:sp>
        <p:nvSpPr>
          <p:cNvPr id="30" name="Shape 24"/>
          <p:cNvSpPr/>
          <p:nvPr/>
        </p:nvSpPr>
        <p:spPr>
          <a:xfrm>
            <a:off x="5358384" y="2212848"/>
            <a:ext cx="1563624" cy="658368"/>
          </a:xfrm>
          <a:prstGeom prst="roundRect">
            <a:avLst>
              <a:gd name="adj" fmla="val 6944"/>
            </a:avLst>
          </a:prstGeom>
          <a:solidFill>
            <a:srgbClr val="FFFFFF"/>
          </a:solidFill>
          <a:ln w="15875">
            <a:solidFill>
              <a:srgbClr val="F26B21"/>
            </a:solidFill>
            <a:prstDash val="dash"/>
          </a:ln>
        </p:spPr>
      </p:sp>
      <p:sp>
        <p:nvSpPr>
          <p:cNvPr id="31" name="Shape 25"/>
          <p:cNvSpPr/>
          <p:nvPr/>
        </p:nvSpPr>
        <p:spPr>
          <a:xfrm>
            <a:off x="7031736" y="2212848"/>
            <a:ext cx="1563624" cy="658368"/>
          </a:xfrm>
          <a:prstGeom prst="roundRect">
            <a:avLst>
              <a:gd name="adj" fmla="val 6944"/>
            </a:avLst>
          </a:prstGeom>
          <a:solidFill>
            <a:srgbClr val="FFFFFF"/>
          </a:solidFill>
          <a:ln w="15875">
            <a:solidFill>
              <a:srgbClr val="F26B21"/>
            </a:solidFill>
            <a:prstDash val="dash"/>
          </a:ln>
        </p:spPr>
      </p:sp>
      <p:sp>
        <p:nvSpPr>
          <p:cNvPr id="32" name="Text 26"/>
          <p:cNvSpPr txBox="1"/>
          <p:nvPr/>
        </p:nvSpPr>
        <p:spPr>
          <a:xfrm>
            <a:off x="548640" y="2962656"/>
            <a:ext cx="1371600" cy="658368"/>
          </a:xfrm>
          <a:prstGeom prst="rect">
            <a:avLst/>
          </a:prstGeom>
          <a:noFill/>
          <a:ln/>
        </p:spPr>
        <p:txBody>
          <a:bodyPr wrap="square" lIns="0" tIns="0" rIns="0" bIns="0" rtlCol="0" anchor="ctr"/>
          <a:lstStyle/>
          <a:p>
            <a:pPr algn="l" indent="0" marL="0">
              <a:lnSpc>
                <a:spcPct val="110000"/>
              </a:lnSpc>
              <a:buNone/>
            </a:pPr>
            <a:r>
              <a:rPr lang="en-US" sz="1150" b="1" dirty="0">
                <a:solidFill>
                  <a:srgbClr val="1C2B4A"/>
                </a:solidFill>
                <a:latin typeface="LINE Seed JP" pitchFamily="34" charset="0"/>
                <a:ea typeface="LINE Seed JP" pitchFamily="34" charset="-122"/>
                <a:cs typeface="LINE Seed JP" pitchFamily="34" charset="-120"/>
              </a:rPr>
              <a:t>LINEで</a:t>
            </a:r>
            <a:endParaRPr lang="en-US" sz="1150" dirty="0"/>
          </a:p>
          <a:p>
            <a:pPr algn="l" indent="0" marL="0">
              <a:lnSpc>
                <a:spcPct val="110000"/>
              </a:lnSpc>
              <a:buNone/>
            </a:pPr>
            <a:r>
              <a:rPr lang="en-US" sz="1150" b="1" dirty="0">
                <a:solidFill>
                  <a:srgbClr val="1C2B4A"/>
                </a:solidFill>
                <a:latin typeface="LINE Seed JP" pitchFamily="34" charset="0"/>
                <a:ea typeface="LINE Seed JP" pitchFamily="34" charset="-122"/>
                <a:cs typeface="LINE Seed JP" pitchFamily="34" charset="-120"/>
              </a:rPr>
              <a:t>やること</a:t>
            </a:r>
            <a:endParaRPr lang="en-US" sz="1150" dirty="0"/>
          </a:p>
        </p:txBody>
      </p:sp>
      <p:sp>
        <p:nvSpPr>
          <p:cNvPr id="33" name="Shape 27"/>
          <p:cNvSpPr/>
          <p:nvPr/>
        </p:nvSpPr>
        <p:spPr>
          <a:xfrm>
            <a:off x="2011680" y="2962656"/>
            <a:ext cx="1563624" cy="658368"/>
          </a:xfrm>
          <a:prstGeom prst="roundRect">
            <a:avLst>
              <a:gd name="adj" fmla="val 6944"/>
            </a:avLst>
          </a:prstGeom>
          <a:solidFill>
            <a:srgbClr val="FFFFFF"/>
          </a:solidFill>
          <a:ln w="15875">
            <a:solidFill>
              <a:srgbClr val="F26B21"/>
            </a:solidFill>
            <a:prstDash val="dash"/>
          </a:ln>
        </p:spPr>
      </p:sp>
      <p:sp>
        <p:nvSpPr>
          <p:cNvPr id="34" name="Shape 28"/>
          <p:cNvSpPr/>
          <p:nvPr/>
        </p:nvSpPr>
        <p:spPr>
          <a:xfrm>
            <a:off x="3685032" y="2962656"/>
            <a:ext cx="1563624" cy="658368"/>
          </a:xfrm>
          <a:prstGeom prst="roundRect">
            <a:avLst>
              <a:gd name="adj" fmla="val 6944"/>
            </a:avLst>
          </a:prstGeom>
          <a:solidFill>
            <a:srgbClr val="FFFFFF"/>
          </a:solidFill>
          <a:ln w="15875">
            <a:solidFill>
              <a:srgbClr val="F26B21"/>
            </a:solidFill>
            <a:prstDash val="dash"/>
          </a:ln>
        </p:spPr>
      </p:sp>
      <p:sp>
        <p:nvSpPr>
          <p:cNvPr id="35" name="Shape 29"/>
          <p:cNvSpPr/>
          <p:nvPr/>
        </p:nvSpPr>
        <p:spPr>
          <a:xfrm>
            <a:off x="5358384" y="2962656"/>
            <a:ext cx="1563624" cy="658368"/>
          </a:xfrm>
          <a:prstGeom prst="roundRect">
            <a:avLst>
              <a:gd name="adj" fmla="val 6944"/>
            </a:avLst>
          </a:prstGeom>
          <a:solidFill>
            <a:srgbClr val="FFFFFF"/>
          </a:solidFill>
          <a:ln w="15875">
            <a:solidFill>
              <a:srgbClr val="F26B21"/>
            </a:solidFill>
            <a:prstDash val="dash"/>
          </a:ln>
        </p:spPr>
      </p:sp>
      <p:sp>
        <p:nvSpPr>
          <p:cNvPr id="36" name="Shape 30"/>
          <p:cNvSpPr/>
          <p:nvPr/>
        </p:nvSpPr>
        <p:spPr>
          <a:xfrm>
            <a:off x="7031736" y="2962656"/>
            <a:ext cx="1563624" cy="658368"/>
          </a:xfrm>
          <a:prstGeom prst="roundRect">
            <a:avLst>
              <a:gd name="adj" fmla="val 6944"/>
            </a:avLst>
          </a:prstGeom>
          <a:solidFill>
            <a:srgbClr val="FFFFFF"/>
          </a:solidFill>
          <a:ln w="15875">
            <a:solidFill>
              <a:srgbClr val="F26B21"/>
            </a:solidFill>
            <a:prstDash val="dash"/>
          </a:ln>
        </p:spPr>
      </p:sp>
      <p:sp>
        <p:nvSpPr>
          <p:cNvPr id="37" name="Shape 31"/>
          <p:cNvSpPr/>
          <p:nvPr/>
        </p:nvSpPr>
        <p:spPr>
          <a:xfrm>
            <a:off x="548640" y="3858768"/>
            <a:ext cx="109728" cy="109728"/>
          </a:xfrm>
          <a:prstGeom prst="ellipse">
            <a:avLst/>
          </a:prstGeom>
          <a:solidFill>
            <a:srgbClr val="F26B21"/>
          </a:solidFill>
          <a:ln w="12700">
            <a:solidFill>
              <a:srgbClr val="F26B21"/>
            </a:solidFill>
            <a:prstDash val="solid"/>
          </a:ln>
        </p:spPr>
      </p:sp>
      <p:sp>
        <p:nvSpPr>
          <p:cNvPr id="38" name="Text 32"/>
          <p:cNvSpPr txBox="1"/>
          <p:nvPr/>
        </p:nvSpPr>
        <p:spPr>
          <a:xfrm>
            <a:off x="777240" y="3749040"/>
            <a:ext cx="7818120" cy="228600"/>
          </a:xfrm>
          <a:prstGeom prst="rect">
            <a:avLst/>
          </a:prstGeom>
          <a:noFill/>
          <a:ln/>
        </p:spPr>
        <p:txBody>
          <a:bodyPr wrap="square" lIns="0" tIns="0" rIns="0" bIns="0" rtlCol="0" anchor="t"/>
          <a:lstStyle/>
          <a:p>
            <a:pPr algn="l" indent="0" marL="0">
              <a:lnSpc>
                <a:spcPct val="115000"/>
              </a:lnSpc>
              <a:buNone/>
            </a:pPr>
            <a:r>
              <a:rPr lang="en-US" sz="1250" dirty="0">
                <a:solidFill>
                  <a:srgbClr val="1C2B4A"/>
                </a:solidFill>
                <a:latin typeface="LINE Seed JP" pitchFamily="34" charset="0"/>
                <a:ea typeface="LINE Seed JP" pitchFamily="34" charset="-122"/>
                <a:cs typeface="LINE Seed JP" pitchFamily="34" charset="-120"/>
              </a:rPr>
              <a:t>設計図シートの2つの流れを確認</a:t>
            </a:r>
            <a:endParaRPr lang="en-US" sz="1250" dirty="0"/>
          </a:p>
        </p:txBody>
      </p:sp>
      <p:sp>
        <p:nvSpPr>
          <p:cNvPr id="39" name="Shape 33"/>
          <p:cNvSpPr/>
          <p:nvPr/>
        </p:nvSpPr>
        <p:spPr>
          <a:xfrm>
            <a:off x="548640" y="4133088"/>
            <a:ext cx="109728" cy="109728"/>
          </a:xfrm>
          <a:prstGeom prst="ellipse">
            <a:avLst/>
          </a:prstGeom>
          <a:solidFill>
            <a:srgbClr val="F26B21"/>
          </a:solidFill>
          <a:ln w="12700">
            <a:solidFill>
              <a:srgbClr val="F26B21"/>
            </a:solidFill>
            <a:prstDash val="solid"/>
          </a:ln>
        </p:spPr>
      </p:sp>
      <p:sp>
        <p:nvSpPr>
          <p:cNvPr id="40" name="Text 34"/>
          <p:cNvSpPr txBox="1"/>
          <p:nvPr/>
        </p:nvSpPr>
        <p:spPr>
          <a:xfrm>
            <a:off x="777240" y="4023360"/>
            <a:ext cx="7818120" cy="228600"/>
          </a:xfrm>
          <a:prstGeom prst="rect">
            <a:avLst/>
          </a:prstGeom>
          <a:noFill/>
          <a:ln/>
        </p:spPr>
        <p:txBody>
          <a:bodyPr wrap="square" lIns="0" tIns="0" rIns="0" bIns="0" rtlCol="0" anchor="t"/>
          <a:lstStyle/>
          <a:p>
            <a:pPr algn="l" indent="0" marL="0">
              <a:lnSpc>
                <a:spcPct val="115000"/>
              </a:lnSpc>
              <a:buNone/>
            </a:pPr>
            <a:r>
              <a:rPr lang="en-US" sz="1250" dirty="0">
                <a:solidFill>
                  <a:srgbClr val="1C2B4A"/>
                </a:solidFill>
                <a:latin typeface="LINE Seed JP" pitchFamily="34" charset="0"/>
                <a:ea typeface="LINE Seed JP" pitchFamily="34" charset="-122"/>
                <a:cs typeface="LINE Seed JP" pitchFamily="34" charset="-120"/>
              </a:rPr>
              <a:t>4段階のいま使っているツールとLINEでやることを記入</a:t>
            </a:r>
            <a:endParaRPr lang="en-US" sz="1250" dirty="0"/>
          </a:p>
        </p:txBody>
      </p:sp>
      <p:sp>
        <p:nvSpPr>
          <p:cNvPr id="41" name="Shape 35"/>
          <p:cNvSpPr/>
          <p:nvPr/>
        </p:nvSpPr>
        <p:spPr>
          <a:xfrm>
            <a:off x="548640" y="4407408"/>
            <a:ext cx="109728" cy="109728"/>
          </a:xfrm>
          <a:prstGeom prst="ellipse">
            <a:avLst/>
          </a:prstGeom>
          <a:solidFill>
            <a:srgbClr val="F26B21"/>
          </a:solidFill>
          <a:ln w="12700">
            <a:solidFill>
              <a:srgbClr val="F26B21"/>
            </a:solidFill>
            <a:prstDash val="solid"/>
          </a:ln>
        </p:spPr>
      </p:sp>
      <p:sp>
        <p:nvSpPr>
          <p:cNvPr id="42" name="Text 36"/>
          <p:cNvSpPr txBox="1"/>
          <p:nvPr/>
        </p:nvSpPr>
        <p:spPr>
          <a:xfrm>
            <a:off x="777240" y="4297680"/>
            <a:ext cx="7818120" cy="228600"/>
          </a:xfrm>
          <a:prstGeom prst="rect">
            <a:avLst/>
          </a:prstGeom>
          <a:noFill/>
          <a:ln/>
        </p:spPr>
        <p:txBody>
          <a:bodyPr wrap="square" lIns="0" tIns="0" rIns="0" bIns="0" rtlCol="0" anchor="t"/>
          <a:lstStyle/>
          <a:p>
            <a:pPr algn="l" indent="0" marL="0">
              <a:lnSpc>
                <a:spcPct val="115000"/>
              </a:lnSpc>
              <a:buNone/>
            </a:pPr>
            <a:r>
              <a:rPr lang="en-US" sz="1250" dirty="0">
                <a:solidFill>
                  <a:srgbClr val="1C2B4A"/>
                </a:solidFill>
                <a:latin typeface="LINE Seed JP" pitchFamily="34" charset="0"/>
                <a:ea typeface="LINE Seed JP" pitchFamily="34" charset="-122"/>
                <a:cs typeface="LINE Seed JP" pitchFamily="34" charset="-120"/>
              </a:rPr>
              <a:t>LINEを使わない段階は「なし」と記入</a:t>
            </a:r>
            <a:endParaRPr lang="en-US" sz="12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ワーク2 利用する各ツールのプラン記入</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22 / 24</a:t>
            </a:r>
            <a:endParaRPr lang="en-US" sz="800" dirty="0"/>
          </a:p>
        </p:txBody>
      </p:sp>
      <p:sp>
        <p:nvSpPr>
          <p:cNvPr id="7" name="Shape 5"/>
          <p:cNvSpPr/>
          <p:nvPr/>
        </p:nvSpPr>
        <p:spPr>
          <a:xfrm>
            <a:off x="548640" y="292608"/>
            <a:ext cx="905256" cy="292608"/>
          </a:xfrm>
          <a:prstGeom prst="roundRect">
            <a:avLst>
              <a:gd name="adj" fmla="val 50000"/>
            </a:avLst>
          </a:prstGeom>
          <a:solidFill>
            <a:srgbClr val="F26B21"/>
          </a:solidFill>
          <a:ln w="12700">
            <a:solidFill>
              <a:srgbClr val="F26B21"/>
            </a:solidFill>
            <a:prstDash val="solid"/>
          </a:ln>
        </p:spPr>
      </p:sp>
      <p:sp>
        <p:nvSpPr>
          <p:cNvPr id="8" name="Text 6"/>
          <p:cNvSpPr txBox="1"/>
          <p:nvPr/>
        </p:nvSpPr>
        <p:spPr>
          <a:xfrm>
            <a:off x="548640" y="292608"/>
            <a:ext cx="905256"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ワーク2</a:t>
            </a:r>
            <a:endParaRPr lang="en-US" sz="1050" dirty="0"/>
          </a:p>
        </p:txBody>
      </p:sp>
      <p:sp>
        <p:nvSpPr>
          <p:cNvPr id="9" name="Text 7"/>
          <p:cNvSpPr txBox="1"/>
          <p:nvPr/>
        </p:nvSpPr>
        <p:spPr>
          <a:xfrm>
            <a:off x="1563624" y="292608"/>
            <a:ext cx="4572000" cy="292608"/>
          </a:xfrm>
          <a:prstGeom prst="rect">
            <a:avLst/>
          </a:prstGeom>
          <a:noFill/>
          <a:ln/>
        </p:spPr>
        <p:txBody>
          <a:bodyPr wrap="square" lIns="0" tIns="0" rIns="0" bIns="0" rtlCol="0" anchor="ctr"/>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8分　②プラン</a:t>
            </a:r>
            <a:endParaRPr lang="en-US" sz="1050" dirty="0"/>
          </a:p>
        </p:txBody>
      </p:sp>
      <p:sp>
        <p:nvSpPr>
          <p:cNvPr id="10" name="Text 8"/>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必要な機能を含むLステップと、毎月の送信数に応じた公式LINEのプランを記入します。</a:t>
            </a:r>
            <a:endParaRPr lang="en-US" sz="1300" dirty="0"/>
          </a:p>
        </p:txBody>
      </p:sp>
      <p:sp>
        <p:nvSpPr>
          <p:cNvPr id="11" name="Shape 9"/>
          <p:cNvSpPr/>
          <p:nvPr/>
        </p:nvSpPr>
        <p:spPr>
          <a:xfrm>
            <a:off x="548640" y="1783080"/>
            <a:ext cx="4846320" cy="2651760"/>
          </a:xfrm>
          <a:prstGeom prst="roundRect">
            <a:avLst>
              <a:gd name="adj" fmla="val 2759"/>
            </a:avLst>
          </a:prstGeom>
          <a:solidFill>
            <a:srgbClr val="EEF2F8"/>
          </a:solidFill>
          <a:ln w="12700">
            <a:solidFill>
              <a:srgbClr val="EEF2F8"/>
            </a:solidFill>
            <a:prstDash val="solid"/>
          </a:ln>
        </p:spPr>
      </p:sp>
      <p:sp>
        <p:nvSpPr>
          <p:cNvPr id="12" name="Text 10"/>
          <p:cNvSpPr txBox="1"/>
          <p:nvPr/>
        </p:nvSpPr>
        <p:spPr>
          <a:xfrm>
            <a:off x="731520" y="1847088"/>
            <a:ext cx="2743200" cy="274320"/>
          </a:xfrm>
          <a:prstGeom prst="rect">
            <a:avLst/>
          </a:prstGeom>
          <a:noFill/>
          <a:ln/>
        </p:spPr>
        <p:txBody>
          <a:bodyPr wrap="square" lIns="0" tIns="0" rIns="0" bIns="0" rtlCol="0" anchor="t"/>
          <a:lstStyle/>
          <a:p>
            <a:pPr algn="l" indent="0" marL="0">
              <a:buNone/>
            </a:pPr>
            <a:r>
              <a:rPr lang="en-US" sz="1150" b="1" dirty="0">
                <a:solidFill>
                  <a:srgbClr val="34415A"/>
                </a:solidFill>
                <a:latin typeface="LINE Seed JP" pitchFamily="34" charset="0"/>
                <a:ea typeface="LINE Seed JP" pitchFamily="34" charset="-122"/>
                <a:cs typeface="LINE Seed JP" pitchFamily="34" charset="-120"/>
              </a:rPr>
              <a:t>② プラン</a:t>
            </a:r>
            <a:endParaRPr lang="en-US" sz="1150" dirty="0"/>
          </a:p>
        </p:txBody>
      </p:sp>
      <p:sp>
        <p:nvSpPr>
          <p:cNvPr id="13" name="Text 11"/>
          <p:cNvSpPr txBox="1"/>
          <p:nvPr/>
        </p:nvSpPr>
        <p:spPr>
          <a:xfrm>
            <a:off x="2011680" y="2148840"/>
            <a:ext cx="3108960" cy="256032"/>
          </a:xfrm>
          <a:prstGeom prst="rect">
            <a:avLst/>
          </a:prstGeom>
          <a:noFill/>
          <a:ln/>
        </p:spPr>
        <p:txBody>
          <a:bodyPr wrap="square" lIns="0" tIns="0" rIns="0" bIns="0" rtlCol="0" anchor="t"/>
          <a:lstStyle/>
          <a:p>
            <a:pPr algn="ctr" indent="0" marL="0">
              <a:buNone/>
            </a:pPr>
            <a:r>
              <a:rPr lang="en-US" sz="1050" b="1" dirty="0">
                <a:solidFill>
                  <a:srgbClr val="556176"/>
                </a:solidFill>
                <a:latin typeface="LINE Seed JP" pitchFamily="34" charset="0"/>
                <a:ea typeface="LINE Seed JP" pitchFamily="34" charset="-122"/>
                <a:cs typeface="LINE Seed JP" pitchFamily="34" charset="-120"/>
              </a:rPr>
              <a:t>プラン</a:t>
            </a:r>
            <a:endParaRPr lang="en-US" sz="1050" dirty="0"/>
          </a:p>
        </p:txBody>
      </p:sp>
      <p:sp>
        <p:nvSpPr>
          <p:cNvPr id="14" name="Text 12"/>
          <p:cNvSpPr txBox="1"/>
          <p:nvPr/>
        </p:nvSpPr>
        <p:spPr>
          <a:xfrm>
            <a:off x="731520" y="2468880"/>
            <a:ext cx="1188720" cy="731520"/>
          </a:xfrm>
          <a:prstGeom prst="rect">
            <a:avLst/>
          </a:prstGeom>
          <a:noFill/>
          <a:ln/>
        </p:spPr>
        <p:txBody>
          <a:bodyPr wrap="square" lIns="0" tIns="0" rIns="0" bIns="0" rtlCol="0" anchor="ctr"/>
          <a:lstStyle/>
          <a:p>
            <a:pPr algn="l" indent="0" marL="0">
              <a:buNone/>
            </a:pPr>
            <a:r>
              <a:rPr lang="en-US" sz="1250" b="1" dirty="0">
                <a:solidFill>
                  <a:srgbClr val="1C2B4A"/>
                </a:solidFill>
                <a:latin typeface="LINE Seed JP" pitchFamily="34" charset="0"/>
                <a:ea typeface="LINE Seed JP" pitchFamily="34" charset="-122"/>
                <a:cs typeface="LINE Seed JP" pitchFamily="34" charset="-120"/>
              </a:rPr>
              <a:t>Lステップ</a:t>
            </a:r>
            <a:endParaRPr lang="en-US" sz="1250" dirty="0"/>
          </a:p>
        </p:txBody>
      </p:sp>
      <p:sp>
        <p:nvSpPr>
          <p:cNvPr id="15" name="Shape 13"/>
          <p:cNvSpPr/>
          <p:nvPr/>
        </p:nvSpPr>
        <p:spPr>
          <a:xfrm>
            <a:off x="2011680" y="2468880"/>
            <a:ext cx="3108960" cy="731520"/>
          </a:xfrm>
          <a:prstGeom prst="roundRect">
            <a:avLst>
              <a:gd name="adj" fmla="val 6250"/>
            </a:avLst>
          </a:prstGeom>
          <a:solidFill>
            <a:srgbClr val="FFFFFF"/>
          </a:solidFill>
          <a:ln w="15875">
            <a:solidFill>
              <a:srgbClr val="F26B21"/>
            </a:solidFill>
            <a:prstDash val="dash"/>
          </a:ln>
        </p:spPr>
      </p:sp>
      <p:sp>
        <p:nvSpPr>
          <p:cNvPr id="16" name="Text 14"/>
          <p:cNvSpPr txBox="1"/>
          <p:nvPr/>
        </p:nvSpPr>
        <p:spPr>
          <a:xfrm>
            <a:off x="731520" y="3383280"/>
            <a:ext cx="1188720" cy="731520"/>
          </a:xfrm>
          <a:prstGeom prst="rect">
            <a:avLst/>
          </a:prstGeom>
          <a:noFill/>
          <a:ln/>
        </p:spPr>
        <p:txBody>
          <a:bodyPr wrap="square" lIns="0" tIns="0" rIns="0" bIns="0" rtlCol="0" anchor="ctr"/>
          <a:lstStyle/>
          <a:p>
            <a:pPr algn="l" indent="0" marL="0">
              <a:buNone/>
            </a:pPr>
            <a:r>
              <a:rPr lang="en-US" sz="1250" b="1" dirty="0">
                <a:solidFill>
                  <a:srgbClr val="1C2B4A"/>
                </a:solidFill>
                <a:latin typeface="LINE Seed JP" pitchFamily="34" charset="0"/>
                <a:ea typeface="LINE Seed JP" pitchFamily="34" charset="-122"/>
                <a:cs typeface="LINE Seed JP" pitchFamily="34" charset="-120"/>
              </a:rPr>
              <a:t>公式LINE</a:t>
            </a:r>
            <a:endParaRPr lang="en-US" sz="1250" dirty="0"/>
          </a:p>
        </p:txBody>
      </p:sp>
      <p:sp>
        <p:nvSpPr>
          <p:cNvPr id="17" name="Shape 15"/>
          <p:cNvSpPr/>
          <p:nvPr/>
        </p:nvSpPr>
        <p:spPr>
          <a:xfrm>
            <a:off x="2011680" y="3383280"/>
            <a:ext cx="3108960" cy="731520"/>
          </a:xfrm>
          <a:prstGeom prst="roundRect">
            <a:avLst>
              <a:gd name="adj" fmla="val 6250"/>
            </a:avLst>
          </a:prstGeom>
          <a:solidFill>
            <a:srgbClr val="FFFFFF"/>
          </a:solidFill>
          <a:ln w="15875">
            <a:solidFill>
              <a:srgbClr val="F26B21"/>
            </a:solidFill>
            <a:prstDash val="dash"/>
          </a:ln>
        </p:spPr>
      </p:sp>
      <p:sp>
        <p:nvSpPr>
          <p:cNvPr id="18" name="Shape 16"/>
          <p:cNvSpPr/>
          <p:nvPr/>
        </p:nvSpPr>
        <p:spPr>
          <a:xfrm>
            <a:off x="5577840" y="1920240"/>
            <a:ext cx="292608" cy="292608"/>
          </a:xfrm>
          <a:prstGeom prst="ellipse">
            <a:avLst/>
          </a:prstGeom>
          <a:solidFill>
            <a:srgbClr val="1C2B4A"/>
          </a:solidFill>
          <a:ln w="12700">
            <a:solidFill>
              <a:srgbClr val="1C2B4A"/>
            </a:solidFill>
            <a:prstDash val="solid"/>
          </a:ln>
        </p:spPr>
      </p:sp>
      <p:sp>
        <p:nvSpPr>
          <p:cNvPr id="19" name="Text 17"/>
          <p:cNvSpPr txBox="1"/>
          <p:nvPr/>
        </p:nvSpPr>
        <p:spPr>
          <a:xfrm>
            <a:off x="5577840" y="192024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1</a:t>
            </a:r>
            <a:endParaRPr lang="en-US" sz="1200" dirty="0"/>
          </a:p>
        </p:txBody>
      </p:sp>
      <p:sp>
        <p:nvSpPr>
          <p:cNvPr id="20" name="Text 18"/>
          <p:cNvSpPr txBox="1"/>
          <p:nvPr/>
        </p:nvSpPr>
        <p:spPr>
          <a:xfrm>
            <a:off x="5989320" y="1901952"/>
            <a:ext cx="2606040" cy="347472"/>
          </a:xfrm>
          <a:prstGeom prst="rect">
            <a:avLst/>
          </a:prstGeom>
          <a:noFill/>
          <a:ln/>
        </p:spPr>
        <p:txBody>
          <a:bodyPr wrap="square" lIns="0" tIns="0" rIns="0" bIns="0" rtlCol="0" anchor="ctr"/>
          <a:lstStyle/>
          <a:p>
            <a:pPr algn="l" indent="0" marL="0">
              <a:buNone/>
            </a:pPr>
            <a:r>
              <a:rPr lang="en-US" sz="1150" dirty="0">
                <a:solidFill>
                  <a:srgbClr val="1C2B4A"/>
                </a:solidFill>
                <a:latin typeface="LINE Seed JP" pitchFamily="34" charset="0"/>
                <a:ea typeface="LINE Seed JP" pitchFamily="34" charset="-122"/>
                <a:cs typeface="LINE Seed JP" pitchFamily="34" charset="-120"/>
              </a:rPr>
              <a:t>必要な機能を含むLステップの</a:t>
            </a:r>
            <a:endParaRPr lang="en-US" sz="1150" dirty="0"/>
          </a:p>
          <a:p>
            <a:pPr algn="l" indent="0" marL="0">
              <a:buNone/>
            </a:pPr>
            <a:r>
              <a:rPr lang="en-US" sz="1150" dirty="0">
                <a:solidFill>
                  <a:srgbClr val="1C2B4A"/>
                </a:solidFill>
                <a:latin typeface="LINE Seed JP" pitchFamily="34" charset="0"/>
                <a:ea typeface="LINE Seed JP" pitchFamily="34" charset="-122"/>
                <a:cs typeface="LINE Seed JP" pitchFamily="34" charset="-120"/>
              </a:rPr>
              <a:t>プラン</a:t>
            </a:r>
            <a:endParaRPr lang="en-US" sz="1150" dirty="0"/>
          </a:p>
        </p:txBody>
      </p:sp>
      <p:sp>
        <p:nvSpPr>
          <p:cNvPr id="21" name="Shape 19"/>
          <p:cNvSpPr/>
          <p:nvPr/>
        </p:nvSpPr>
        <p:spPr>
          <a:xfrm>
            <a:off x="5577840" y="2697480"/>
            <a:ext cx="292608" cy="292608"/>
          </a:xfrm>
          <a:prstGeom prst="ellipse">
            <a:avLst/>
          </a:prstGeom>
          <a:solidFill>
            <a:srgbClr val="1C2B4A"/>
          </a:solidFill>
          <a:ln w="12700">
            <a:solidFill>
              <a:srgbClr val="1C2B4A"/>
            </a:solidFill>
            <a:prstDash val="solid"/>
          </a:ln>
        </p:spPr>
      </p:sp>
      <p:sp>
        <p:nvSpPr>
          <p:cNvPr id="22" name="Text 20"/>
          <p:cNvSpPr txBox="1"/>
          <p:nvPr/>
        </p:nvSpPr>
        <p:spPr>
          <a:xfrm>
            <a:off x="5577840" y="2697480"/>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2</a:t>
            </a:r>
            <a:endParaRPr lang="en-US" sz="1200" dirty="0"/>
          </a:p>
        </p:txBody>
      </p:sp>
      <p:sp>
        <p:nvSpPr>
          <p:cNvPr id="23" name="Text 21"/>
          <p:cNvSpPr txBox="1"/>
          <p:nvPr/>
        </p:nvSpPr>
        <p:spPr>
          <a:xfrm>
            <a:off x="5989320" y="2679192"/>
            <a:ext cx="2606040" cy="347472"/>
          </a:xfrm>
          <a:prstGeom prst="rect">
            <a:avLst/>
          </a:prstGeom>
          <a:noFill/>
          <a:ln/>
        </p:spPr>
        <p:txBody>
          <a:bodyPr wrap="square" lIns="0" tIns="0" rIns="0" bIns="0" rtlCol="0" anchor="ctr"/>
          <a:lstStyle/>
          <a:p>
            <a:pPr algn="l" indent="0" marL="0">
              <a:buNone/>
            </a:pPr>
            <a:r>
              <a:rPr lang="en-US" sz="1150" dirty="0">
                <a:solidFill>
                  <a:srgbClr val="1C2B4A"/>
                </a:solidFill>
                <a:latin typeface="LINE Seed JP" pitchFamily="34" charset="0"/>
                <a:ea typeface="LINE Seed JP" pitchFamily="34" charset="-122"/>
                <a:cs typeface="LINE Seed JP" pitchFamily="34" charset="-120"/>
              </a:rPr>
              <a:t>月のメッセージ数に応じた公式</a:t>
            </a:r>
            <a:endParaRPr lang="en-US" sz="1150" dirty="0"/>
          </a:p>
          <a:p>
            <a:pPr algn="l" indent="0" marL="0">
              <a:buNone/>
            </a:pPr>
            <a:r>
              <a:rPr lang="en-US" sz="1150" dirty="0">
                <a:solidFill>
                  <a:srgbClr val="1C2B4A"/>
                </a:solidFill>
                <a:latin typeface="LINE Seed JP" pitchFamily="34" charset="0"/>
                <a:ea typeface="LINE Seed JP" pitchFamily="34" charset="-122"/>
                <a:cs typeface="LINE Seed JP" pitchFamily="34" charset="-120"/>
              </a:rPr>
              <a:t>LINEのプラン</a:t>
            </a:r>
            <a:endParaRPr lang="en-US" sz="11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ワーク3 開設と契約と連携の状況確認</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23 / 24</a:t>
            </a:r>
            <a:endParaRPr lang="en-US" sz="800" dirty="0"/>
          </a:p>
        </p:txBody>
      </p:sp>
      <p:sp>
        <p:nvSpPr>
          <p:cNvPr id="7" name="Shape 5"/>
          <p:cNvSpPr/>
          <p:nvPr/>
        </p:nvSpPr>
        <p:spPr>
          <a:xfrm>
            <a:off x="548640" y="292608"/>
            <a:ext cx="905256" cy="292608"/>
          </a:xfrm>
          <a:prstGeom prst="roundRect">
            <a:avLst>
              <a:gd name="adj" fmla="val 50000"/>
            </a:avLst>
          </a:prstGeom>
          <a:solidFill>
            <a:srgbClr val="F26B21"/>
          </a:solidFill>
          <a:ln w="12700">
            <a:solidFill>
              <a:srgbClr val="F26B21"/>
            </a:solidFill>
            <a:prstDash val="solid"/>
          </a:ln>
        </p:spPr>
      </p:sp>
      <p:sp>
        <p:nvSpPr>
          <p:cNvPr id="8" name="Text 6"/>
          <p:cNvSpPr txBox="1"/>
          <p:nvPr/>
        </p:nvSpPr>
        <p:spPr>
          <a:xfrm>
            <a:off x="548640" y="292608"/>
            <a:ext cx="905256" cy="292608"/>
          </a:xfrm>
          <a:prstGeom prst="rect">
            <a:avLst/>
          </a:prstGeom>
          <a:noFill/>
          <a:ln/>
        </p:spPr>
        <p:txBody>
          <a:bodyPr wrap="square" lIns="0" tIns="0" rIns="0" bIns="0" rtlCol="0" anchor="ctr"/>
          <a:lstStyle/>
          <a:p>
            <a:pPr algn="ctr" indent="0" marL="0">
              <a:buNone/>
            </a:pPr>
            <a:r>
              <a:rPr lang="en-US" sz="1050" b="1" dirty="0">
                <a:solidFill>
                  <a:srgbClr val="FFFFFF"/>
                </a:solidFill>
                <a:latin typeface="LINE Seed JP" pitchFamily="34" charset="0"/>
                <a:ea typeface="LINE Seed JP" pitchFamily="34" charset="-122"/>
                <a:cs typeface="LINE Seed JP" pitchFamily="34" charset="-120"/>
              </a:rPr>
              <a:t>ワーク3</a:t>
            </a:r>
            <a:endParaRPr lang="en-US" sz="1050" dirty="0"/>
          </a:p>
        </p:txBody>
      </p:sp>
      <p:sp>
        <p:nvSpPr>
          <p:cNvPr id="9" name="Text 7"/>
          <p:cNvSpPr txBox="1"/>
          <p:nvPr/>
        </p:nvSpPr>
        <p:spPr>
          <a:xfrm>
            <a:off x="1563624" y="292608"/>
            <a:ext cx="4572000" cy="292608"/>
          </a:xfrm>
          <a:prstGeom prst="rect">
            <a:avLst/>
          </a:prstGeom>
          <a:noFill/>
          <a:ln/>
        </p:spPr>
        <p:txBody>
          <a:bodyPr wrap="square" lIns="0" tIns="0" rIns="0" bIns="0" rtlCol="0" anchor="ctr"/>
          <a:lstStyle/>
          <a:p>
            <a:pPr algn="l" indent="0" marL="0">
              <a:buNone/>
            </a:pPr>
            <a:r>
              <a:rPr lang="en-US" sz="1050" b="1" dirty="0">
                <a:solidFill>
                  <a:srgbClr val="F26B21"/>
                </a:solidFill>
                <a:latin typeface="LINE Seed JP" pitchFamily="34" charset="0"/>
                <a:ea typeface="LINE Seed JP" pitchFamily="34" charset="-122"/>
                <a:cs typeface="LINE Seed JP" pitchFamily="34" charset="-120"/>
              </a:rPr>
              <a:t>7分　③開設・契約・連携</a:t>
            </a:r>
            <a:endParaRPr lang="en-US" sz="1050" dirty="0"/>
          </a:p>
        </p:txBody>
      </p:sp>
      <p:sp>
        <p:nvSpPr>
          <p:cNvPr id="10" name="Text 8"/>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ツールの準備状況を項目ごとに確かめ、完了していない作業を行動欄に書き出します。</a:t>
            </a:r>
            <a:endParaRPr lang="en-US" sz="1300" dirty="0"/>
          </a:p>
        </p:txBody>
      </p:sp>
      <p:sp>
        <p:nvSpPr>
          <p:cNvPr id="11" name="Shape 9"/>
          <p:cNvSpPr/>
          <p:nvPr/>
        </p:nvSpPr>
        <p:spPr>
          <a:xfrm>
            <a:off x="548640" y="1783080"/>
            <a:ext cx="8046720" cy="1920240"/>
          </a:xfrm>
          <a:prstGeom prst="roundRect">
            <a:avLst>
              <a:gd name="adj" fmla="val 3810"/>
            </a:avLst>
          </a:prstGeom>
          <a:solidFill>
            <a:srgbClr val="EEF2F8"/>
          </a:solidFill>
          <a:ln w="12700">
            <a:solidFill>
              <a:srgbClr val="EEF2F8"/>
            </a:solidFill>
            <a:prstDash val="solid"/>
          </a:ln>
        </p:spPr>
      </p:sp>
      <p:sp>
        <p:nvSpPr>
          <p:cNvPr id="12" name="Text 10"/>
          <p:cNvSpPr txBox="1"/>
          <p:nvPr/>
        </p:nvSpPr>
        <p:spPr>
          <a:xfrm>
            <a:off x="2834640" y="1847088"/>
            <a:ext cx="2103120" cy="256032"/>
          </a:xfrm>
          <a:prstGeom prst="rect">
            <a:avLst/>
          </a:prstGeom>
          <a:noFill/>
          <a:ln/>
        </p:spPr>
        <p:txBody>
          <a:bodyPr wrap="square" lIns="0" tIns="0" rIns="0" bIns="0" rtlCol="0" anchor="t"/>
          <a:lstStyle/>
          <a:p>
            <a:pPr algn="ctr" indent="0" marL="0">
              <a:buNone/>
            </a:pPr>
            <a:r>
              <a:rPr lang="en-US" sz="1050" b="1" dirty="0">
                <a:solidFill>
                  <a:srgbClr val="556176"/>
                </a:solidFill>
                <a:latin typeface="LINE Seed JP" pitchFamily="34" charset="0"/>
                <a:ea typeface="LINE Seed JP" pitchFamily="34" charset="-122"/>
                <a:cs typeface="LINE Seed JP" pitchFamily="34" charset="-120"/>
              </a:rPr>
              <a:t>状況</a:t>
            </a:r>
            <a:endParaRPr lang="en-US" sz="1050" dirty="0"/>
          </a:p>
        </p:txBody>
      </p:sp>
      <p:sp>
        <p:nvSpPr>
          <p:cNvPr id="13" name="Text 11"/>
          <p:cNvSpPr txBox="1"/>
          <p:nvPr/>
        </p:nvSpPr>
        <p:spPr>
          <a:xfrm>
            <a:off x="5074920" y="1847088"/>
            <a:ext cx="3337560" cy="256032"/>
          </a:xfrm>
          <a:prstGeom prst="rect">
            <a:avLst/>
          </a:prstGeom>
          <a:noFill/>
          <a:ln/>
        </p:spPr>
        <p:txBody>
          <a:bodyPr wrap="square" lIns="0" tIns="0" rIns="0" bIns="0" rtlCol="0" anchor="t"/>
          <a:lstStyle/>
          <a:p>
            <a:pPr algn="ctr" indent="0" marL="0">
              <a:buNone/>
            </a:pPr>
            <a:r>
              <a:rPr lang="en-US" sz="1050" b="1" dirty="0">
                <a:solidFill>
                  <a:srgbClr val="556176"/>
                </a:solidFill>
                <a:latin typeface="LINE Seed JP" pitchFamily="34" charset="0"/>
                <a:ea typeface="LINE Seed JP" pitchFamily="34" charset="-122"/>
                <a:cs typeface="LINE Seed JP" pitchFamily="34" charset="-120"/>
              </a:rPr>
              <a:t>次回までにやること</a:t>
            </a:r>
            <a:endParaRPr lang="en-US" sz="1050" dirty="0"/>
          </a:p>
        </p:txBody>
      </p:sp>
      <p:sp>
        <p:nvSpPr>
          <p:cNvPr id="14" name="Text 12"/>
          <p:cNvSpPr txBox="1"/>
          <p:nvPr/>
        </p:nvSpPr>
        <p:spPr>
          <a:xfrm>
            <a:off x="731520" y="2148840"/>
            <a:ext cx="2103120" cy="411480"/>
          </a:xfrm>
          <a:prstGeom prst="rect">
            <a:avLst/>
          </a:prstGeom>
          <a:noFill/>
          <a:ln/>
        </p:spPr>
        <p:txBody>
          <a:bodyPr wrap="square" lIns="0" tIns="0" rIns="0" bIns="0" rtlCol="0" anchor="ctr"/>
          <a:lstStyle/>
          <a:p>
            <a:pPr algn="l" indent="0" marL="0">
              <a:buNone/>
            </a:pPr>
            <a:r>
              <a:rPr lang="en-US" sz="1250" b="1" dirty="0">
                <a:solidFill>
                  <a:srgbClr val="1C2B4A"/>
                </a:solidFill>
                <a:latin typeface="LINE Seed JP" pitchFamily="34" charset="0"/>
                <a:ea typeface="LINE Seed JP" pitchFamily="34" charset="-122"/>
                <a:cs typeface="LINE Seed JP" pitchFamily="34" charset="-120"/>
              </a:rPr>
              <a:t>公式LINEの開設</a:t>
            </a:r>
            <a:endParaRPr lang="en-US" sz="1250" dirty="0"/>
          </a:p>
        </p:txBody>
      </p:sp>
      <p:sp>
        <p:nvSpPr>
          <p:cNvPr id="15" name="Shape 13"/>
          <p:cNvSpPr/>
          <p:nvPr/>
        </p:nvSpPr>
        <p:spPr>
          <a:xfrm>
            <a:off x="2834640" y="2148840"/>
            <a:ext cx="2103120" cy="411480"/>
          </a:xfrm>
          <a:prstGeom prst="roundRect">
            <a:avLst>
              <a:gd name="adj" fmla="val 11111"/>
            </a:avLst>
          </a:prstGeom>
          <a:solidFill>
            <a:srgbClr val="FFFFFF"/>
          </a:solidFill>
          <a:ln w="15875">
            <a:solidFill>
              <a:srgbClr val="F26B21"/>
            </a:solidFill>
            <a:prstDash val="dash"/>
          </a:ln>
        </p:spPr>
      </p:sp>
      <p:sp>
        <p:nvSpPr>
          <p:cNvPr id="16" name="Text 14"/>
          <p:cNvSpPr txBox="1"/>
          <p:nvPr/>
        </p:nvSpPr>
        <p:spPr>
          <a:xfrm>
            <a:off x="2834640" y="2148840"/>
            <a:ext cx="2103120" cy="411480"/>
          </a:xfrm>
          <a:prstGeom prst="rect">
            <a:avLst/>
          </a:prstGeom>
          <a:noFill/>
          <a:ln/>
        </p:spPr>
        <p:txBody>
          <a:bodyPr wrap="square" lIns="0" tIns="0" rIns="0" bIns="0" rtlCol="0" anchor="ctr"/>
          <a:lstStyle/>
          <a:p>
            <a:pPr algn="ctr" indent="0" marL="0">
              <a:buNone/>
            </a:pPr>
            <a:r>
              <a:rPr lang="en-US" sz="1100" dirty="0">
                <a:solidFill>
                  <a:srgbClr val="556176"/>
                </a:solidFill>
                <a:latin typeface="LINE Seed JP" pitchFamily="34" charset="0"/>
                <a:ea typeface="LINE Seed JP" pitchFamily="34" charset="-122"/>
                <a:cs typeface="LINE Seed JP" pitchFamily="34" charset="-120"/>
              </a:rPr>
              <a:t>済んでいる／済んでいない</a:t>
            </a:r>
            <a:endParaRPr lang="en-US" sz="1100" dirty="0"/>
          </a:p>
        </p:txBody>
      </p:sp>
      <p:sp>
        <p:nvSpPr>
          <p:cNvPr id="17" name="Shape 15"/>
          <p:cNvSpPr/>
          <p:nvPr/>
        </p:nvSpPr>
        <p:spPr>
          <a:xfrm>
            <a:off x="5074920" y="2148840"/>
            <a:ext cx="3337560" cy="411480"/>
          </a:xfrm>
          <a:prstGeom prst="roundRect">
            <a:avLst>
              <a:gd name="adj" fmla="val 11111"/>
            </a:avLst>
          </a:prstGeom>
          <a:solidFill>
            <a:srgbClr val="FFFFFF"/>
          </a:solidFill>
          <a:ln w="15875">
            <a:solidFill>
              <a:srgbClr val="F26B21"/>
            </a:solidFill>
            <a:prstDash val="dash"/>
          </a:ln>
        </p:spPr>
      </p:sp>
      <p:sp>
        <p:nvSpPr>
          <p:cNvPr id="18" name="Text 16"/>
          <p:cNvSpPr txBox="1"/>
          <p:nvPr/>
        </p:nvSpPr>
        <p:spPr>
          <a:xfrm>
            <a:off x="731520" y="2651760"/>
            <a:ext cx="2103120" cy="411480"/>
          </a:xfrm>
          <a:prstGeom prst="rect">
            <a:avLst/>
          </a:prstGeom>
          <a:noFill/>
          <a:ln/>
        </p:spPr>
        <p:txBody>
          <a:bodyPr wrap="square" lIns="0" tIns="0" rIns="0" bIns="0" rtlCol="0" anchor="ctr"/>
          <a:lstStyle/>
          <a:p>
            <a:pPr algn="l" indent="0" marL="0">
              <a:buNone/>
            </a:pPr>
            <a:r>
              <a:rPr lang="en-US" sz="1250" b="1" dirty="0">
                <a:solidFill>
                  <a:srgbClr val="1C2B4A"/>
                </a:solidFill>
                <a:latin typeface="LINE Seed JP" pitchFamily="34" charset="0"/>
                <a:ea typeface="LINE Seed JP" pitchFamily="34" charset="-122"/>
                <a:cs typeface="LINE Seed JP" pitchFamily="34" charset="-120"/>
              </a:rPr>
              <a:t>Lステップの契約</a:t>
            </a:r>
            <a:endParaRPr lang="en-US" sz="1250" dirty="0"/>
          </a:p>
        </p:txBody>
      </p:sp>
      <p:sp>
        <p:nvSpPr>
          <p:cNvPr id="19" name="Shape 17"/>
          <p:cNvSpPr/>
          <p:nvPr/>
        </p:nvSpPr>
        <p:spPr>
          <a:xfrm>
            <a:off x="2834640" y="2651760"/>
            <a:ext cx="2103120" cy="411480"/>
          </a:xfrm>
          <a:prstGeom prst="roundRect">
            <a:avLst>
              <a:gd name="adj" fmla="val 11111"/>
            </a:avLst>
          </a:prstGeom>
          <a:solidFill>
            <a:srgbClr val="FFFFFF"/>
          </a:solidFill>
          <a:ln w="15875">
            <a:solidFill>
              <a:srgbClr val="F26B21"/>
            </a:solidFill>
            <a:prstDash val="dash"/>
          </a:ln>
        </p:spPr>
      </p:sp>
      <p:sp>
        <p:nvSpPr>
          <p:cNvPr id="20" name="Text 18"/>
          <p:cNvSpPr txBox="1"/>
          <p:nvPr/>
        </p:nvSpPr>
        <p:spPr>
          <a:xfrm>
            <a:off x="2834640" y="2651760"/>
            <a:ext cx="2103120" cy="411480"/>
          </a:xfrm>
          <a:prstGeom prst="rect">
            <a:avLst/>
          </a:prstGeom>
          <a:noFill/>
          <a:ln/>
        </p:spPr>
        <p:txBody>
          <a:bodyPr wrap="square" lIns="0" tIns="0" rIns="0" bIns="0" rtlCol="0" anchor="ctr"/>
          <a:lstStyle/>
          <a:p>
            <a:pPr algn="ctr" indent="0" marL="0">
              <a:buNone/>
            </a:pPr>
            <a:r>
              <a:rPr lang="en-US" sz="1100" dirty="0">
                <a:solidFill>
                  <a:srgbClr val="556176"/>
                </a:solidFill>
                <a:latin typeface="LINE Seed JP" pitchFamily="34" charset="0"/>
                <a:ea typeface="LINE Seed JP" pitchFamily="34" charset="-122"/>
                <a:cs typeface="LINE Seed JP" pitchFamily="34" charset="-120"/>
              </a:rPr>
              <a:t>済んでいる／済んでいない</a:t>
            </a:r>
            <a:endParaRPr lang="en-US" sz="1100" dirty="0"/>
          </a:p>
        </p:txBody>
      </p:sp>
      <p:sp>
        <p:nvSpPr>
          <p:cNvPr id="21" name="Shape 19"/>
          <p:cNvSpPr/>
          <p:nvPr/>
        </p:nvSpPr>
        <p:spPr>
          <a:xfrm>
            <a:off x="5074920" y="2651760"/>
            <a:ext cx="3337560" cy="411480"/>
          </a:xfrm>
          <a:prstGeom prst="roundRect">
            <a:avLst>
              <a:gd name="adj" fmla="val 11111"/>
            </a:avLst>
          </a:prstGeom>
          <a:solidFill>
            <a:srgbClr val="FFFFFF"/>
          </a:solidFill>
          <a:ln w="15875">
            <a:solidFill>
              <a:srgbClr val="F26B21"/>
            </a:solidFill>
            <a:prstDash val="dash"/>
          </a:ln>
        </p:spPr>
      </p:sp>
      <p:sp>
        <p:nvSpPr>
          <p:cNvPr id="22" name="Text 20"/>
          <p:cNvSpPr txBox="1"/>
          <p:nvPr/>
        </p:nvSpPr>
        <p:spPr>
          <a:xfrm>
            <a:off x="731520" y="3154680"/>
            <a:ext cx="2103120" cy="411480"/>
          </a:xfrm>
          <a:prstGeom prst="rect">
            <a:avLst/>
          </a:prstGeom>
          <a:noFill/>
          <a:ln/>
        </p:spPr>
        <p:txBody>
          <a:bodyPr wrap="square" lIns="0" tIns="0" rIns="0" bIns="0" rtlCol="0" anchor="ctr"/>
          <a:lstStyle/>
          <a:p>
            <a:pPr algn="l" indent="0" marL="0">
              <a:buNone/>
            </a:pPr>
            <a:r>
              <a:rPr lang="en-US" sz="1250" b="1" dirty="0">
                <a:solidFill>
                  <a:srgbClr val="1C2B4A"/>
                </a:solidFill>
                <a:latin typeface="LINE Seed JP" pitchFamily="34" charset="0"/>
                <a:ea typeface="LINE Seed JP" pitchFamily="34" charset="-122"/>
                <a:cs typeface="LINE Seed JP" pitchFamily="34" charset="-120"/>
              </a:rPr>
              <a:t>連携</a:t>
            </a:r>
            <a:endParaRPr lang="en-US" sz="1250" dirty="0"/>
          </a:p>
        </p:txBody>
      </p:sp>
      <p:sp>
        <p:nvSpPr>
          <p:cNvPr id="23" name="Shape 21"/>
          <p:cNvSpPr/>
          <p:nvPr/>
        </p:nvSpPr>
        <p:spPr>
          <a:xfrm>
            <a:off x="2834640" y="3154680"/>
            <a:ext cx="2103120" cy="411480"/>
          </a:xfrm>
          <a:prstGeom prst="roundRect">
            <a:avLst>
              <a:gd name="adj" fmla="val 11111"/>
            </a:avLst>
          </a:prstGeom>
          <a:solidFill>
            <a:srgbClr val="FFFFFF"/>
          </a:solidFill>
          <a:ln w="15875">
            <a:solidFill>
              <a:srgbClr val="F26B21"/>
            </a:solidFill>
            <a:prstDash val="dash"/>
          </a:ln>
        </p:spPr>
      </p:sp>
      <p:sp>
        <p:nvSpPr>
          <p:cNvPr id="24" name="Text 22"/>
          <p:cNvSpPr txBox="1"/>
          <p:nvPr/>
        </p:nvSpPr>
        <p:spPr>
          <a:xfrm>
            <a:off x="2834640" y="3154680"/>
            <a:ext cx="2103120" cy="411480"/>
          </a:xfrm>
          <a:prstGeom prst="rect">
            <a:avLst/>
          </a:prstGeom>
          <a:noFill/>
          <a:ln/>
        </p:spPr>
        <p:txBody>
          <a:bodyPr wrap="square" lIns="0" tIns="0" rIns="0" bIns="0" rtlCol="0" anchor="ctr"/>
          <a:lstStyle/>
          <a:p>
            <a:pPr algn="ctr" indent="0" marL="0">
              <a:buNone/>
            </a:pPr>
            <a:r>
              <a:rPr lang="en-US" sz="1100" dirty="0">
                <a:solidFill>
                  <a:srgbClr val="556176"/>
                </a:solidFill>
                <a:latin typeface="LINE Seed JP" pitchFamily="34" charset="0"/>
                <a:ea typeface="LINE Seed JP" pitchFamily="34" charset="-122"/>
                <a:cs typeface="LINE Seed JP" pitchFamily="34" charset="-120"/>
              </a:rPr>
              <a:t>済んでいる／済んでいない</a:t>
            </a:r>
            <a:endParaRPr lang="en-US" sz="1100" dirty="0"/>
          </a:p>
        </p:txBody>
      </p:sp>
      <p:sp>
        <p:nvSpPr>
          <p:cNvPr id="25" name="Shape 23"/>
          <p:cNvSpPr/>
          <p:nvPr/>
        </p:nvSpPr>
        <p:spPr>
          <a:xfrm>
            <a:off x="5074920" y="3154680"/>
            <a:ext cx="3337560" cy="411480"/>
          </a:xfrm>
          <a:prstGeom prst="roundRect">
            <a:avLst>
              <a:gd name="adj" fmla="val 11111"/>
            </a:avLst>
          </a:prstGeom>
          <a:solidFill>
            <a:srgbClr val="FFFFFF"/>
          </a:solidFill>
          <a:ln w="15875">
            <a:solidFill>
              <a:srgbClr val="F26B21"/>
            </a:solidFill>
            <a:prstDash val="dash"/>
          </a:ln>
        </p:spPr>
      </p:sp>
      <p:sp>
        <p:nvSpPr>
          <p:cNvPr id="26" name="Shape 24"/>
          <p:cNvSpPr/>
          <p:nvPr/>
        </p:nvSpPr>
        <p:spPr>
          <a:xfrm>
            <a:off x="548640" y="3977640"/>
            <a:ext cx="109728" cy="109728"/>
          </a:xfrm>
          <a:prstGeom prst="ellipse">
            <a:avLst/>
          </a:prstGeom>
          <a:solidFill>
            <a:srgbClr val="F26B21"/>
          </a:solidFill>
          <a:ln w="12700">
            <a:solidFill>
              <a:srgbClr val="F26B21"/>
            </a:solidFill>
            <a:prstDash val="solid"/>
          </a:ln>
        </p:spPr>
      </p:sp>
      <p:sp>
        <p:nvSpPr>
          <p:cNvPr id="27" name="Text 25"/>
          <p:cNvSpPr txBox="1"/>
          <p:nvPr/>
        </p:nvSpPr>
        <p:spPr>
          <a:xfrm>
            <a:off x="777240" y="3867912"/>
            <a:ext cx="7818120" cy="283464"/>
          </a:xfrm>
          <a:prstGeom prst="rect">
            <a:avLst/>
          </a:prstGeom>
          <a:noFill/>
          <a:ln/>
        </p:spPr>
        <p:txBody>
          <a:bodyPr wrap="square" lIns="0" tIns="0" rIns="0" bIns="0" rtlCol="0" anchor="t"/>
          <a:lstStyle/>
          <a:p>
            <a:pPr algn="l" indent="0" marL="0">
              <a:lnSpc>
                <a:spcPct val="115000"/>
              </a:lnSpc>
              <a:buNone/>
            </a:pPr>
            <a:r>
              <a:rPr lang="en-US" sz="1300" dirty="0">
                <a:solidFill>
                  <a:srgbClr val="1C2B4A"/>
                </a:solidFill>
                <a:latin typeface="LINE Seed JP" pitchFamily="34" charset="0"/>
                <a:ea typeface="LINE Seed JP" pitchFamily="34" charset="-122"/>
                <a:cs typeface="LINE Seed JP" pitchFamily="34" charset="-120"/>
              </a:rPr>
              <a:t>開設と契約と連携の完了状況を記載</a:t>
            </a:r>
            <a:endParaRPr lang="en-US" sz="1300" dirty="0"/>
          </a:p>
        </p:txBody>
      </p:sp>
      <p:sp>
        <p:nvSpPr>
          <p:cNvPr id="28" name="Shape 26"/>
          <p:cNvSpPr/>
          <p:nvPr/>
        </p:nvSpPr>
        <p:spPr>
          <a:xfrm>
            <a:off x="548640" y="4306824"/>
            <a:ext cx="109728" cy="109728"/>
          </a:xfrm>
          <a:prstGeom prst="ellipse">
            <a:avLst/>
          </a:prstGeom>
          <a:solidFill>
            <a:srgbClr val="F26B21"/>
          </a:solidFill>
          <a:ln w="12700">
            <a:solidFill>
              <a:srgbClr val="F26B21"/>
            </a:solidFill>
            <a:prstDash val="solid"/>
          </a:ln>
        </p:spPr>
      </p:sp>
      <p:sp>
        <p:nvSpPr>
          <p:cNvPr id="29" name="Text 27"/>
          <p:cNvSpPr txBox="1"/>
          <p:nvPr/>
        </p:nvSpPr>
        <p:spPr>
          <a:xfrm>
            <a:off x="777240" y="4197096"/>
            <a:ext cx="7818120" cy="283464"/>
          </a:xfrm>
          <a:prstGeom prst="rect">
            <a:avLst/>
          </a:prstGeom>
          <a:noFill/>
          <a:ln/>
        </p:spPr>
        <p:txBody>
          <a:bodyPr wrap="square" lIns="0" tIns="0" rIns="0" bIns="0" rtlCol="0" anchor="t"/>
          <a:lstStyle/>
          <a:p>
            <a:pPr algn="l" indent="0" marL="0">
              <a:lnSpc>
                <a:spcPct val="115000"/>
              </a:lnSpc>
              <a:buNone/>
            </a:pPr>
            <a:r>
              <a:rPr lang="en-US" sz="1300" dirty="0">
                <a:solidFill>
                  <a:srgbClr val="1C2B4A"/>
                </a:solidFill>
                <a:latin typeface="LINE Seed JP" pitchFamily="34" charset="0"/>
                <a:ea typeface="LINE Seed JP" pitchFamily="34" charset="-122"/>
                <a:cs typeface="LINE Seed JP" pitchFamily="34" charset="-120"/>
              </a:rPr>
              <a:t>済んでいない作業を次回までの行動欄に記入</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solidFill>
            <a:prstDash val="solid"/>
          </a:ln>
        </p:spPr>
      </p:sp>
      <p:sp>
        <p:nvSpPr>
          <p:cNvPr id="3" name="Text 1"/>
          <p:cNvSpPr txBox="1"/>
          <p:nvPr/>
        </p:nvSpPr>
        <p:spPr>
          <a:xfrm>
            <a:off x="548640" y="347472"/>
            <a:ext cx="5486400" cy="228600"/>
          </a:xfrm>
          <a:prstGeom prst="rect">
            <a:avLst/>
          </a:prstGeom>
          <a:noFill/>
          <a:ln/>
        </p:spPr>
        <p:txBody>
          <a:bodyPr wrap="square" lIns="0" tIns="0" rIns="0" bIns="0" rtlCol="0" anchor="t"/>
          <a:lstStyle/>
          <a:p>
            <a:pPr algn="l" indent="0" marL="0">
              <a:buNone/>
            </a:pPr>
            <a:r>
              <a:rPr lang="en-US" sz="1000" b="1" spc="200" kern="0" dirty="0">
                <a:solidFill>
                  <a:srgbClr val="F26B21"/>
                </a:solidFill>
                <a:latin typeface="LINE Seed JP" pitchFamily="34" charset="0"/>
                <a:ea typeface="LINE Seed JP" pitchFamily="34" charset="-122"/>
                <a:cs typeface="LINE Seed JP" pitchFamily="34" charset="-120"/>
              </a:rPr>
              <a:t>仕上げ</a:t>
            </a:r>
            <a:endParaRPr lang="en-US" sz="1000" dirty="0"/>
          </a:p>
        </p:txBody>
      </p:sp>
      <p:sp>
        <p:nvSpPr>
          <p:cNvPr id="4" name="Text 2"/>
          <p:cNvSpPr txBox="1"/>
          <p:nvPr/>
        </p:nvSpPr>
        <p:spPr>
          <a:xfrm>
            <a:off x="548640" y="603504"/>
            <a:ext cx="8046720" cy="548640"/>
          </a:xfrm>
          <a:prstGeom prst="rect">
            <a:avLst/>
          </a:prstGeom>
          <a:noFill/>
          <a:ln/>
        </p:spPr>
        <p:txBody>
          <a:bodyPr wrap="square" lIns="0" tIns="0" rIns="0" bIns="0" rtlCol="0" anchor="ctr"/>
          <a:lstStyle/>
          <a:p>
            <a:pPr algn="l" indent="0" marL="0">
              <a:buNone/>
            </a:pPr>
            <a:r>
              <a:rPr lang="en-US" sz="2400" b="1" dirty="0">
                <a:solidFill>
                  <a:srgbClr val="1C2B4A"/>
                </a:solidFill>
                <a:latin typeface="LINE Seed JP" pitchFamily="34" charset="0"/>
                <a:ea typeface="LINE Seed JP" pitchFamily="34" charset="-122"/>
                <a:cs typeface="LINE Seed JP" pitchFamily="34" charset="-120"/>
              </a:rPr>
              <a:t>次回は「集客」の入口を作ります</a:t>
            </a:r>
            <a:endParaRPr lang="en-US" sz="2400" dirty="0"/>
          </a:p>
        </p:txBody>
      </p:sp>
      <p:sp>
        <p:nvSpPr>
          <p:cNvPr id="5" name="Text 3"/>
          <p:cNvSpPr txBox="1"/>
          <p:nvPr/>
        </p:nvSpPr>
        <p:spPr>
          <a:xfrm>
            <a:off x="548640" y="4759452"/>
            <a:ext cx="4572000" cy="228600"/>
          </a:xfrm>
          <a:prstGeom prst="rect">
            <a:avLst/>
          </a:prstGeom>
          <a:noFill/>
          <a:ln/>
        </p:spPr>
        <p:txBody>
          <a:bodyPr wrap="square" lIns="0" tIns="0" rIns="0" bIns="0" rtlCol="0" anchor="t"/>
          <a:lstStyle/>
          <a:p>
            <a:pPr algn="l" indent="0" marL="0">
              <a:buNone/>
            </a:pPr>
            <a:r>
              <a:rPr lang="en-US" sz="800" dirty="0">
                <a:solidFill>
                  <a:srgbClr val="556176"/>
                </a:solidFill>
                <a:latin typeface="LINE Seed JP" pitchFamily="34" charset="0"/>
                <a:ea typeface="LINE Seed JP" pitchFamily="34" charset="-122"/>
                <a:cs typeface="LINE Seed JP" pitchFamily="34" charset="-120"/>
              </a:rPr>
              <a:t>デジタルマーケティング実務者育成講座　第2回</a:t>
            </a:r>
            <a:endParaRPr lang="en-US" sz="800" dirty="0"/>
          </a:p>
        </p:txBody>
      </p:sp>
      <p:sp>
        <p:nvSpPr>
          <p:cNvPr id="6" name="Text 4"/>
          <p:cNvSpPr txBox="1"/>
          <p:nvPr/>
        </p:nvSpPr>
        <p:spPr>
          <a:xfrm>
            <a:off x="7498080" y="4759452"/>
            <a:ext cx="1097280" cy="228600"/>
          </a:xfrm>
          <a:prstGeom prst="rect">
            <a:avLst/>
          </a:prstGeom>
          <a:noFill/>
          <a:ln/>
        </p:spPr>
        <p:txBody>
          <a:bodyPr wrap="square" lIns="0" tIns="0" rIns="0" bIns="0" rtlCol="0" anchor="t"/>
          <a:lstStyle/>
          <a:p>
            <a:pPr algn="r" indent="0" marL="0">
              <a:buNone/>
            </a:pPr>
            <a:r>
              <a:rPr lang="en-US" sz="800" dirty="0">
                <a:solidFill>
                  <a:srgbClr val="556176"/>
                </a:solidFill>
                <a:latin typeface="LINE Seed JP" pitchFamily="34" charset="0"/>
                <a:ea typeface="LINE Seed JP" pitchFamily="34" charset="-122"/>
                <a:cs typeface="LINE Seed JP" pitchFamily="34" charset="-120"/>
              </a:rPr>
              <a:t>24 / 24</a:t>
            </a:r>
            <a:endParaRPr lang="en-US" sz="800" dirty="0"/>
          </a:p>
        </p:txBody>
      </p:sp>
      <p:sp>
        <p:nvSpPr>
          <p:cNvPr id="7" name="Text 5"/>
          <p:cNvSpPr txBox="1"/>
          <p:nvPr/>
        </p:nvSpPr>
        <p:spPr>
          <a:xfrm>
            <a:off x="548640" y="1170432"/>
            <a:ext cx="8046720" cy="457200"/>
          </a:xfrm>
          <a:prstGeom prst="rect">
            <a:avLst/>
          </a:prstGeom>
          <a:noFill/>
          <a:ln/>
        </p:spPr>
        <p:txBody>
          <a:bodyPr wrap="square" lIns="0" tIns="0" rIns="0" bIns="0" rtlCol="0" anchor="t"/>
          <a:lstStyle/>
          <a:p>
            <a:pPr algn="l" indent="0" marL="0">
              <a:lnSpc>
                <a:spcPct val="120000"/>
              </a:lnSpc>
              <a:buNone/>
            </a:pPr>
            <a:r>
              <a:rPr lang="en-US" sz="1300" dirty="0">
                <a:solidFill>
                  <a:srgbClr val="34415A"/>
                </a:solidFill>
                <a:latin typeface="LINE Seed JP" pitchFamily="34" charset="0"/>
                <a:ea typeface="LINE Seed JP" pitchFamily="34" charset="-122"/>
                <a:cs typeface="LINE Seed JP" pitchFamily="34" charset="-120"/>
              </a:rPr>
              <a:t>公式LINEの開設やLステップの契約と連携は、済ませておいてください。</a:t>
            </a:r>
            <a:endParaRPr lang="en-US" sz="1300" dirty="0"/>
          </a:p>
        </p:txBody>
      </p:sp>
      <p:sp>
        <p:nvSpPr>
          <p:cNvPr id="8" name="Shape 6"/>
          <p:cNvSpPr/>
          <p:nvPr/>
        </p:nvSpPr>
        <p:spPr>
          <a:xfrm>
            <a:off x="548640" y="1828800"/>
            <a:ext cx="1929384" cy="420624"/>
          </a:xfrm>
          <a:prstGeom prst="roundRect">
            <a:avLst>
              <a:gd name="adj" fmla="val 50000"/>
            </a:avLst>
          </a:prstGeom>
          <a:solidFill>
            <a:srgbClr val="F26B21"/>
          </a:solidFill>
          <a:ln w="12700">
            <a:solidFill>
              <a:srgbClr val="F26B21"/>
            </a:solidFill>
            <a:prstDash val="solid"/>
          </a:ln>
        </p:spPr>
      </p:sp>
      <p:sp>
        <p:nvSpPr>
          <p:cNvPr id="9" name="Text 7"/>
          <p:cNvSpPr txBox="1"/>
          <p:nvPr/>
        </p:nvSpPr>
        <p:spPr>
          <a:xfrm>
            <a:off x="548640" y="182880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10"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13232" y="1920240"/>
            <a:ext cx="237744" cy="237744"/>
          </a:xfrm>
          <a:prstGeom prst="rect">
            <a:avLst/>
          </a:prstGeom>
        </p:spPr>
      </p:pic>
      <p:sp>
        <p:nvSpPr>
          <p:cNvPr id="11" name="Text 8"/>
          <p:cNvSpPr txBox="1"/>
          <p:nvPr/>
        </p:nvSpPr>
        <p:spPr>
          <a:xfrm>
            <a:off x="1005840" y="182880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集客</a:t>
            </a:r>
            <a:endParaRPr lang="en-US" sz="1200" dirty="0"/>
          </a:p>
        </p:txBody>
      </p:sp>
      <p:sp>
        <p:nvSpPr>
          <p:cNvPr id="12" name="Shape 9"/>
          <p:cNvSpPr/>
          <p:nvPr/>
        </p:nvSpPr>
        <p:spPr>
          <a:xfrm>
            <a:off x="2587752" y="1828800"/>
            <a:ext cx="1929384" cy="420624"/>
          </a:xfrm>
          <a:prstGeom prst="roundRect">
            <a:avLst>
              <a:gd name="adj" fmla="val 50000"/>
            </a:avLst>
          </a:prstGeom>
          <a:solidFill>
            <a:srgbClr val="34415A"/>
          </a:solidFill>
          <a:ln w="12700">
            <a:solidFill>
              <a:srgbClr val="34415A"/>
            </a:solidFill>
            <a:prstDash val="solid"/>
          </a:ln>
        </p:spPr>
      </p:sp>
      <p:sp>
        <p:nvSpPr>
          <p:cNvPr id="13" name="Text 10"/>
          <p:cNvSpPr txBox="1"/>
          <p:nvPr/>
        </p:nvSpPr>
        <p:spPr>
          <a:xfrm>
            <a:off x="2587752" y="182880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14"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52344" y="1920240"/>
            <a:ext cx="237744" cy="237744"/>
          </a:xfrm>
          <a:prstGeom prst="rect">
            <a:avLst/>
          </a:prstGeom>
        </p:spPr>
      </p:pic>
      <p:sp>
        <p:nvSpPr>
          <p:cNvPr id="15" name="Text 11"/>
          <p:cNvSpPr txBox="1"/>
          <p:nvPr/>
        </p:nvSpPr>
        <p:spPr>
          <a:xfrm>
            <a:off x="3044952" y="182880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つながる</a:t>
            </a:r>
            <a:endParaRPr lang="en-US" sz="1200" dirty="0"/>
          </a:p>
        </p:txBody>
      </p:sp>
      <p:sp>
        <p:nvSpPr>
          <p:cNvPr id="16" name="Shape 12"/>
          <p:cNvSpPr/>
          <p:nvPr/>
        </p:nvSpPr>
        <p:spPr>
          <a:xfrm>
            <a:off x="4626864" y="1828800"/>
            <a:ext cx="1929384" cy="420624"/>
          </a:xfrm>
          <a:prstGeom prst="roundRect">
            <a:avLst>
              <a:gd name="adj" fmla="val 50000"/>
            </a:avLst>
          </a:prstGeom>
          <a:solidFill>
            <a:srgbClr val="34415A"/>
          </a:solidFill>
          <a:ln w="12700">
            <a:solidFill>
              <a:srgbClr val="34415A"/>
            </a:solidFill>
            <a:prstDash val="solid"/>
          </a:ln>
        </p:spPr>
      </p:sp>
      <p:sp>
        <p:nvSpPr>
          <p:cNvPr id="17" name="Text 13"/>
          <p:cNvSpPr txBox="1"/>
          <p:nvPr/>
        </p:nvSpPr>
        <p:spPr>
          <a:xfrm>
            <a:off x="4626864" y="182880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18"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91456" y="1920240"/>
            <a:ext cx="237744" cy="237744"/>
          </a:xfrm>
          <a:prstGeom prst="rect">
            <a:avLst/>
          </a:prstGeom>
        </p:spPr>
      </p:pic>
      <p:sp>
        <p:nvSpPr>
          <p:cNvPr id="19" name="Text 14"/>
          <p:cNvSpPr txBox="1"/>
          <p:nvPr/>
        </p:nvSpPr>
        <p:spPr>
          <a:xfrm>
            <a:off x="5084064" y="182880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購入</a:t>
            </a:r>
            <a:endParaRPr lang="en-US" sz="1200" dirty="0"/>
          </a:p>
        </p:txBody>
      </p:sp>
      <p:sp>
        <p:nvSpPr>
          <p:cNvPr id="20" name="Shape 15"/>
          <p:cNvSpPr/>
          <p:nvPr/>
        </p:nvSpPr>
        <p:spPr>
          <a:xfrm>
            <a:off x="6665976" y="1828800"/>
            <a:ext cx="1929384" cy="420624"/>
          </a:xfrm>
          <a:prstGeom prst="roundRect">
            <a:avLst>
              <a:gd name="adj" fmla="val 50000"/>
            </a:avLst>
          </a:prstGeom>
          <a:solidFill>
            <a:srgbClr val="34415A"/>
          </a:solidFill>
          <a:ln w="12700">
            <a:solidFill>
              <a:srgbClr val="34415A"/>
            </a:solidFill>
            <a:prstDash val="solid"/>
          </a:ln>
        </p:spPr>
      </p:sp>
      <p:sp>
        <p:nvSpPr>
          <p:cNvPr id="21" name="Text 16"/>
          <p:cNvSpPr txBox="1"/>
          <p:nvPr/>
        </p:nvSpPr>
        <p:spPr>
          <a:xfrm>
            <a:off x="6665976" y="1828800"/>
            <a:ext cx="1929384" cy="420624"/>
          </a:xfrm>
          <a:prstGeom prst="rect">
            <a:avLst/>
          </a:prstGeom>
          <a:noFill/>
          <a:ln/>
        </p:spPr>
        <p:txBody>
          <a:bodyPr wrap="square" lIns="0" tIns="0" rIns="0" bIns="0" rtlCol="0" anchor="ctr"/>
          <a:lstStyle/>
          <a:p>
            <a:pPr algn="ctr" indent="0" marL="0">
              <a:buNone/>
            </a:pPr>
            <a:endParaRPr lang="en-US" sz="1200" dirty="0"/>
          </a:p>
        </p:txBody>
      </p:sp>
      <p:pic>
        <p:nvPicPr>
          <p:cNvPr id="2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30568" y="1920240"/>
            <a:ext cx="237744" cy="237744"/>
          </a:xfrm>
          <a:prstGeom prst="rect">
            <a:avLst/>
          </a:prstGeom>
        </p:spPr>
      </p:pic>
      <p:sp>
        <p:nvSpPr>
          <p:cNvPr id="23" name="Text 17"/>
          <p:cNvSpPr txBox="1"/>
          <p:nvPr/>
        </p:nvSpPr>
        <p:spPr>
          <a:xfrm>
            <a:off x="7123176" y="1828800"/>
            <a:ext cx="1380744" cy="420624"/>
          </a:xfrm>
          <a:prstGeom prst="rect">
            <a:avLst/>
          </a:prstGeom>
          <a:noFill/>
          <a:ln/>
        </p:spPr>
        <p:txBody>
          <a:bodyPr wrap="square" lIns="0" tIns="0" rIns="0" bIns="0" rtlCol="0" anchor="ctr"/>
          <a:lstStyle/>
          <a:p>
            <a:pPr algn="ctr" indent="0" marL="0">
              <a:buNone/>
            </a:pPr>
            <a:r>
              <a:rPr lang="en-US" sz="1200" b="1" dirty="0">
                <a:solidFill>
                  <a:srgbClr val="FFFFFF"/>
                </a:solidFill>
                <a:latin typeface="LINE Seed JP" pitchFamily="34" charset="0"/>
                <a:ea typeface="LINE Seed JP" pitchFamily="34" charset="-122"/>
                <a:cs typeface="LINE Seed JP" pitchFamily="34" charset="-120"/>
              </a:rPr>
              <a:t>リピート</a:t>
            </a:r>
            <a:endParaRPr lang="en-US" sz="1200" dirty="0"/>
          </a:p>
        </p:txBody>
      </p:sp>
      <p:sp>
        <p:nvSpPr>
          <p:cNvPr id="24" name="Shape 18"/>
          <p:cNvSpPr/>
          <p:nvPr/>
        </p:nvSpPr>
        <p:spPr>
          <a:xfrm>
            <a:off x="548640" y="2560320"/>
            <a:ext cx="5212080" cy="1737360"/>
          </a:xfrm>
          <a:prstGeom prst="roundRect">
            <a:avLst>
              <a:gd name="adj" fmla="val 4211"/>
            </a:avLst>
          </a:prstGeom>
          <a:solidFill>
            <a:srgbClr val="EEF2F8"/>
          </a:solidFill>
          <a:ln w="12700">
            <a:solidFill>
              <a:srgbClr val="EEF2F8"/>
            </a:solidFill>
            <a:prstDash val="solid"/>
          </a:ln>
        </p:spPr>
      </p:sp>
      <p:sp>
        <p:nvSpPr>
          <p:cNvPr id="25" name="Text 19"/>
          <p:cNvSpPr txBox="1"/>
          <p:nvPr/>
        </p:nvSpPr>
        <p:spPr>
          <a:xfrm>
            <a:off x="777240" y="2651760"/>
            <a:ext cx="4572000" cy="292608"/>
          </a:xfrm>
          <a:prstGeom prst="rect">
            <a:avLst/>
          </a:prstGeom>
          <a:noFill/>
          <a:ln/>
        </p:spPr>
        <p:txBody>
          <a:bodyPr wrap="square" lIns="0" tIns="0" rIns="0" bIns="0" rtlCol="0" anchor="t"/>
          <a:lstStyle/>
          <a:p>
            <a:pPr algn="l" indent="0" marL="0">
              <a:buNone/>
            </a:pPr>
            <a:r>
              <a:rPr lang="en-US" sz="1200" b="1" dirty="0">
                <a:solidFill>
                  <a:srgbClr val="F26B21"/>
                </a:solidFill>
                <a:latin typeface="LINE Seed JP" pitchFamily="34" charset="0"/>
                <a:ea typeface="LINE Seed JP" pitchFamily="34" charset="-122"/>
                <a:cs typeface="LINE Seed JP" pitchFamily="34" charset="-120"/>
              </a:rPr>
              <a:t>次回までに済ませておくこと</a:t>
            </a:r>
            <a:endParaRPr lang="en-US" sz="1200" dirty="0"/>
          </a:p>
        </p:txBody>
      </p:sp>
      <p:sp>
        <p:nvSpPr>
          <p:cNvPr id="26" name="Shape 20"/>
          <p:cNvSpPr/>
          <p:nvPr/>
        </p:nvSpPr>
        <p:spPr>
          <a:xfrm>
            <a:off x="822960" y="3035808"/>
            <a:ext cx="274320" cy="274320"/>
          </a:xfrm>
          <a:prstGeom prst="roundRect">
            <a:avLst>
              <a:gd name="adj" fmla="val 13333"/>
            </a:avLst>
          </a:prstGeom>
          <a:solidFill>
            <a:srgbClr val="FFFFFF"/>
          </a:solidFill>
          <a:ln w="15875">
            <a:solidFill>
              <a:srgbClr val="F26B21"/>
            </a:solidFill>
            <a:prstDash val="solid"/>
          </a:ln>
        </p:spPr>
      </p:sp>
      <p:sp>
        <p:nvSpPr>
          <p:cNvPr id="27" name="Text 21"/>
          <p:cNvSpPr txBox="1"/>
          <p:nvPr/>
        </p:nvSpPr>
        <p:spPr>
          <a:xfrm>
            <a:off x="1234440" y="2999232"/>
            <a:ext cx="4389120" cy="347472"/>
          </a:xfrm>
          <a:prstGeom prst="rect">
            <a:avLst/>
          </a:prstGeom>
          <a:noFill/>
          <a:ln/>
        </p:spPr>
        <p:txBody>
          <a:bodyPr wrap="square" lIns="0" tIns="0" rIns="0" bIns="0" rtlCol="0" anchor="ctr"/>
          <a:lstStyle/>
          <a:p>
            <a:pPr algn="l" indent="0" marL="0">
              <a:buNone/>
            </a:pPr>
            <a:r>
              <a:rPr lang="en-US" sz="1350" b="1" dirty="0">
                <a:solidFill>
                  <a:srgbClr val="1C2B4A"/>
                </a:solidFill>
                <a:latin typeface="LINE Seed JP" pitchFamily="34" charset="0"/>
                <a:ea typeface="LINE Seed JP" pitchFamily="34" charset="-122"/>
                <a:cs typeface="LINE Seed JP" pitchFamily="34" charset="-120"/>
              </a:rPr>
              <a:t>公式LINEのアカウント開設</a:t>
            </a:r>
            <a:endParaRPr lang="en-US" sz="1350" dirty="0"/>
          </a:p>
        </p:txBody>
      </p:sp>
      <p:sp>
        <p:nvSpPr>
          <p:cNvPr id="28" name="Shape 22"/>
          <p:cNvSpPr/>
          <p:nvPr/>
        </p:nvSpPr>
        <p:spPr>
          <a:xfrm>
            <a:off x="822960" y="3438144"/>
            <a:ext cx="274320" cy="274320"/>
          </a:xfrm>
          <a:prstGeom prst="roundRect">
            <a:avLst>
              <a:gd name="adj" fmla="val 13333"/>
            </a:avLst>
          </a:prstGeom>
          <a:solidFill>
            <a:srgbClr val="FFFFFF"/>
          </a:solidFill>
          <a:ln w="15875">
            <a:solidFill>
              <a:srgbClr val="F26B21"/>
            </a:solidFill>
            <a:prstDash val="solid"/>
          </a:ln>
        </p:spPr>
      </p:sp>
      <p:sp>
        <p:nvSpPr>
          <p:cNvPr id="29" name="Text 23"/>
          <p:cNvSpPr txBox="1"/>
          <p:nvPr/>
        </p:nvSpPr>
        <p:spPr>
          <a:xfrm>
            <a:off x="1234440" y="3401568"/>
            <a:ext cx="4389120" cy="347472"/>
          </a:xfrm>
          <a:prstGeom prst="rect">
            <a:avLst/>
          </a:prstGeom>
          <a:noFill/>
          <a:ln/>
        </p:spPr>
        <p:txBody>
          <a:bodyPr wrap="square" lIns="0" tIns="0" rIns="0" bIns="0" rtlCol="0" anchor="ctr"/>
          <a:lstStyle/>
          <a:p>
            <a:pPr algn="l" indent="0" marL="0">
              <a:buNone/>
            </a:pPr>
            <a:r>
              <a:rPr lang="en-US" sz="1350" b="1" dirty="0">
                <a:solidFill>
                  <a:srgbClr val="1C2B4A"/>
                </a:solidFill>
                <a:latin typeface="LINE Seed JP" pitchFamily="34" charset="0"/>
                <a:ea typeface="LINE Seed JP" pitchFamily="34" charset="-122"/>
                <a:cs typeface="LINE Seed JP" pitchFamily="34" charset="-120"/>
              </a:rPr>
              <a:t>Lステップの契約手続き</a:t>
            </a:r>
            <a:endParaRPr lang="en-US" sz="1350" dirty="0"/>
          </a:p>
        </p:txBody>
      </p:sp>
      <p:sp>
        <p:nvSpPr>
          <p:cNvPr id="30" name="Shape 24"/>
          <p:cNvSpPr/>
          <p:nvPr/>
        </p:nvSpPr>
        <p:spPr>
          <a:xfrm>
            <a:off x="822960" y="3840480"/>
            <a:ext cx="274320" cy="274320"/>
          </a:xfrm>
          <a:prstGeom prst="roundRect">
            <a:avLst>
              <a:gd name="adj" fmla="val 13333"/>
            </a:avLst>
          </a:prstGeom>
          <a:solidFill>
            <a:srgbClr val="FFFFFF"/>
          </a:solidFill>
          <a:ln w="15875">
            <a:solidFill>
              <a:srgbClr val="F26B21"/>
            </a:solidFill>
            <a:prstDash val="solid"/>
          </a:ln>
        </p:spPr>
      </p:sp>
      <p:sp>
        <p:nvSpPr>
          <p:cNvPr id="31" name="Text 25"/>
          <p:cNvSpPr txBox="1"/>
          <p:nvPr/>
        </p:nvSpPr>
        <p:spPr>
          <a:xfrm>
            <a:off x="1234440" y="3803904"/>
            <a:ext cx="4389120" cy="347472"/>
          </a:xfrm>
          <a:prstGeom prst="rect">
            <a:avLst/>
          </a:prstGeom>
          <a:noFill/>
          <a:ln/>
        </p:spPr>
        <p:txBody>
          <a:bodyPr wrap="square" lIns="0" tIns="0" rIns="0" bIns="0" rtlCol="0" anchor="ctr"/>
          <a:lstStyle/>
          <a:p>
            <a:pPr algn="l" indent="0" marL="0">
              <a:buNone/>
            </a:pPr>
            <a:r>
              <a:rPr lang="en-US" sz="1350" b="1" dirty="0">
                <a:solidFill>
                  <a:srgbClr val="1C2B4A"/>
                </a:solidFill>
                <a:latin typeface="LINE Seed JP" pitchFamily="34" charset="0"/>
                <a:ea typeface="LINE Seed JP" pitchFamily="34" charset="-122"/>
                <a:cs typeface="LINE Seed JP" pitchFamily="34" charset="-120"/>
              </a:rPr>
              <a:t>Lステップの初期設定の手順での連携</a:t>
            </a:r>
            <a:endParaRPr lang="en-US" sz="1350" dirty="0"/>
          </a:p>
        </p:txBody>
      </p:sp>
      <p:sp>
        <p:nvSpPr>
          <p:cNvPr id="32" name="Shape 26"/>
          <p:cNvSpPr/>
          <p:nvPr/>
        </p:nvSpPr>
        <p:spPr>
          <a:xfrm>
            <a:off x="5943600" y="2560320"/>
            <a:ext cx="2651760" cy="1737360"/>
          </a:xfrm>
          <a:prstGeom prst="roundRect">
            <a:avLst>
              <a:gd name="adj" fmla="val 3158"/>
            </a:avLst>
          </a:prstGeom>
          <a:solidFill>
            <a:srgbClr val="FFFFFF"/>
          </a:solidFill>
          <a:ln w="15875">
            <a:solidFill>
              <a:srgbClr val="F26B21"/>
            </a:solidFill>
            <a:prstDash val="dash"/>
          </a:ln>
        </p:spPr>
      </p:sp>
      <p:sp>
        <p:nvSpPr>
          <p:cNvPr id="33" name="Text 27"/>
          <p:cNvSpPr txBox="1"/>
          <p:nvPr/>
        </p:nvSpPr>
        <p:spPr>
          <a:xfrm>
            <a:off x="6080760" y="2670048"/>
            <a:ext cx="2377440" cy="237744"/>
          </a:xfrm>
          <a:prstGeom prst="rect">
            <a:avLst/>
          </a:prstGeom>
          <a:noFill/>
          <a:ln/>
        </p:spPr>
        <p:txBody>
          <a:bodyPr wrap="square" lIns="0" tIns="0" rIns="0" bIns="0" rtlCol="0" anchor="t"/>
          <a:lstStyle/>
          <a:p>
            <a:pPr algn="ctr" indent="0" marL="0">
              <a:buNone/>
            </a:pPr>
            <a:r>
              <a:rPr lang="en-US" sz="1000" b="1" dirty="0">
                <a:solidFill>
                  <a:srgbClr val="F26B21"/>
                </a:solidFill>
                <a:latin typeface="LINE Seed JP" pitchFamily="34" charset="0"/>
                <a:ea typeface="LINE Seed JP" pitchFamily="34" charset="-122"/>
                <a:cs typeface="LINE Seed JP" pitchFamily="34" charset="-120"/>
              </a:rPr>
              <a:t>イラスト</a:t>
            </a:r>
            <a:endParaRPr lang="en-US" sz="1000" dirty="0"/>
          </a:p>
        </p:txBody>
      </p:sp>
      <p:sp>
        <p:nvSpPr>
          <p:cNvPr id="34" name="Text 28"/>
          <p:cNvSpPr txBox="1"/>
          <p:nvPr/>
        </p:nvSpPr>
        <p:spPr>
          <a:xfrm>
            <a:off x="6126480" y="2971800"/>
            <a:ext cx="2286000" cy="1188720"/>
          </a:xfrm>
          <a:prstGeom prst="rect">
            <a:avLst/>
          </a:prstGeom>
          <a:noFill/>
          <a:ln/>
        </p:spPr>
        <p:txBody>
          <a:bodyPr wrap="square" lIns="0" tIns="0" rIns="0" bIns="0" rtlCol="0" anchor="t"/>
          <a:lstStyle/>
          <a:p>
            <a:pPr algn="ctr" indent="0" marL="0">
              <a:lnSpc>
                <a:spcPct val="125000"/>
              </a:lnSpc>
              <a:buNone/>
            </a:pPr>
            <a:r>
              <a:rPr lang="en-US" sz="1050" dirty="0">
                <a:solidFill>
                  <a:srgbClr val="556176"/>
                </a:solidFill>
                <a:latin typeface="LINE Seed JP" pitchFamily="34" charset="0"/>
                <a:ea typeface="LINE Seed JP" pitchFamily="34" charset="-122"/>
                <a:cs typeface="LINE Seed JP" pitchFamily="34" charset="-120"/>
              </a:rPr>
              <a:t>チェックリストを見ながら、次回までの準備を進める担当者</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デジタルマーケティング実務者育成講座 第2回</dc:title>
  <dc:subject>PptxGenJS Presentation</dc:subject>
  <dc:creator>PptxGenJS</dc:creator>
  <cp:lastModifiedBy>PptxGenJS</cp:lastModifiedBy>
  <cp:revision>1</cp:revision>
  <dcterms:created xsi:type="dcterms:W3CDTF">2026-09-24T23:21:29Z</dcterms:created>
  <dcterms:modified xsi:type="dcterms:W3CDTF">2026-09-24T23:21:29Z</dcterms:modified>
</cp:coreProperties>
</file>