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3cec5b14ab74838" /><Relationship Type="http://schemas.openxmlformats.org/officeDocument/2006/relationships/extended-properties" Target="/docProps/app.xml" Id="Rc90a82ea544a4a97" /><Relationship Type="http://schemas.openxmlformats.org/officeDocument/2006/relationships/officeDocument" Target="/ppt/presentation.xml" Id="R2cbe4dc7702544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20eb281e2141b4"/>
  </p:sldMasterIdLst>
  <p:notesMasterIdLst>
    <p:notesMasterId xmlns:r="http://schemas.openxmlformats.org/officeDocument/2006/relationships" r:id="Rf152b31642ab41e3"/>
  </p:notesMasterIdLst>
  <p:sldIdLst>
    <p:sldId xmlns:r="http://schemas.openxmlformats.org/officeDocument/2006/relationships" id="256" r:id="Re289fec92f754903"/>
    <p:sldId xmlns:r="http://schemas.openxmlformats.org/officeDocument/2006/relationships" id="257" r:id="R51ee4d4258724bb7"/>
    <p:sldId xmlns:r="http://schemas.openxmlformats.org/officeDocument/2006/relationships" id="258" r:id="R24a3e3d3b01f42ee"/>
    <p:sldId xmlns:r="http://schemas.openxmlformats.org/officeDocument/2006/relationships" id="259" r:id="Rcbeaca40c7e1491d"/>
    <p:sldId xmlns:r="http://schemas.openxmlformats.org/officeDocument/2006/relationships" id="260" r:id="Rf25d10d6cd5d4171"/>
    <p:sldId xmlns:r="http://schemas.openxmlformats.org/officeDocument/2006/relationships" id="261" r:id="R0ff618126b5546c6"/>
    <p:sldId xmlns:r="http://schemas.openxmlformats.org/officeDocument/2006/relationships" id="262" r:id="Rabf993cdb9c840f5"/>
    <p:sldId xmlns:r="http://schemas.openxmlformats.org/officeDocument/2006/relationships" id="263" r:id="R6d25fd35010942f9"/>
    <p:sldId xmlns:r="http://schemas.openxmlformats.org/officeDocument/2006/relationships" id="264" r:id="R98d2857fe6904b7b"/>
    <p:sldId xmlns:r="http://schemas.openxmlformats.org/officeDocument/2006/relationships" id="265" r:id="Rd9116b42e52f4c1c"/>
    <p:sldId xmlns:r="http://schemas.openxmlformats.org/officeDocument/2006/relationships" id="266" r:id="Rca76551875dc4c55"/>
    <p:sldId xmlns:r="http://schemas.openxmlformats.org/officeDocument/2006/relationships" id="267" r:id="Rfb8e13c4fdd6473b"/>
    <p:sldId xmlns:r="http://schemas.openxmlformats.org/officeDocument/2006/relationships" id="268" r:id="R614a9429104d4a93"/>
    <p:sldId xmlns:r="http://schemas.openxmlformats.org/officeDocument/2006/relationships" id="269" r:id="Rcdad307c28cd4cb1"/>
    <p:sldId xmlns:r="http://schemas.openxmlformats.org/officeDocument/2006/relationships" id="270" r:id="Rd1e83d2eca9143f6"/>
    <p:sldId xmlns:r="http://schemas.openxmlformats.org/officeDocument/2006/relationships" id="271" r:id="R27e1b7c944c94807"/>
    <p:sldId xmlns:r="http://schemas.openxmlformats.org/officeDocument/2006/relationships" id="272" r:id="Rd32f87a4ae6a4e0f"/>
    <p:sldId xmlns:r="http://schemas.openxmlformats.org/officeDocument/2006/relationships" id="273" r:id="R91f4bb38e21244d3"/>
    <p:sldId xmlns:r="http://schemas.openxmlformats.org/officeDocument/2006/relationships" id="274" r:id="R70803b87b253489a"/>
    <p:sldId xmlns:r="http://schemas.openxmlformats.org/officeDocument/2006/relationships" id="275" r:id="R01401fc4cb044619"/>
    <p:sldId xmlns:r="http://schemas.openxmlformats.org/officeDocument/2006/relationships" id="276" r:id="Ra35d1475f1874118"/>
    <p:sldId xmlns:r="http://schemas.openxmlformats.org/officeDocument/2006/relationships" id="277" r:id="R395c0a60115c4230"/>
    <p:sldId xmlns:r="http://schemas.openxmlformats.org/officeDocument/2006/relationships" id="278" r:id="R5e6c4df0c0ef402b"/>
    <p:sldId xmlns:r="http://schemas.openxmlformats.org/officeDocument/2006/relationships" id="279" r:id="Rde30dc8cbfcb468c"/>
    <p:sldId xmlns:r="http://schemas.openxmlformats.org/officeDocument/2006/relationships" id="280" r:id="Rb4311151520641c7"/>
    <p:sldId xmlns:r="http://schemas.openxmlformats.org/officeDocument/2006/relationships" id="281" r:id="R1aef73034a45401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9b08900e53d4842" /><Relationship Type="http://schemas.openxmlformats.org/officeDocument/2006/relationships/slideMaster" Target="/ppt/slideMasters/slideMaster1.xml" Id="Rbe20eb281e2141b4" /><Relationship Type="http://schemas.openxmlformats.org/officeDocument/2006/relationships/notesMaster" Target="/ppt/notesMasters/notesMaster1.xml" Id="Rf152b31642ab41e3" /><Relationship Type="http://schemas.openxmlformats.org/officeDocument/2006/relationships/presProps" Target="/ppt/presProps.xml" Id="Rfe8db94d84b946fb" /><Relationship Type="http://schemas.openxmlformats.org/officeDocument/2006/relationships/tableStyles" Target="/ppt/tableStyles.xml" Id="Rd74f497ef4fd490b" /><Relationship Type="http://schemas.openxmlformats.org/officeDocument/2006/relationships/slide" Target="/ppt/slides/slide1.xml" Id="Re289fec92f754903" /><Relationship Type="http://schemas.openxmlformats.org/officeDocument/2006/relationships/slide" Target="/ppt/slides/slide2.xml" Id="R51ee4d4258724bb7" /><Relationship Type="http://schemas.openxmlformats.org/officeDocument/2006/relationships/slide" Target="/ppt/slides/slide3.xml" Id="R24a3e3d3b01f42ee" /><Relationship Type="http://schemas.openxmlformats.org/officeDocument/2006/relationships/slide" Target="/ppt/slides/slide4.xml" Id="Rcbeaca40c7e1491d" /><Relationship Type="http://schemas.openxmlformats.org/officeDocument/2006/relationships/slide" Target="/ppt/slides/slide5.xml" Id="Rf25d10d6cd5d4171" /><Relationship Type="http://schemas.openxmlformats.org/officeDocument/2006/relationships/slide" Target="/ppt/slides/slide6.xml" Id="R0ff618126b5546c6" /><Relationship Type="http://schemas.openxmlformats.org/officeDocument/2006/relationships/slide" Target="/ppt/slides/slide7.xml" Id="Rabf993cdb9c840f5" /><Relationship Type="http://schemas.openxmlformats.org/officeDocument/2006/relationships/slide" Target="/ppt/slides/slide8.xml" Id="R6d25fd35010942f9" /><Relationship Type="http://schemas.openxmlformats.org/officeDocument/2006/relationships/slide" Target="/ppt/slides/slide9.xml" Id="R98d2857fe6904b7b" /><Relationship Type="http://schemas.openxmlformats.org/officeDocument/2006/relationships/slide" Target="/ppt/slides/slide10.xml" Id="Rd9116b42e52f4c1c" /><Relationship Type="http://schemas.openxmlformats.org/officeDocument/2006/relationships/slide" Target="/ppt/slides/slide11.xml" Id="Rca76551875dc4c55" /><Relationship Type="http://schemas.openxmlformats.org/officeDocument/2006/relationships/slide" Target="/ppt/slides/slide12.xml" Id="Rfb8e13c4fdd6473b" /><Relationship Type="http://schemas.openxmlformats.org/officeDocument/2006/relationships/slide" Target="/ppt/slides/slide13.xml" Id="R614a9429104d4a93" /><Relationship Type="http://schemas.openxmlformats.org/officeDocument/2006/relationships/slide" Target="/ppt/slides/slide14.xml" Id="Rcdad307c28cd4cb1" /><Relationship Type="http://schemas.openxmlformats.org/officeDocument/2006/relationships/slide" Target="/ppt/slides/slide15.xml" Id="Rd1e83d2eca9143f6" /><Relationship Type="http://schemas.openxmlformats.org/officeDocument/2006/relationships/slide" Target="/ppt/slides/slide16.xml" Id="R27e1b7c944c94807" /><Relationship Type="http://schemas.openxmlformats.org/officeDocument/2006/relationships/slide" Target="/ppt/slides/slide17.xml" Id="Rd32f87a4ae6a4e0f" /><Relationship Type="http://schemas.openxmlformats.org/officeDocument/2006/relationships/slide" Target="/ppt/slides/slide18.xml" Id="R91f4bb38e21244d3" /><Relationship Type="http://schemas.openxmlformats.org/officeDocument/2006/relationships/slide" Target="/ppt/slides/slide19.xml" Id="R70803b87b253489a" /><Relationship Type="http://schemas.openxmlformats.org/officeDocument/2006/relationships/slide" Target="/ppt/slides/slide20.xml" Id="R01401fc4cb044619" /><Relationship Type="http://schemas.openxmlformats.org/officeDocument/2006/relationships/slide" Target="/ppt/slides/slide21.xml" Id="Ra35d1475f1874118" /><Relationship Type="http://schemas.openxmlformats.org/officeDocument/2006/relationships/slide" Target="/ppt/slides/slide22.xml" Id="R395c0a60115c4230" /><Relationship Type="http://schemas.openxmlformats.org/officeDocument/2006/relationships/slide" Target="/ppt/slides/slide23.xml" Id="R5e6c4df0c0ef402b" /><Relationship Type="http://schemas.openxmlformats.org/officeDocument/2006/relationships/slide" Target="/ppt/slides/slide24.xml" Id="Rde30dc8cbfcb468c" /><Relationship Type="http://schemas.openxmlformats.org/officeDocument/2006/relationships/slide" Target="/ppt/slides/slide25.xml" Id="Rb4311151520641c7" /><Relationship Type="http://schemas.openxmlformats.org/officeDocument/2006/relationships/slide" Target="/ppt/slides/slide26.xml" Id="R1aef73034a45401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6a4fc080cc1475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097f8c292894725" /><Relationship Type="http://schemas.openxmlformats.org/officeDocument/2006/relationships/notesMaster" Target="/ppt/notesMasters/notesMaster1.xml" Id="Rf75d9465dfb642c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8900f33c1044033" /><Relationship Type="http://schemas.openxmlformats.org/officeDocument/2006/relationships/notesMaster" Target="/ppt/notesMasters/notesMaster1.xml" Id="Rdfcd060b12284ef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47778cbb2674aeb" /><Relationship Type="http://schemas.openxmlformats.org/officeDocument/2006/relationships/notesMaster" Target="/ppt/notesMasters/notesMaster1.xml" Id="R650477bd5e724f0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38c4f9a7be54e9b" /><Relationship Type="http://schemas.openxmlformats.org/officeDocument/2006/relationships/notesMaster" Target="/ppt/notesMasters/notesMaster1.xml" Id="R6f080091f15b43ad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b58930ea9fb142e8" /><Relationship Type="http://schemas.openxmlformats.org/officeDocument/2006/relationships/notesMaster" Target="/ppt/notesMasters/notesMaster1.xml" Id="R9eed21122b854fa7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7061cd16562c498d" /><Relationship Type="http://schemas.openxmlformats.org/officeDocument/2006/relationships/notesMaster" Target="/ppt/notesMasters/notesMaster1.xml" Id="Rd9779b6799df4841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f956e338abea446b" /><Relationship Type="http://schemas.openxmlformats.org/officeDocument/2006/relationships/notesMaster" Target="/ppt/notesMasters/notesMaster1.xml" Id="R2893072536e84dfb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60e5b11813464fce" /><Relationship Type="http://schemas.openxmlformats.org/officeDocument/2006/relationships/notesMaster" Target="/ppt/notesMasters/notesMaster1.xml" Id="R6fdeaefe6d804a0c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b4415f92a2b5407d" /><Relationship Type="http://schemas.openxmlformats.org/officeDocument/2006/relationships/notesMaster" Target="/ppt/notesMasters/notesMaster1.xml" Id="R389947e2845544ac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3217f49dbb954ea6" /><Relationship Type="http://schemas.openxmlformats.org/officeDocument/2006/relationships/notesMaster" Target="/ppt/notesMasters/notesMaster1.xml" Id="R1b032245829d4519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9bfd9f0bb58c426b" /><Relationship Type="http://schemas.openxmlformats.org/officeDocument/2006/relationships/notesMaster" Target="/ppt/notesMasters/notesMaster1.xml" Id="R3e833503159548b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c045dbd00f343c8" /><Relationship Type="http://schemas.openxmlformats.org/officeDocument/2006/relationships/notesMaster" Target="/ppt/notesMasters/notesMaster1.xml" Id="R54f1100f93d54178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4e75dfac4f4b414b" /><Relationship Type="http://schemas.openxmlformats.org/officeDocument/2006/relationships/notesMaster" Target="/ppt/notesMasters/notesMaster1.xml" Id="R71456ba6d10e49e2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cf2c7c11316d43a7" /><Relationship Type="http://schemas.openxmlformats.org/officeDocument/2006/relationships/notesMaster" Target="/ppt/notesMasters/notesMaster1.xml" Id="R76cb3b1752f649e3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5ec8803379864c8a" /><Relationship Type="http://schemas.openxmlformats.org/officeDocument/2006/relationships/notesMaster" Target="/ppt/notesMasters/notesMaster1.xml" Id="R286bf9d727f44ee8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5aec317d83d44de6" /><Relationship Type="http://schemas.openxmlformats.org/officeDocument/2006/relationships/notesMaster" Target="/ppt/notesMasters/notesMaster1.xml" Id="R51748606a24040cd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b31163ceeca447eb" /><Relationship Type="http://schemas.openxmlformats.org/officeDocument/2006/relationships/notesMaster" Target="/ppt/notesMasters/notesMaster1.xml" Id="R33441ff0341944e4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df3928f25bf14bd3" /><Relationship Type="http://schemas.openxmlformats.org/officeDocument/2006/relationships/notesMaster" Target="/ppt/notesMasters/notesMaster1.xml" Id="R4198adfed7bf479c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b8a4884bb3a14003" /><Relationship Type="http://schemas.openxmlformats.org/officeDocument/2006/relationships/notesMaster" Target="/ppt/notesMasters/notesMaster1.xml" Id="R83a02e2c156b49b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6c3db0352df473e" /><Relationship Type="http://schemas.openxmlformats.org/officeDocument/2006/relationships/notesMaster" Target="/ppt/notesMasters/notesMaster1.xml" Id="R089b21a44af04a4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ccf4b08ab404045" /><Relationship Type="http://schemas.openxmlformats.org/officeDocument/2006/relationships/notesMaster" Target="/ppt/notesMasters/notesMaster1.xml" Id="Rb45029c33e3b40a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a904106c35846e1" /><Relationship Type="http://schemas.openxmlformats.org/officeDocument/2006/relationships/notesMaster" Target="/ppt/notesMasters/notesMaster1.xml" Id="R6788f821b498489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5e8c9f3ef3845a2" /><Relationship Type="http://schemas.openxmlformats.org/officeDocument/2006/relationships/notesMaster" Target="/ppt/notesMasters/notesMaster1.xml" Id="R44d1f8b477ae49e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ec28926de5546b8" /><Relationship Type="http://schemas.openxmlformats.org/officeDocument/2006/relationships/notesMaster" Target="/ppt/notesMasters/notesMaster1.xml" Id="R10306fa0312b4c9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a3fc645a71a43b1" /><Relationship Type="http://schemas.openxmlformats.org/officeDocument/2006/relationships/notesMaster" Target="/ppt/notesMasters/notesMaster1.xml" Id="R6d3baf0ad6704a7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0a72d8da23943bc" /><Relationship Type="http://schemas.openxmlformats.org/officeDocument/2006/relationships/notesMaster" Target="/ppt/notesMasters/notesMaster1.xml" Id="Rfb279d4dc9ad4dc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冒頭8分の導入。全12回のうち、本日は全体設計を扱う。専門用語の知識は前提にしない。</a:t>
            </a:r>
          </a:p>
          <a:p xmlns:a="http://schemas.openxmlformats.org/drawingml/2006/main">
            <a:r>
              <a:t>出典：R274 260905_第1回_デジタルマーケティングの全体設計_構成案.md（導入修正版）。記入例：dashboard/t01-example.html。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2-3。受講者に考えてもらってから補足する。案内を追加すれば必ず入会が増えるとは説明しない。</a:t>
            </a:r>
          </a:p>
          <a:p xmlns:a="http://schemas.openxmlformats.org/drawingml/2006/main">
            <a:r>
              <a:t>出典：R274 260905_第1回_デジタルマーケティングの全体設計_構成案.md（導入修正版）。記入例：dashboard/t01-example.html。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3-1、次のスライドと合わせて3分。問い合わせをゴールとする事業もある。自社で何を成果と定義するかを決める。</a:t>
            </a:r>
          </a:p>
          <a:p xmlns:a="http://schemas.openxmlformats.org/drawingml/2006/main">
            <a:r>
              <a:t>出典：R274 260905_第1回_デジタルマーケティングの全体設計_構成案.md（導入修正版）。記入例：dashboard/t01-example.html。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3-1。複数事業がある場合も、本日は1つを選ぶ。</a:t>
            </a:r>
          </a:p>
          <a:p xmlns:a="http://schemas.openxmlformats.org/drawingml/2006/main">
            <a:r>
              <a:t>出典：R274 260905_第1回_デジタルマーケティングの全体設計_構成案.md（導入修正版）。記入例：dashboard/t01-example.html。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3-2、スライド13〜15で5分。現状には実際にある接点を書く。矢印を描く場合は顧客の次の行動がわかるようにする。</a:t>
            </a:r>
          </a:p>
          <a:p xmlns:a="http://schemas.openxmlformats.org/drawingml/2006/main">
            <a:r>
              <a:t>出典：R274 260905_第1回_デジタルマーケティングの全体設計_構成案.md（導入修正版）。記入例：dashboard/t01-example.html。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3-2。自動化の具体的な設定は後続回で扱う。ここでは何を案内するかを決める。</a:t>
            </a:r>
          </a:p>
          <a:p xmlns:a="http://schemas.openxmlformats.org/drawingml/2006/main">
            <a:r>
              <a:t>出典：R274 260905_第1回_デジタルマーケティングの全体設計_構成案.md（導入修正版）。記入例：dashboard/t01-example.html。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3-2。事実と仮説を混ぜない。実務では顧客への確認が必要。</a:t>
            </a:r>
          </a:p>
          <a:p xmlns:a="http://schemas.openxmlformats.org/drawingml/2006/main">
            <a:r>
              <a:t>出典：R274 260905_第1回_デジタルマーケティングの全体設計_構成案.md（導入修正版）。記入例：dashboard/t01-example.html。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3-3、スライド16〜18で4分。Specific、Measurable、Achievable、Relevant、Time-bound。最初の行で2観点をまとめている。</a:t>
            </a:r>
          </a:p>
          <a:p xmlns:a="http://schemas.openxmlformats.org/drawingml/2006/main">
            <a:r>
              <a:t>出典：R274 260905_第1回_デジタルマーケティングの全体設計_構成案.md（導入修正版）。記入例：dashboard/t01-example.html。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3-3。実際の入会数と受入枠を確認してから目標を調整する。案内送付日・体験日・入会日も記録する。人数の増減だけで案内の効果と断定しない。</a:t>
            </a:r>
          </a:p>
          <a:p xmlns:a="http://schemas.openxmlformats.org/drawingml/2006/main">
            <a:r>
              <a:t>出典：R274 260905_第1回_デジタルマーケティングの全体設計_構成案.md（導入修正版）。記入例：dashboard/t01-example.html。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3-3。講義30分の終了。次からワーク30分。</a:t>
            </a:r>
          </a:p>
          <a:p xmlns:a="http://schemas.openxmlformats.org/drawingml/2006/main">
            <a:r>
              <a:t>出典：R274 260905_第1回_デジタルマーケティングの全体設計_構成案.md（導入修正版）。記入例：dashboard/t01-example.html。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ワーク案内。ワーク1の8分に含める。T01の記入用シートは制作前のため、試用時は紙や手元のシートでも実施できる。</a:t>
            </a:r>
          </a:p>
          <a:p xmlns:a="http://schemas.openxmlformats.org/drawingml/2006/main">
            <a:r>
              <a:t>出典：R274 260905_第1回_デジタルマーケティングの全体設計_構成案.md（導入修正版）。記入例：dashboard/t01-example.html。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1-1、表紙と合わせて2分。対象は企業の集客・顧客対応・販促の実務を担う方、これから担当する方。</a:t>
            </a:r>
          </a:p>
          <a:p xmlns:a="http://schemas.openxmlformats.org/drawingml/2006/main">
            <a:r>
              <a:t>出典：R274 260905_第1回_デジタルマーケティングの全体設計_構成案.md（導入修正版）。記入例：dashboard/t01-example.html。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30〜38分。案内を含む8分。受講対象はこれから担当する方も含む。</a:t>
            </a:r>
          </a:p>
          <a:p xmlns:a="http://schemas.openxmlformats.org/drawingml/2006/main">
            <a:r>
              <a:t>出典：R274 260905_第1回_デジタルマーケティングの全体設計_構成案.md（導入修正版）。記入例：dashboard/t01-example.html。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38〜44分。使っていない接点は「なし」、不明点は「要確認」。</a:t>
            </a:r>
          </a:p>
          <a:p xmlns:a="http://schemas.openxmlformats.org/drawingml/2006/main">
            <a:r>
              <a:t>出典：R274 260905_第1回_デジタルマーケティングの全体設計_構成案.md（導入修正版）。記入例：dashboard/t01-example.html。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44〜50分。左欄は確認観点の例。すべて当てはまると決めつけない。</a:t>
            </a:r>
          </a:p>
          <a:p xmlns:a="http://schemas.openxmlformats.org/drawingml/2006/main">
            <a:r>
              <a:t>出典：R274 260905_第1回_デジタルマーケティングの全体設計_構成案.md（導入修正版）。記入例：dashboard/t01-example.html。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50〜55分。改善箇所は1つに絞る。</a:t>
            </a:r>
          </a:p>
          <a:p xmlns:a="http://schemas.openxmlformats.org/drawingml/2006/main">
            <a:r>
              <a:t>出典：R274 260905_第1回_デジタルマーケティングの全体設計_構成案.md（導入修正版）。記入例：dashboard/t01-example.html。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55〜60分の振り返り。次の1分説明と合わせて5分。</a:t>
            </a:r>
          </a:p>
          <a:p xmlns:a="http://schemas.openxmlformats.org/drawingml/2006/main">
            <a:r>
              <a:t>出典：R274 260905_第1回_デジタルマーケティングの全体設計_構成案.md（導入修正版）。記入例：dashboard/t01-example.html。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振り返り。T01を見ながら、自分の言葉で説明する。講師コメントが必須の設計にはしない。</a:t>
            </a:r>
          </a:p>
          <a:p xmlns:a="http://schemas.openxmlformats.org/drawingml/2006/main">
            <a:r>
              <a:t>出典：R274 260905_第1回_デジタルマーケティングの全体設計_構成案.md（導入修正版）。記入例：dashboard/t01-example.html。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振り返りの最後。第1回では管理画面の操作・画像制作・システム開発を扱わない。</a:t>
            </a:r>
          </a:p>
          <a:p xmlns:a="http://schemas.openxmlformats.org/drawingml/2006/main">
            <a:r>
              <a:t>出典：R274 260905_第1回_デジタルマーケティングの全体設計_構成案.md（導入修正版）。記入例：dashboard/t01-example.html。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1-2、2分。投稿やツール導入自体を最終目的にしない。具体名は講義中の説明として扱う。</a:t>
            </a:r>
          </a:p>
          <a:p xmlns:a="http://schemas.openxmlformats.org/drawingml/2006/main">
            <a:r>
              <a:t>出典：R274 260905_第1回_デジタルマーケティングの全体設計_構成案.md（導入修正版）。記入例：dashboard/t01-example.html。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1-3、次の記入例と合わせて2分。「自社」は題材を指し、現任のマーケティング担当者だけに受講対象を限定しない。</a:t>
            </a:r>
          </a:p>
          <a:p xmlns:a="http://schemas.openxmlformats.org/drawingml/2006/main">
            <a:r>
              <a:t>出典：R274 260905_第1回_デジタルマーケティングの全体設計_構成案.md（導入修正版）。記入例：dashboard/t01-example.html。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1-3。記入例の全体を見せる段階なので、細かな設定説明はしない。T01には目標・期限・確認方法も記入する。</a:t>
            </a:r>
          </a:p>
          <a:p xmlns:a="http://schemas.openxmlformats.org/drawingml/2006/main">
            <a:r>
              <a:t>出典：R274 260905_第1回_デジタルマーケティングの全体設計_構成案.md（導入修正版）。記入例：dashboard/t01-example.html。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1-4、2分。失敗の説明例であり特定企業の事実ではない。続いて4段階の見方へ。</a:t>
            </a:r>
          </a:p>
          <a:p xmlns:a="http://schemas.openxmlformats.org/drawingml/2006/main">
            <a:r>
              <a:t>出典：R274 260905_第1回_デジタルマーケティングの全体設計_構成案.md（導入修正版）。記入例：dashboard/t01-example.html。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2-1、4分。購入段階には相談・体験・比較検討などの途中の行動を含めて整理する。</a:t>
            </a:r>
          </a:p>
          <a:p xmlns:a="http://schemas.openxmlformats.org/drawingml/2006/main">
            <a:r>
              <a:t>出典：R274 260905_第1回_デジタルマーケティングの全体設計_構成案.md（導入修正版）。記入例：dashboard/t01-example.html。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2-2、3分。特定ツールだけですべてを担う前提にせず、自社の接点を役割で整理する。</a:t>
            </a:r>
          </a:p>
          <a:p xmlns:a="http://schemas.openxmlformats.org/drawingml/2006/main">
            <a:r>
              <a:t>出典：R274 260905_第1回_デジタルマーケティングの全体設計_構成案.md（導入修正版）。記入例：dashboard/t01-example.html。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2-3、次のスライドと合わせて3分。登録、体験申込、有料入会を混同しない。</a:t>
            </a:r>
          </a:p>
          <a:p xmlns:a="http://schemas.openxmlformats.org/drawingml/2006/main">
            <a:r>
              <a:t>出典：R274 260905_第1回_デジタルマーケティングの全体設計_構成案.md（導入修正版）。記入例：dashboard/t01-example.html。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800d27875417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f8e4316539d4cb1" /><Relationship Type="http://schemas.openxmlformats.org/officeDocument/2006/relationships/slideLayout" Target="/ppt/slideLayouts/slideLayout1.xml" Id="R33b42404dad943d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b42404dad943d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eb195a7f747df" /><Relationship Type="http://schemas.openxmlformats.org/officeDocument/2006/relationships/notesSlide" Target="/ppt/notesSlides/notesSlide1.xml" Id="Rbbdce61613124ba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bbf97bde74a04" /><Relationship Type="http://schemas.openxmlformats.org/officeDocument/2006/relationships/notesSlide" Target="/ppt/notesSlides/notesSlide10.xml" Id="R48895356231d40e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2934682fd4afc" /><Relationship Type="http://schemas.openxmlformats.org/officeDocument/2006/relationships/notesSlide" Target="/ppt/notesSlides/notesSlide11.xml" Id="R9f108053f8b2466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717802aa649f8" /><Relationship Type="http://schemas.openxmlformats.org/officeDocument/2006/relationships/notesSlide" Target="/ppt/notesSlides/notesSlide12.xml" Id="R4e97a704dbb14b3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a1a5137ba43a0" /><Relationship Type="http://schemas.openxmlformats.org/officeDocument/2006/relationships/notesSlide" Target="/ppt/notesSlides/notesSlide13.xml" Id="R96c433ac0ef245f2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914febf974525" /><Relationship Type="http://schemas.openxmlformats.org/officeDocument/2006/relationships/notesSlide" Target="/ppt/notesSlides/notesSlide14.xml" Id="Rbe124bad0f4c407a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f2f87886b4956" /><Relationship Type="http://schemas.openxmlformats.org/officeDocument/2006/relationships/notesSlide" Target="/ppt/notesSlides/notesSlide15.xml" Id="R4c999fdd74e94300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9529a1c294716" /><Relationship Type="http://schemas.openxmlformats.org/officeDocument/2006/relationships/notesSlide" Target="/ppt/notesSlides/notesSlide16.xml" Id="Rf74480a79f3845ae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5734cd73d43e7" /><Relationship Type="http://schemas.openxmlformats.org/officeDocument/2006/relationships/notesSlide" Target="/ppt/notesSlides/notesSlide17.xml" Id="R43305790602b4c6a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f8cc180534713" /><Relationship Type="http://schemas.openxmlformats.org/officeDocument/2006/relationships/notesSlide" Target="/ppt/notesSlides/notesSlide18.xml" Id="R2a067ddfa0ce4d71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6628029034486" /><Relationship Type="http://schemas.openxmlformats.org/officeDocument/2006/relationships/notesSlide" Target="/ppt/notesSlides/notesSlide19.xml" Id="R58093dc4a65d48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526092e1c4146" /><Relationship Type="http://schemas.openxmlformats.org/officeDocument/2006/relationships/notesSlide" Target="/ppt/notesSlides/notesSlide2.xml" Id="R9a3f8f0772d642fc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842c61d7e409f" /><Relationship Type="http://schemas.openxmlformats.org/officeDocument/2006/relationships/notesSlide" Target="/ppt/notesSlides/notesSlide20.xml" Id="Rec53c1566bb644b2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3c32b55694938" /><Relationship Type="http://schemas.openxmlformats.org/officeDocument/2006/relationships/notesSlide" Target="/ppt/notesSlides/notesSlide21.xml" Id="Ra96fb5c3980e4365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d7662030544f6" /><Relationship Type="http://schemas.openxmlformats.org/officeDocument/2006/relationships/notesSlide" Target="/ppt/notesSlides/notesSlide22.xml" Id="R8a67cd3790ec4577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66f2b9d444c59" /><Relationship Type="http://schemas.openxmlformats.org/officeDocument/2006/relationships/notesSlide" Target="/ppt/notesSlides/notesSlide23.xml" Id="Rb96631e6791646e1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4ceac50bf4a5e" /><Relationship Type="http://schemas.openxmlformats.org/officeDocument/2006/relationships/notesSlide" Target="/ppt/notesSlides/notesSlide24.xml" Id="R9c1f6ba033dd42fd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fdc3d2ee54900" /><Relationship Type="http://schemas.openxmlformats.org/officeDocument/2006/relationships/notesSlide" Target="/ppt/notesSlides/notesSlide25.xml" Id="Re7572f184d054dfd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45994a2044a52" /><Relationship Type="http://schemas.openxmlformats.org/officeDocument/2006/relationships/notesSlide" Target="/ppt/notesSlides/notesSlide26.xml" Id="R9aab044e8b7640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be6d5e8e64969" /><Relationship Type="http://schemas.openxmlformats.org/officeDocument/2006/relationships/notesSlide" Target="/ppt/notesSlides/notesSlide3.xml" Id="R8c4dc88828754a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fa24996a94292" /><Relationship Type="http://schemas.openxmlformats.org/officeDocument/2006/relationships/notesSlide" Target="/ppt/notesSlides/notesSlide4.xml" Id="R95ccb7327acd4e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ed6c1ada54385" /><Relationship Type="http://schemas.openxmlformats.org/officeDocument/2006/relationships/notesSlide" Target="/ppt/notesSlides/notesSlide5.xml" Id="R86c5d6f154cf4f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3bb30a47e4709" /><Relationship Type="http://schemas.openxmlformats.org/officeDocument/2006/relationships/notesSlide" Target="/ppt/notesSlides/notesSlide6.xml" Id="R7add91d0ae7146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079f8777d496a" /><Relationship Type="http://schemas.openxmlformats.org/officeDocument/2006/relationships/notesSlide" Target="/ppt/notesSlides/notesSlide7.xml" Id="R122539d7ddbe484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496a782ea48d2" /><Relationship Type="http://schemas.openxmlformats.org/officeDocument/2006/relationships/notesSlide" Target="/ppt/notesSlides/notesSlide8.xml" Id="R7750da6f8887410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e11853fa94964" /><Relationship Type="http://schemas.openxmlformats.org/officeDocument/2006/relationships/notesSlide" Target="/ppt/notesSlides/notesSlide9.xml" Id="Rc8c1c7e59eb54ed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13BFE84-CA17-497E-8021-FA9ABCB1B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57250"/>
            <a:ext cx="10820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デジタルマーケティング実務者育成講座　第1回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295655B-1882-4541-8214-DEB0DADB7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108204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48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defRPr>
            </a:pPr>
            <a:r>
              <a:rPr sz="48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rPr>
              <a:t>デジタルマーケティングの</a:t>
            </a:r>
          </a:p>
          <a:p xmlns:a="http://schemas.openxmlformats.org/drawingml/2006/main">
            <a:pPr>
              <a:defRPr sz="48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defRPr>
            </a:pPr>
            <a:r>
              <a:rPr sz="48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rPr>
              <a:t>全体設計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11991E6-736B-4B13-88D0-E53CB2E55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67250"/>
            <a:ext cx="10820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24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講義30分 ＋ ワーク30分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F7775D1-F6BE-4065-98A4-CDE1E5384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17250778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6348AF9-AFF4-456A-A412-5BEF9CFC8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defRPr>
            </a:pPr>
            <a:r>
              <a: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rPr>
              <a:t>体験後の案内がないと？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C84B4A0-A53C-45A4-9927-49431D4A7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76375"/>
            <a:ext cx="108204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9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料金、通える日程、申込先、質問できる窓口。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84D75D5-B4BB-475D-AAB5-5265516F9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10820400" cy="1571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34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帰宅後に検討したい人は、</a:t>
            </a:r>
          </a:p>
          <a:p xmlns:a="http://schemas.openxmlformats.org/drawingml/2006/main">
            <a:pPr>
              <a:defRPr sz="34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34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何を見ればよいでしょうか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1DAFD55-1A25-40F2-BDEE-E04D69AA3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1082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案内がない箇所を、全体図に印をつける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A3C0A2B-F520-440F-8C65-F202710CF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10191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教材用の架空事例。案内不足が原因かは、実際の顧客への確認が必要です。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729A941-F324-49CE-AF40-5BDBBF1CD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86329105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CA311AB-0489-44B2-BA67-FDA0C9FDC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defRPr>
            </a:pPr>
            <a:r>
              <a: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rPr>
              <a:t>最終的に増やしたい行動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2D4D2F3-F041-45AE-89BE-F3BF14221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86000"/>
            <a:ext cx="50101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途中の行動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A4E4870-E86F-416A-AB0D-06C87D7F4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33700"/>
            <a:ext cx="50101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登録する</a:t>
            </a:r>
          </a:p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相談する</a:t>
            </a:r>
          </a:p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体験に申し込む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4087662-F6FE-4DED-B897-EBC57F051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286000"/>
            <a:ext cx="50101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事業上の成果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66029F7-358A-4246-AE88-49AE1E0C3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933700"/>
            <a:ext cx="50101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予約・購入する</a:t>
            </a:r>
          </a:p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有料コースへ入会する</a:t>
            </a:r>
          </a:p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継続して利用する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574DB36-134F-4FA4-871F-F291A66B3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1082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途中の目標を置くときも、最終的な成果とのつながりを確認する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5129EDF-703E-4720-93BE-14C3D3931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95816930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3160082-F925-49D1-81E2-82A5FAFAD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defRPr>
            </a:pPr>
            <a:r>
              <a: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rPr>
              <a:t>設計する範囲</a:t>
            </a:r>
          </a:p>
        </p:txBody>
      </p:sp>
      <p:graphicFrame>
        <p:nvGraphicFramePr>
          <p:cNvPr id="7" name=""/>
          <p:cNvGraphicFramePr/>
          <p:nvPr/>
        </p:nvGraphicFramePr>
        <p:xfrm>
          <a:off xmlns:a="http://schemas.openxmlformats.org/drawingml/2006/main" x="685800" y="1762125"/>
          <a:ext xmlns:a="http://schemas.openxmlformats.org/drawingml/2006/main" cx="1082040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3333750"/>
                <a:gridCol w="7486650"/>
              </a:tblGrid>
              <a:tr h="571500">
                <a:tc>
                  <a:txBody>
                    <a:bodyPr/>
                    <a:lstStyle/>
                    <a:p>
                      <a:r>
                        <a:rPr sz="2100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決める項目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料理教室の記入例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商品・サービス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初心者向けの月2回料理コース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対象顧客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料理の基本を学びたい社会人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困りごと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独学では不安。仕事と両立して通いたい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ゴール行動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体験参加後の有料入会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4200417-F7B8-4C93-BB9E-642DB9472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1082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まずは一つの商品と、一つの顧客層に絞る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8D302E6-07FC-4D2F-A6ED-042C010E8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10191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教材用の架空事例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FEB0C34-ECE2-4B36-9960-9FCF462F6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45482792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05E8F31-C69A-48FB-B2EF-2F00167A0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defRPr>
            </a:pPr>
            <a:r>
              <a: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rPr>
              <a:t>上段に、現在の流れを描く</a:t>
            </a:r>
          </a:p>
        </p:txBody>
      </p:sp>
      <p:graphicFrame>
        <p:nvGraphicFramePr>
          <p:cNvPr id="7" name=""/>
          <p:cNvGraphicFramePr/>
          <p:nvPr/>
        </p:nvGraphicFramePr>
        <p:xfrm>
          <a:off xmlns:a="http://schemas.openxmlformats.org/drawingml/2006/main" x="685800" y="1762125"/>
          <a:ext xmlns:a="http://schemas.openxmlformats.org/drawingml/2006/main" cx="1082040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705100"/>
                <a:gridCol w="2705100"/>
                <a:gridCol w="2705100"/>
                <a:gridCol w="2705100"/>
              </a:tblGrid>
              <a:tr h="571500">
                <a:tc>
                  <a:txBody>
                    <a:bodyPr/>
                    <a:lstStyle/>
                    <a:p>
                      <a:r>
                        <a:rPr sz="1875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入口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登録後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購入前後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継続利用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2762250">
                <a:tc>
                  <a:txBody>
                    <a:bodyPr/>
                    <a:lstStyle/>
                    <a:p>
                      <a:r>
                        <a:rPr sz="1875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SNSで教室を知る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体験日程を確認し</a:t>
                      </a:r>
                    </a:p>
                    <a:p>
                      <a:r>
                        <a:rPr sz="1875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予約する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体験後、口頭で</a:t>
                      </a:r>
                    </a:p>
                    <a:p>
                      <a:r>
                        <a:rPr sz="1875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コースを紹介する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翌月の日程を</a:t>
                      </a:r>
                    </a:p>
                    <a:p>
                      <a:r>
                        <a:rPr sz="1875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毎月案内する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D1D4264-D8B5-48C2-8875-9618458FC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1082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存在しない接点は「なし」、わからない部分は「要確認」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3A2839E-161E-4D23-8BEC-6EB918673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10191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教材用の架空事例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CA608B9-0B10-411D-AFF6-3357EC7B9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71708941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A463DCD-3427-4AAE-97D8-3A168927F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defRPr>
            </a:pPr>
            <a:r>
              <a: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rPr>
              <a:t>下段に、理想の流れを描く</a:t>
            </a:r>
          </a:p>
        </p:txBody>
      </p:sp>
      <p:graphicFrame>
        <p:nvGraphicFramePr>
          <p:cNvPr id="7" name=""/>
          <p:cNvGraphicFramePr/>
          <p:nvPr/>
        </p:nvGraphicFramePr>
        <p:xfrm>
          <a:off xmlns:a="http://schemas.openxmlformats.org/drawingml/2006/main" x="685800" y="1762125"/>
          <a:ext xmlns:a="http://schemas.openxmlformats.org/drawingml/2006/main" cx="1082040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705100"/>
                <a:gridCol w="2705100"/>
                <a:gridCol w="2705100"/>
                <a:gridCol w="2705100"/>
              </a:tblGrid>
              <a:tr h="571500">
                <a:tc>
                  <a:txBody>
                    <a:bodyPr/>
                    <a:lstStyle/>
                    <a:p>
                      <a:r>
                        <a:rPr sz="1875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入口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登録後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今回の改善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継続利用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2762250">
                <a:tc>
                  <a:txBody>
                    <a:bodyPr/>
                    <a:lstStyle/>
                    <a:p>
                      <a:r>
                        <a:rPr sz="1875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同じSNSの入口を</a:t>
                      </a:r>
                    </a:p>
                    <a:p>
                      <a:r>
                        <a:rPr sz="1875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継続する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同じ体験予約の</a:t>
                      </a:r>
                    </a:p>
                    <a:p>
                      <a:r>
                        <a:rPr sz="1875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導線を継続する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体験翌日に料金・</a:t>
                      </a:r>
                    </a:p>
                    <a:p>
                      <a:r>
                        <a:rPr sz="1875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日程・申込先を送る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同じ日程案内を</a:t>
                      </a:r>
                    </a:p>
                    <a:p>
                      <a:r>
                        <a:rPr sz="1875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継続する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15CF5B2-AA9F-4AF9-A62B-F96F9988A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1082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すべてを作り直す必要はない。必要な接点や案内を補う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56905F9-17A2-4A71-BB8C-7533C9E45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10191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教材用の架空事例。理想の図は改善の仮説です。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E91B857-2307-401E-B1F0-3BD949CF8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40123119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F71125E-B2CA-44CF-9E3A-2BFB459BB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defRPr>
            </a:pPr>
            <a:r>
              <a: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rPr>
              <a:t>現状の事実と、改善の仮説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ACD0114-FFB1-4896-92D6-B635DF83F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86000"/>
            <a:ext cx="50101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現状として確認すること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B3EFF0A-785B-45E1-9377-EF5DEB3E3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33700"/>
            <a:ext cx="50101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体験後の案内を送っているか。</a:t>
            </a:r>
          </a:p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料金・日程をどこで確認できるか。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A2053F1-3936-4755-B79A-30D09ACC0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286000"/>
            <a:ext cx="50101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改善として試すこと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9262B3E-3B1A-403F-8C5E-75F70E4A0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933700"/>
            <a:ext cx="50101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翌日に検討材料を送る。</a:t>
            </a:r>
          </a:p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質問・申込ができる窓口を添える。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93BB6F5-A13F-44FC-936B-CF4C88949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1082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入会しなかった理由も確認し、仮説を見直す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3DECD3E-1F2A-4101-B215-AE6C05B82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10191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料理教室は教材用の架空事例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D51F604-053D-45D4-84DD-9390E7755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76785463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4E96F64-F9C5-4CAC-836A-BF62CF3DF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defRPr>
            </a:pPr>
            <a:r>
              <a: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rPr>
              <a:t>目標を具体化する5つの観点</a:t>
            </a:r>
          </a:p>
        </p:txBody>
      </p:sp>
      <p:graphicFrame>
        <p:nvGraphicFramePr>
          <p:cNvPr id="6" name=""/>
          <p:cNvGraphicFramePr/>
          <p:nvPr/>
        </p:nvGraphicFramePr>
        <p:xfrm>
          <a:off xmlns:a="http://schemas.openxmlformats.org/drawingml/2006/main" x="685800" y="1762125"/>
          <a:ext xmlns:a="http://schemas.openxmlformats.org/drawingml/2006/main" cx="1082040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3333750"/>
                <a:gridCol w="7486650"/>
              </a:tblGrid>
              <a:tr h="571500">
                <a:tc>
                  <a:txBody>
                    <a:bodyPr/>
                    <a:lstStyle/>
                    <a:p>
                      <a:r>
                        <a:rPr sz="2100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SMARTの観点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確認する問い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具体的・測定可能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何を、どれだけ増やすか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達成可能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人数・予算・対応力から無理がないか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事業との関連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購入や継続などの成果につながるか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期限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いつまでに達成するか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1A57D38-B1D9-4890-AA8E-9A89D56AA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1082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目標には、どの記録で確認するかも添える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D8F7FDA-7807-4580-A8C4-3F9B445EE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60282781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65B510F-C774-43F7-9A36-77156271C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defRPr>
            </a:pPr>
            <a:r>
              <a: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rPr>
              <a:t>料理教室の目標の記入例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B46377C-A32B-4D6F-97ED-4E613FB2E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00250"/>
            <a:ext cx="10820400" cy="1571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34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月の有料入会者数</a:t>
            </a:r>
          </a:p>
          <a:p xmlns:a="http://schemas.openxmlformats.org/drawingml/2006/main">
            <a:pPr>
              <a:defRPr sz="34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34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現状 4人　目標 6人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01F7222-67BF-4605-842D-BFC22048B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86250"/>
            <a:ext cx="50101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期限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68A213B-88B5-4397-A804-92CF76E09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33950"/>
            <a:ext cx="50101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フォロー案内を始めた翌月末まで。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90C52CF-4E3C-49EF-9B41-8041FC013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286250"/>
            <a:ext cx="50101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確認方法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2CAC80C-6089-4B92-B637-835E2C463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933950"/>
            <a:ext cx="50101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入会台帳で初回支払を確認し、</a:t>
            </a:r>
          </a:p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新規入会者を重複なく数える。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A1AD6CF-788C-4C3A-8CB6-3306EEDE5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10191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現状4人・目標6人は説明用の仮置き。施策の効果や実績ではありません。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3A7CAB1-C697-483D-A29B-CF2BD5CD9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608876704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3A4F9ED-FCAE-4065-9450-882029D35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defRPr>
            </a:pPr>
            <a:r>
              <a: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rPr>
              <a:t>数字がわからないとき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FB002EA-9063-442D-8399-0885C3D70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76375"/>
            <a:ext cx="108204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9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空欄を埋めるために、実績の数字を作らない。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96FC19C-A9E8-41E1-9D84-087FE5AC6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10820400" cy="1571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34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「要確認」と書き、</a:t>
            </a:r>
          </a:p>
          <a:p xmlns:a="http://schemas.openxmlformats.org/drawingml/2006/main">
            <a:pPr>
              <a:defRPr sz="34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34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確認先と期限を決める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95B86D9-42F4-4006-8993-7173DC473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86250"/>
            <a:ext cx="50101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確認すること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4B3CBC7-702B-4943-AA17-34D047E41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33950"/>
            <a:ext cx="50101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現在の件数、受入枠、</a:t>
            </a:r>
          </a:p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記録がある場所。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F87D6E3-29F0-4E5A-992D-8F9F5AF30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286250"/>
            <a:ext cx="50101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その後に決めること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EDA8AEF-4237-42AA-B0BB-241C73A8C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933950"/>
            <a:ext cx="50101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確認した現状をもとに、</a:t>
            </a:r>
          </a:p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無理のない目標を置く。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84D7BCB-87F8-4B35-BF90-19E5D6FE0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471146143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A4EB985-A47D-46B1-810F-864337EBD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defRPr>
            </a:pPr>
            <a:r>
              <a: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rPr>
              <a:t>ワークの進め方</a:t>
            </a:r>
          </a:p>
        </p:txBody>
      </p:sp>
      <p:graphicFrame>
        <p:nvGraphicFramePr>
          <p:cNvPr id="6" name=""/>
          <p:cNvGraphicFramePr/>
          <p:nvPr/>
        </p:nvGraphicFramePr>
        <p:xfrm>
          <a:off xmlns:a="http://schemas.openxmlformats.org/drawingml/2006/main" x="685800" y="1762125"/>
          <a:ext xmlns:a="http://schemas.openxmlformats.org/drawingml/2006/main" cx="1082040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381250"/>
                <a:gridCol w="8439150"/>
              </a:tblGrid>
              <a:tr h="571500">
                <a:tc>
                  <a:txBody>
                    <a:bodyPr/>
                    <a:lstStyle/>
                    <a:p>
                      <a:r>
                        <a:rPr sz="2100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時間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記入するもの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8分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商品・顧客・ゴール行動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12分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現状6分、理想6分の全体図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5分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最初の改善と目標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5分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完成チェックと1分説明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B5226B6-E526-47E7-B95B-611547885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1082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動画受講では一時停止して記入。T13の回答があれば転用する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92723E1-8293-49D3-AFB0-8862B8B3D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208973903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032CAE9-15B3-45F8-84F3-EE56404EC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defRPr>
            </a:pPr>
            <a:r>
              <a: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rPr>
              <a:t>全12回で身につけること</a:t>
            </a:r>
          </a:p>
        </p:txBody>
      </p:sp>
      <p:graphicFrame>
        <p:nvGraphicFramePr>
          <p:cNvPr id="6" name=""/>
          <p:cNvGraphicFramePr/>
          <p:nvPr/>
        </p:nvGraphicFramePr>
        <p:xfrm>
          <a:off xmlns:a="http://schemas.openxmlformats.org/drawingml/2006/main" x="685800" y="1762125"/>
          <a:ext xmlns:a="http://schemas.openxmlformats.org/drawingml/2006/main" cx="1082040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524000"/>
                <a:gridCol w="2667000"/>
                <a:gridCol w="6629400"/>
              </a:tblGrid>
              <a:tr h="571500">
                <a:tc>
                  <a:txBody>
                    <a:bodyPr/>
                    <a:lstStyle/>
                    <a:p>
                      <a:r>
                        <a:rPr sz="2100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回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テーマ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実務でできること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920750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1〜4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設計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全体像と入口を決める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920750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5〜8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運用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配信・導線・応答を組み立てる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920750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9〜12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改善と定着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測定し、運用計画にまとめる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72EA4AF-31BF-4C63-B2E0-EE459247B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1082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各回のワークを、最後に1冊の運用計画書へ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47EB66B-5ADB-4150-9DD2-0A51DBD54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87637273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B411088-02D8-4043-B05E-FD903D4C1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defRPr>
            </a:pPr>
            <a:r>
              <a: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rPr>
              <a:t>ワーク1　対象を決める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88CDAC7-9F37-4BF6-B7D5-F816D8EDD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76375"/>
            <a:ext cx="108204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9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8分</a:t>
            </a:r>
          </a:p>
        </p:txBody>
      </p:sp>
      <p:graphicFrame>
        <p:nvGraphicFramePr>
          <p:cNvPr id="8" name=""/>
          <p:cNvGraphicFramePr/>
          <p:nvPr/>
        </p:nvGraphicFramePr>
        <p:xfrm>
          <a:off xmlns:a="http://schemas.openxmlformats.org/drawingml/2006/main" x="685800" y="2286000"/>
          <a:ext xmlns:a="http://schemas.openxmlformats.org/drawingml/2006/main" cx="1082040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4953000"/>
                <a:gridCol w="5867400"/>
              </a:tblGrid>
              <a:tr h="571500">
                <a:tc>
                  <a:txBody>
                    <a:bodyPr/>
                    <a:lstStyle/>
                    <a:p>
                      <a:r>
                        <a:rPr sz="2100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質問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記入する内容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920750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何を扱いますか？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商品・サービスを1つ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920750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誰に届けますか？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対象顧客と、その困りごと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920750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どんな行動を増やしますか？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予約・購入・入会などのゴール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7745AFA-1F13-4100-95EF-B262B189A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1082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複数の商品がある場合も、まずは1つだけ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BD3C397-6C2A-407D-88DC-39B8BAB1B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804879113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4D94886-5AB5-4455-800A-3814C031A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defRPr>
            </a:pPr>
            <a:r>
              <a: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rPr>
              <a:t>ワーク2　現在の流れ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6132198-2665-43E8-B369-80B4BF95F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76375"/>
            <a:ext cx="108204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9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前半6分</a:t>
            </a:r>
          </a:p>
        </p:txBody>
      </p:sp>
      <p:graphicFrame>
        <p:nvGraphicFramePr>
          <p:cNvPr id="8" name=""/>
          <p:cNvGraphicFramePr/>
          <p:nvPr/>
        </p:nvGraphicFramePr>
        <p:xfrm>
          <a:off xmlns:a="http://schemas.openxmlformats.org/drawingml/2006/main" x="685800" y="2286000"/>
          <a:ext xmlns:a="http://schemas.openxmlformats.org/drawingml/2006/main" cx="1082040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286000"/>
                <a:gridCol w="8534400"/>
              </a:tblGrid>
              <a:tr h="571500">
                <a:tc>
                  <a:txBody>
                    <a:bodyPr/>
                    <a:lstStyle/>
                    <a:p>
                      <a:r>
                        <a:rPr sz="2100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段階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考える質問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集客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お客さまは、どこで知りますか？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登録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興味を持った人を、どこへ案内しますか？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購入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相談・体験・申込は、どう進みますか？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リピート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購入後は、どんな案内をしていますか？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C4F8E10-41EE-40E0-9B1B-624BA9F73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1082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接点の間に、次に取ってほしい行動を書き添える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0184B40-74AA-4E45-9CAA-4BBD9B17F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956094678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CEE5F6B-7352-4F34-A941-5029D3F91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defRPr>
            </a:pPr>
            <a:r>
              <a: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rPr>
              <a:t>ワーク2　理想の流れ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7838D0F-4397-4C64-B3E2-9DFD378B7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76375"/>
            <a:ext cx="108204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9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後半6分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1C78E74-1480-4D1F-A51C-6808A59A7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86000"/>
            <a:ext cx="50101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流れが途切れているところ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8606680-42E8-4E76-9E0A-372455BD6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33700"/>
            <a:ext cx="50101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次の案内がない。</a:t>
            </a:r>
          </a:p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申込先がわかりにくい。</a:t>
            </a:r>
          </a:p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購入後のフォローがない。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AE1A373-C25B-4DE0-8B3F-BE8970FFB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286000"/>
            <a:ext cx="50101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下段に描くこと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BA84E8C-FC9B-4724-8BD5-A5C922B24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933700"/>
            <a:ext cx="50101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必要な接点・案内を補う。</a:t>
            </a:r>
          </a:p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残す部分は、そのまま残す。</a:t>
            </a:r>
          </a:p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顧客の次の行動を明記する。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F423AEC-5006-414B-91B3-C1091E6F6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1082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現状と理想を分けて書く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AB5C57B-A62A-45D9-BA10-3C95CC16C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1589111698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A8A3468-EF4F-46E0-8646-6C0EA1239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defRPr>
            </a:pPr>
            <a:r>
              <a: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rPr>
              <a:t>ワーク3　最初の改善と目標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9E75694-F376-4139-B07F-FBE6AD117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76375"/>
            <a:ext cx="108204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9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5分</a:t>
            </a:r>
          </a:p>
        </p:txBody>
      </p:sp>
      <p:graphicFrame>
        <p:nvGraphicFramePr>
          <p:cNvPr id="8" name=""/>
          <p:cNvGraphicFramePr/>
          <p:nvPr/>
        </p:nvGraphicFramePr>
        <p:xfrm>
          <a:off xmlns:a="http://schemas.openxmlformats.org/drawingml/2006/main" x="685800" y="2286000"/>
          <a:ext xmlns:a="http://schemas.openxmlformats.org/drawingml/2006/main" cx="1082040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3333750"/>
                <a:gridCol w="7486650"/>
              </a:tblGrid>
              <a:tr h="571500">
                <a:tc>
                  <a:txBody>
                    <a:bodyPr/>
                    <a:lstStyle/>
                    <a:p>
                      <a:r>
                        <a:rPr sz="2100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記入欄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問い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改善箇所・理由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どこを最初に変えるか。なぜそこか。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目標・期限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何を、どれだけ、いつまでに変えるか。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確認方法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どの記録で確かめるか。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不明点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何を、誰に、いつまでに確認するか。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9A2FE0B-D6CD-4E57-BD5D-071E44DEC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1082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現状の数字がなければ、確認することを最初の行動にする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62F71A8-5CBA-41F7-AB55-250EF0D15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1998522913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0ACB226-3645-4775-A58F-0A5227CBA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defRPr>
            </a:pPr>
            <a:r>
              <a: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rPr>
              <a:t>完成チェック</a:t>
            </a:r>
          </a:p>
        </p:txBody>
      </p:sp>
      <p:graphicFrame>
        <p:nvGraphicFramePr>
          <p:cNvPr id="5" name=""/>
          <p:cNvGraphicFramePr/>
          <p:nvPr/>
        </p:nvGraphicFramePr>
        <p:xfrm>
          <a:off xmlns:a="http://schemas.openxmlformats.org/drawingml/2006/main" x="685800" y="1762125"/>
          <a:ext xmlns:a="http://schemas.openxmlformats.org/drawingml/2006/main" cx="10820400" cy="40005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381250"/>
                <a:gridCol w="8439150"/>
              </a:tblGrid>
              <a:tr h="571500">
                <a:tc>
                  <a:txBody>
                    <a:bodyPr/>
                    <a:lstStyle/>
                    <a:p>
                      <a:r>
                        <a:rPr sz="2100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確認項目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見るところ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対象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商品・顧客・ゴールが1つに絞れている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全体図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現状と理想が分かれ、購入後まで読める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つながり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各接点で次の顧客行動がわかる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優先順位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改善箇所と理由が1つ書かれている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目標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期限・確認方法があり、不明点には確認先がある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D510E33-8591-4ABF-B11B-3E655D1ED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1936204724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624E966-4954-4244-B1E8-1E27DFC69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defRPr>
            </a:pPr>
            <a:r>
              <a: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rPr>
              <a:t>自分の設計を1分で説明する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9B31302-F49D-4197-994A-F5F26C187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76375"/>
            <a:ext cx="108204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9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利用後のフォローと、最初に改善することまで。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5A2D057-0905-4838-83B8-06E211115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10820400" cy="1571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34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誰を、どこから集め、</a:t>
            </a:r>
          </a:p>
          <a:p xmlns:a="http://schemas.openxmlformats.org/drawingml/2006/main">
            <a:pPr>
              <a:defRPr sz="34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34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どの行動につなげますか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5B3207C-42FE-4A17-AC15-FBE172461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1082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動画受講は自己チェック。集合研修はペアで共有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EDB0868-1051-4A15-942F-AAF8DCCD0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659742533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BF09F3A-9F1F-4716-A1EA-1085DB79E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defRPr>
            </a:pPr>
            <a:r>
              <a: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rPr>
              <a:t>第2回への接続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F31C2F9-551E-4163-8EE8-4F2284340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76375"/>
            <a:ext cx="108204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9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次回：マーケティング基盤の構成と連携範囲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03EC950-8763-414D-85BF-3FEC9CD97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10820400" cy="1571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34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全体図をもとに、</a:t>
            </a:r>
          </a:p>
          <a:p xmlns:a="http://schemas.openxmlformats.org/drawingml/2006/main">
            <a:pPr>
              <a:defRPr sz="34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34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必要な道具と連携範囲を整理する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338E33B-6441-499C-9591-3D410548F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86250"/>
            <a:ext cx="50101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今回できたもの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1244886-8245-4F68-B206-269508E17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33950"/>
            <a:ext cx="50101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T01の初稿。</a:t>
            </a:r>
          </a:p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現状・理想・最初の改善・目標。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CB8556A-745D-49DB-AC6D-A6E6E85E6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286250"/>
            <a:ext cx="50101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これから具体化するもの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78ACE3E-E48E-4934-BE45-8B0F5AFC8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933950"/>
            <a:ext cx="50101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基盤、導線、配信、応答。</a:t>
            </a:r>
          </a:p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成果物を運用計画書にまとめる。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7BA2F66-6B43-44F4-8E32-751E5930C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54908285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25E5D09-F9B6-4125-B04C-39B7F94CA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defRPr>
            </a:pPr>
            <a:r>
              <a: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rPr>
              <a:t>デジタルマーケティングとは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C4B463C-A491-46B5-B071-05EAB4B21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76375"/>
            <a:ext cx="108204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9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SNS・広告・LINEなどで、知ってもらい、検討を支える。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C07B884-7809-4242-9069-1FC4FA3BB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10820400" cy="1571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34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デジタルの接点を使い、</a:t>
            </a:r>
          </a:p>
          <a:p xmlns:a="http://schemas.openxmlformats.org/drawingml/2006/main">
            <a:pPr>
              <a:defRPr sz="34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34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購入や継続利用につなげる活動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FBAB763-48E6-4C3A-BD16-56797E148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86250"/>
            <a:ext cx="50101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「施策」という言葉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C5C38E1-D335-4965-B48E-9A2AA63E7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33950"/>
            <a:ext cx="50101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投稿・配信・体験会の案内など、</a:t>
            </a:r>
          </a:p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目的のために行う具体的な取り組み。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D71C07B-024F-4CC2-8D3F-06ABE5BA9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286250"/>
            <a:ext cx="50101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事業上の目的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CBC1498-AA2E-4E48-9CDE-8A1501AD2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933950"/>
            <a:ext cx="50101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予約・購入・継続利用など、</a:t>
            </a:r>
          </a:p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お客さまに取ってほしい行動。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F204997-279E-4CA2-93C4-C2BBC4C51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13537143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8F6931E-388A-470F-825B-73048A86C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defRPr>
            </a:pPr>
            <a:r>
              <a: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rPr>
              <a:t>第1回のゴール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7223F34-8426-444F-A88F-F5F6B6A75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76375"/>
            <a:ext cx="108204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9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成果物：T01「集客の全体図シート」の初稿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0A43D94-7741-4C77-BEBC-E4B153023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10820400" cy="1571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34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現状と理想を1枚に描き、</a:t>
            </a:r>
          </a:p>
          <a:p xmlns:a="http://schemas.openxmlformats.org/drawingml/2006/main">
            <a:pPr>
              <a:defRPr sz="34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34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最初の改善を1つ決める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7900C78-45C6-41D4-9B12-03403B85F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86250"/>
            <a:ext cx="50101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対象となる事業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413D9E1-1B05-438B-940C-14BCC79BD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33950"/>
            <a:ext cx="50101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自分が扱う事業を題材にする。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DCF1F9E-1960-4F5B-8C0D-5FE5910AE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286250"/>
            <a:ext cx="50101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今日つくる範囲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EA62302-C1D0-4952-8C82-7DF10F519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933950"/>
            <a:ext cx="50101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入口から購入後までの流れと、</a:t>
            </a:r>
          </a:p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最初に取り組むこと。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B83F4CE-37C2-44BB-944A-CFBE32F61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7204633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7562A1D-D177-4B28-99E9-7F88DBD87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defRPr>
            </a:pPr>
            <a:r>
              <a: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rPr>
              <a:t>完成見本：料理教室の全体図</a:t>
            </a:r>
          </a:p>
        </p:txBody>
      </p:sp>
      <p:graphicFrame>
        <p:nvGraphicFramePr>
          <p:cNvPr id="7" name=""/>
          <p:cNvGraphicFramePr/>
          <p:nvPr/>
        </p:nvGraphicFramePr>
        <p:xfrm>
          <a:off xmlns:a="http://schemas.openxmlformats.org/drawingml/2006/main" x="685800" y="1762125"/>
          <a:ext xmlns:a="http://schemas.openxmlformats.org/drawingml/2006/main" cx="1082040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143000"/>
                <a:gridCol w="2419350"/>
                <a:gridCol w="2419350"/>
                <a:gridCol w="2419350"/>
                <a:gridCol w="2419350"/>
              </a:tblGrid>
              <a:tr h="571500">
                <a:tc>
                  <a:txBody>
                    <a:bodyPr/>
                    <a:lstStyle/>
                    <a:p>
                      <a:r>
                        <a:rPr sz="1875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/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集客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登録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購入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リピート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1381125">
                <a:tc>
                  <a:txBody>
                    <a:bodyPr/>
                    <a:lstStyle/>
                    <a:p>
                      <a:r>
                        <a:rPr sz="1875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現状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SNSで知る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登録・</a:t>
                      </a:r>
                    </a:p>
                    <a:p>
                      <a:r>
                        <a:rPr sz="1875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体験申込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体験後は</a:t>
                      </a:r>
                    </a:p>
                    <a:p>
                      <a:r>
                        <a:rPr sz="1875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口頭案内のみ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翌月の</a:t>
                      </a:r>
                    </a:p>
                    <a:p>
                      <a:r>
                        <a:rPr sz="1875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日程案内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1381125">
                <a:tc>
                  <a:txBody>
                    <a:bodyPr/>
                    <a:lstStyle/>
                    <a:p>
                      <a:r>
                        <a:rPr sz="1875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理想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同じ入口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同じ導線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翌日に</a:t>
                      </a:r>
                    </a:p>
                    <a:p>
                      <a:r>
                        <a:rPr sz="1875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検討材料を送る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75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同じ案内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3095DC7-EAB4-4DDE-B50F-6D697F947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1082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最初の改善：体験翌日のフォロー案内を1通用意する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11C8B87-5401-494B-9591-8845EA8E1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10191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教材用の架空事例。実在企業の実績ではありません。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E3668E6-D841-42E7-8C31-B9350C9BB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85205913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AC347B8-192F-41D8-A421-D710D68D1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defRPr>
            </a:pPr>
            <a:r>
              <a: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rPr>
              <a:t>全体図から始める理由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4BAF280-0E7C-4580-8542-A08C92D2C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86000"/>
            <a:ext cx="50101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流れが途切れる例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877647F-A42A-4BFA-8EA8-3ACB51EFD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33700"/>
            <a:ext cx="50101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投稿を見て興味を持った。</a:t>
            </a:r>
          </a:p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でも、次にどこへ行けばよいか</a:t>
            </a:r>
          </a:p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わからない。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12742F0-AF20-48C2-9ADF-B5FD1CBFE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286000"/>
            <a:ext cx="50101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210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設計で決めること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AA54B81-0513-42C5-9D61-01DC2F31E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933700"/>
            <a:ext cx="50101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誰に、次に何をしてもらうか。</a:t>
            </a:r>
          </a:p>
          <a:p xmlns:a="http://schemas.openxmlformats.org/drawingml/2006/main">
            <a:pPr>
              <a:def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defRPr>
            </a:pPr>
            <a:r>
              <a:rPr sz="2175" b="0">
                <a:solidFill>
                  <a:srgbClr val="333333"/>
                </a:solidFill>
                <a:latin typeface="Noto Sans JP"/>
                <a:ea typeface="Noto Sans JP"/>
                <a:cs typeface="Noto Sans JP"/>
              </a:rPr>
              <a:t>そのための案内先を用意する。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52976D3-126C-4642-ACCB-11FBFAEA9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1082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設計、実装、テストを経て、運用しながら改善する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394ABA5-B562-4400-BA77-640EDB068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54789408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19CE9D4-0B8E-42F2-9236-35154AB79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defRPr>
            </a:pPr>
            <a:r>
              <a: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rPr>
              <a:t>顧客の流れを整理する4段階</a:t>
            </a:r>
          </a:p>
        </p:txBody>
      </p:sp>
      <p:graphicFrame>
        <p:nvGraphicFramePr>
          <p:cNvPr id="6" name=""/>
          <p:cNvGraphicFramePr/>
          <p:nvPr/>
        </p:nvGraphicFramePr>
        <p:xfrm>
          <a:off xmlns:a="http://schemas.openxmlformats.org/drawingml/2006/main" x="685800" y="1762125"/>
          <a:ext xmlns:a="http://schemas.openxmlformats.org/drawingml/2006/main" cx="1082040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714500"/>
                <a:gridCol w="4476750"/>
                <a:gridCol w="4629150"/>
              </a:tblGrid>
              <a:tr h="571500">
                <a:tc>
                  <a:txBody>
                    <a:bodyPr/>
                    <a:lstStyle/>
                    <a:p>
                      <a:r>
                        <a:rPr sz="2100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段階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顧客の行動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確認すること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集客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知る・興味を持つ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どこで知ってもらうか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登録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継続的な接点を持つ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情報を届けられるか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購入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相談・体験を経て申し込む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申込先がわかるか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リピート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再購入・継続利用する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利用後の案内があるか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9B9657F-FFDA-4E6E-8858-DC66B407C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1082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全員が同じ順序を通るとは限らない。実際の経路に合わせる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9C9F02E-4E41-4692-B1FF-41596D371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95554715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8871A25-C998-4725-8926-C8707661D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defRPr>
            </a:pPr>
            <a:r>
              <a: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rPr>
              <a:t>接点ごとの役割</a:t>
            </a:r>
          </a:p>
        </p:txBody>
      </p:sp>
      <p:graphicFrame>
        <p:nvGraphicFramePr>
          <p:cNvPr id="6" name=""/>
          <p:cNvGraphicFramePr/>
          <p:nvPr/>
        </p:nvGraphicFramePr>
        <p:xfrm>
          <a:off xmlns:a="http://schemas.openxmlformats.org/drawingml/2006/main" x="685800" y="1762125"/>
          <a:ext xmlns:a="http://schemas.openxmlformats.org/drawingml/2006/main" cx="1082040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4286250"/>
                <a:gridCol w="6534150"/>
              </a:tblGrid>
              <a:tr h="571500">
                <a:tc>
                  <a:txBody>
                    <a:bodyPr/>
                    <a:lstStyle/>
                    <a:p>
                      <a:r>
                        <a:rPr sz="2100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接点の例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担う役割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広告・SNS・検索・店舗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新しいお客さまに知ってもらう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公式アカウントなど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情報提供や相談で検討を支える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予約・購入ページ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申し込む場所を用意する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利用後の配信・案内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次回の利用につなげる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03EC640-FAAB-45CD-8D50-1BA584B3C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1082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defRPr>
            </a:pPr>
            <a:r>
              <a:rPr sz="1950" b="1">
                <a:solidFill>
                  <a:srgbClr val="2563EB"/>
                </a:solidFill>
                <a:latin typeface="Noto Sans JP"/>
                <a:ea typeface="Noto Sans JP"/>
                <a:cs typeface="Noto Sans JP"/>
              </a:rPr>
              <a:t>使う媒体と、そこで取ってほしい行動をセットで考える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B5CCBDD-8301-467A-AF02-C7D01677B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8032201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22892FC-058D-486F-BED7-D51A1F2C4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defRPr>
            </a:pPr>
            <a:r>
              <a:rPr sz="3300" b="1">
                <a:solidFill>
                  <a:srgbClr val="1A1A1A"/>
                </a:solidFill>
                <a:latin typeface="Noto Sans JP"/>
                <a:ea typeface="Noto Sans JP"/>
                <a:cs typeface="Noto Sans JP"/>
              </a:rPr>
              <a:t>料理教室の顧客の行動</a:t>
            </a:r>
          </a:p>
        </p:txBody>
      </p:sp>
      <p:graphicFrame>
        <p:nvGraphicFramePr>
          <p:cNvPr id="6" name=""/>
          <p:cNvGraphicFramePr/>
          <p:nvPr/>
        </p:nvGraphicFramePr>
        <p:xfrm>
          <a:off xmlns:a="http://schemas.openxmlformats.org/drawingml/2006/main" x="685800" y="1762125"/>
          <a:ext xmlns:a="http://schemas.openxmlformats.org/drawingml/2006/main" cx="1082040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3333750"/>
                <a:gridCol w="7486650"/>
              </a:tblGrid>
              <a:tr h="571500">
                <a:tc>
                  <a:txBody>
                    <a:bodyPr/>
                    <a:lstStyle/>
                    <a:p>
                      <a:r>
                        <a:rPr sz="2100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接点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1">
                          <a:solidFill>
                            <a:srgbClr val="2563EB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顧客がすること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SNSの投稿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教室に興味を持つ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公式アカウント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登録し、体験日程を確認する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体験レッスン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参加して、自分に合うか確かめる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690563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月額コース</a:t>
                      </a:r>
                    </a:p>
                  </a:txBody>
                  <a:tcPr marL="91440" marR="91440" marT="45720" marB="4572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333333"/>
                          </a:solidFill>
                          <a:latin typeface="Noto Sans JP"/>
                          <a:ea typeface="Noto Sans JP"/>
                          <a:cs typeface="Noto Sans JP"/>
                        </a:rPr>
                        <a:t>有料入会し、継続して受講する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3FC6E43-0FB0-489A-B4E0-A43DC827E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29375"/>
            <a:ext cx="10191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教材用の架空事例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8238F41-B7D6-4D09-8820-09C45EFC6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2937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defRPr>
            </a:pPr>
            <a:r>
              <a:rPr sz="1350" b="0">
                <a:solidFill>
                  <a:srgbClr val="666666"/>
                </a:solidFill>
                <a:latin typeface="Noto Sans JP"/>
                <a:ea typeface="Noto Sans JP"/>
                <a:cs typeface="Noto Sans JP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03906255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2026-09-05T07:28:16.6240000Z</dcterms:created>
  <dcterms:modified xsi:type="dcterms:W3CDTF">2026-09-05T07:28:16.6250000Z</dcterms:modified>
</coreProperties>
</file>