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notesMasterIdLst>
    <p:notesMasterId r:id="rId3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第1回では4つの段階を横につなげた全体の設計図を描きます。手元のシートを使いながら自社にあてはめて進めていきましょう。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この講座では全12回を通じて1冊の運用計画書を完成させます。今回は下段に書く理想の流れの骨組みを形作っていきます。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ネット上の接点をつなぎ、継続までの流れを形にします。点での発信を一本の線に変える作業です。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発信を見ても、次の行動が示されていないと離脱につながります。お客さまが次に何をすればよいかを、明確に用意しておく必要があります。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行動の受け皿を用意しておくことで、お客さまは次に移れます。購入前だけでなく、購入後の連絡まで含めて一連の流れを作ります。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集客、つながる、購入、リピートの4段階を1枚の紙に並べて描きます。全体像を俯瞰しながら各段階のつながりを把握するための道具です。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いま使っている予約システムやレジ、店頭での声かけはそのまま続けます。不足している部分だけ公式LINEとLステップで補います。やり方を大きく変えずに全体の流れがつながります。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設計で全体の流れと目標を書き、その通りに配信画面などを作ります。運用で反応を記録しながら、数字を見て設計に戻って直します。今回は最初の設計に取り組みます。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今回のゴールは手元の設計図シートを完成させることです。誰に向けたどんな流れなのか、何をどこまで伸ばすのかを具体的に書き出していきましょう。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手元のパソコンでテンプレートを開き、ご自身の作業ファイルとしてコピーしてください。ここからの作業はこのシートに直接書き込んでいきます。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書く順番は、基本情報、いまの流れと理想の流れ、増やしたい行動と目標です。上の欄を埋めてから次の欄に進むと、迷わずに最後まで書けます。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基本情報には、いま販売している商品やサービスとお客さまを書きます。お客さまは、全体の層と代表の1人という2つの視点で整理します。次のスライドからそれぞれの書き方を説明します。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ターゲットは、商品を買ってほしいお客さまの層のことです。年齢や性別のほかに、住んでいる場所や困りごとなどを挙げて整理します。買ってくれる可能性が高い層の特徴を書き出します。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ペルソナとして、想定した層の中から代表的なお客さま1人を書き出します。年齢や職業に加えて、生活の様子や悩みを具体的に記入します。実在する人物のように細部まで想像して記述します。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平日は19時まで仕事なら、退勤後の時間帯に合わせて配信を送ります。相手が口にする悩みの言葉を、そのまま文章の表現として使います。生活時間や悩みを知ると、文面や送信時刻が組み立てやすくなり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ロート製薬の化粧水では、1人のお客さまに絞って話を聞きました。欠点と受け取られやすいベタつきを保湿の実感として使い続けていたことが分かりました。深く知ることで伝えるべき内容が見えてき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ターゲットは、いま利用しているお客さまの記録と声をもとに書きます。予約履歴やSNSの投稿、アンケートなどを材料として集めます。よく利用してくれる人たちの共通点から層の姿をまとめます。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商品を通じて達成したい生活の姿まで掘り下げて書きます。夕食を自炊したいと分かれば、20分で作れる手軽さをメッセージで伝えます。相手の望みが明確になると、文章で伝えるべき点がはっきりします。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料理教室の記入例です。20代から30代の会社員というターゲットから、平日にコンビニ食が続いている29歳の佐藤さんという具体的な1人へ落とし込んでいます。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4つの段階ごとにお客さまが何を行うかを整理した図です。最初は投稿を目にして知り、次にLINE等でつながり、体験を経て購入し、再利用へと進んでいきます。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シートの上段には、現在行っていることを段階ごとにそのまま書きます。自分側の対応だけでなく、お客さまがとっている行動も記入します。何も行っていない段階については「なし」と記入します。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こちらは料理教室の現状の流れを書いた例です。SNSで見つけてからLINEに登録し、体験レッスン後に継続申込を行い、翌月の案内を受け取るまでの流れを書いています。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下段には、4つの段階それぞれで実行する内容を具体化します。誰を相手に、どのタイミングで、何を行うのかを書き込みます。理想の流れを明確にして、次の作業へつなげていきます。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料理教室を題材にして、上段にいまの流れ、下段に理想の流れを記入した画面です。4つの段階ごとに、誰に、いつ、何をするのかを具体的に整理してあります。ご自身のシートを埋める際の参考にして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ゴールには、お客さまにとってほしい具体的な行動を書きます。予約や購入、入会や継続利用など、事業の成果となる行動を置きます。友だち登録は、その行動へ進む途中の段階として位置づけます。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目標は思いつきではなく、直近1か月の実績データをもとに算出します。3か月後をひとつの区切りとして設定し、期間が来たら見直して次の目標を書き直していきます。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高すぎる目標を掲げると、未達成だった際に原因が分からなくなります。いまの件数や予算、対応できる人数をもとに実現可能な数字を置きます。結果を振り返ることで、次に修正すべき場所が明確になり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体験レッスンのあとの入会者を、3か月後の月末までに月4人から月6人へ引き上げます。期限と現在の実績、目指す数値を明確に書き込みます。実現可能な規模で段階的な増加を目指します。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ここからはワークの時間に入ります。全体で30分を取り、4つの作業に時間を配分して進めていきます。手元のシートを開いて準備してください。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まずは自社の基本的な情報をシートの上段に記入します。対象の集団から1人を抜き出し、生活背景まで具体化して書いてください。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4つの各段階で、日頃行っている対応をそのまま書き込みます。実施していない段階がある場合は、飛ばさずに「なし」と記入してください。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各段階で実現したい理想のやり方をシートに記入します。誰に対してどのタイミングで何を行うか、行動レベルまで落とし込んで書いてください。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伸ばしたい行動を1つ挙げ、直近の実績と目指す数値を書き入れます。台帳や管理画面から先月の実数を数えて、達成期日も明記してください。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ワークお疲れさまでした。記入漏れがないかシート全体を見直してください。商品情報、ペルソナ、4段階の動線、そして数値目標が揃っているか点検しましょう。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完成した設計図をもとに、隣の方へ1分間で説明してみましょう。誰に何を売り、集客からリピートまでどう動いてもらうかを指でたどりながら話してみてください。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次回はこの設計図の4段階に対して、公式LINEやLステップ、既存のツールをどのように配置していくかを扱います。本日の設計図を次回もそのまま使います。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sv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svg"/><Relationship Id="rId3" Type="http://schemas.openxmlformats.org/officeDocument/2006/relationships/image" Target="../media/image-6-3.png"/><Relationship Id="rId4" Type="http://schemas.openxmlformats.org/officeDocument/2006/relationships/image" Target="../media/image-6-4.svg"/><Relationship Id="rId5" Type="http://schemas.openxmlformats.org/officeDocument/2006/relationships/image" Target="../media/image-6-5.png"/><Relationship Id="rId6" Type="http://schemas.openxmlformats.org/officeDocument/2006/relationships/image" Target="../media/image-6-6.svg"/><Relationship Id="rId7" Type="http://schemas.openxmlformats.org/officeDocument/2006/relationships/image" Target="../media/image-6-7.png"/><Relationship Id="rId8" Type="http://schemas.openxmlformats.org/officeDocument/2006/relationships/image" Target="../media/image-6-8.svg"/><Relationship Id="rId9" Type="http://schemas.openxmlformats.org/officeDocument/2006/relationships/slideLayout" Target="../slideLayouts/slideLayout1.xml"/><Relationship Id="rId10"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svg"/><Relationship Id="rId3" Type="http://schemas.openxmlformats.org/officeDocument/2006/relationships/image" Target="../media/image-7-3.png"/><Relationship Id="rId4" Type="http://schemas.openxmlformats.org/officeDocument/2006/relationships/image" Target="../media/image-7-4.svg"/><Relationship Id="rId5" Type="http://schemas.openxmlformats.org/officeDocument/2006/relationships/image" Target="../media/image-7-5.png"/><Relationship Id="rId6" Type="http://schemas.openxmlformats.org/officeDocument/2006/relationships/image" Target="../media/image-7-6.svg"/><Relationship Id="rId7" Type="http://schemas.openxmlformats.org/officeDocument/2006/relationships/image" Target="../media/image-7-7.png"/><Relationship Id="rId8" Type="http://schemas.openxmlformats.org/officeDocument/2006/relationships/image" Target="../media/image-7-8.svg"/><Relationship Id="rId9" Type="http://schemas.openxmlformats.org/officeDocument/2006/relationships/slideLayout" Target="../slideLayouts/slideLayout1.xml"/><Relationship Id="rId10"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svg"/><Relationship Id="rId3" Type="http://schemas.openxmlformats.org/officeDocument/2006/relationships/image" Target="../media/image-17-3.png"/><Relationship Id="rId4" Type="http://schemas.openxmlformats.org/officeDocument/2006/relationships/image" Target="../media/image-17-4.svg"/><Relationship Id="rId5" Type="http://schemas.openxmlformats.org/officeDocument/2006/relationships/image" Target="../media/image-17-5.png"/><Relationship Id="rId6" Type="http://schemas.openxmlformats.org/officeDocument/2006/relationships/image" Target="../media/image-17-6.svg"/><Relationship Id="rId7" Type="http://schemas.openxmlformats.org/officeDocument/2006/relationships/image" Target="../media/image-17-7.png"/><Relationship Id="rId8" Type="http://schemas.openxmlformats.org/officeDocument/2006/relationships/image" Target="../media/image-17-8.svg"/><Relationship Id="rId9" Type="http://schemas.openxmlformats.org/officeDocument/2006/relationships/slideLayout" Target="../slideLayouts/slideLayout1.xml"/><Relationship Id="rId10"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svg"/><Relationship Id="rId3" Type="http://schemas.openxmlformats.org/officeDocument/2006/relationships/image" Target="../media/image-20-3.png"/><Relationship Id="rId4" Type="http://schemas.openxmlformats.org/officeDocument/2006/relationships/image" Target="../media/image-20-4.svg"/><Relationship Id="rId5" Type="http://schemas.openxmlformats.org/officeDocument/2006/relationships/image" Target="../media/image-20-5.png"/><Relationship Id="rId6" Type="http://schemas.openxmlformats.org/officeDocument/2006/relationships/image" Target="../media/image-20-6.svg"/><Relationship Id="rId7" Type="http://schemas.openxmlformats.org/officeDocument/2006/relationships/image" Target="../media/image-20-7.png"/><Relationship Id="rId8" Type="http://schemas.openxmlformats.org/officeDocument/2006/relationships/image" Target="../media/image-20-8.svg"/><Relationship Id="rId9" Type="http://schemas.openxmlformats.org/officeDocument/2006/relationships/slideLayout" Target="../slideLayouts/slideLayout1.xml"/><Relationship Id="rId10"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svg"/><Relationship Id="rId3" Type="http://schemas.openxmlformats.org/officeDocument/2006/relationships/image" Target="../media/image-21-3.png"/><Relationship Id="rId4" Type="http://schemas.openxmlformats.org/officeDocument/2006/relationships/image" Target="../media/image-21-4.svg"/><Relationship Id="rId5" Type="http://schemas.openxmlformats.org/officeDocument/2006/relationships/image" Target="../media/image-21-5.png"/><Relationship Id="rId6" Type="http://schemas.openxmlformats.org/officeDocument/2006/relationships/image" Target="../media/image-21-6.svg"/><Relationship Id="rId7" Type="http://schemas.openxmlformats.org/officeDocument/2006/relationships/image" Target="../media/image-21-7.png"/><Relationship Id="rId8" Type="http://schemas.openxmlformats.org/officeDocument/2006/relationships/image" Target="../media/image-21-8.svg"/><Relationship Id="rId9" Type="http://schemas.openxmlformats.org/officeDocument/2006/relationships/slideLayout" Target="../slideLayouts/slideLayout1.xml"/><Relationship Id="rId10"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svg"/><Relationship Id="rId3" Type="http://schemas.openxmlformats.org/officeDocument/2006/relationships/image" Target="../media/image-22-3.png"/><Relationship Id="rId4" Type="http://schemas.openxmlformats.org/officeDocument/2006/relationships/image" Target="../media/image-22-4.svg"/><Relationship Id="rId5" Type="http://schemas.openxmlformats.org/officeDocument/2006/relationships/image" Target="../media/image-22-5.png"/><Relationship Id="rId6" Type="http://schemas.openxmlformats.org/officeDocument/2006/relationships/image" Target="../media/image-22-6.svg"/><Relationship Id="rId7" Type="http://schemas.openxmlformats.org/officeDocument/2006/relationships/image" Target="../media/image-22-7.png"/><Relationship Id="rId8" Type="http://schemas.openxmlformats.org/officeDocument/2006/relationships/image" Target="../media/image-22-8.svg"/><Relationship Id="rId9" Type="http://schemas.openxmlformats.org/officeDocument/2006/relationships/slideLayout" Target="../slideLayouts/slideLayout1.xml"/><Relationship Id="rId10"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svg"/><Relationship Id="rId3" Type="http://schemas.openxmlformats.org/officeDocument/2006/relationships/image" Target="../media/image-23-3.png"/><Relationship Id="rId4" Type="http://schemas.openxmlformats.org/officeDocument/2006/relationships/image" Target="../media/image-23-4.svg"/><Relationship Id="rId5" Type="http://schemas.openxmlformats.org/officeDocument/2006/relationships/image" Target="../media/image-23-5.png"/><Relationship Id="rId6" Type="http://schemas.openxmlformats.org/officeDocument/2006/relationships/image" Target="../media/image-23-6.svg"/><Relationship Id="rId7" Type="http://schemas.openxmlformats.org/officeDocument/2006/relationships/image" Target="../media/image-23-7.png"/><Relationship Id="rId8" Type="http://schemas.openxmlformats.org/officeDocument/2006/relationships/image" Target="../media/image-23-8.svg"/><Relationship Id="rId9" Type="http://schemas.openxmlformats.org/officeDocument/2006/relationships/slideLayout" Target="../slideLayouts/slideLayout1.xml"/><Relationship Id="rId10"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svg"/><Relationship Id="rId3" Type="http://schemas.openxmlformats.org/officeDocument/2006/relationships/image" Target="../media/image-25-3.png"/><Relationship Id="rId4" Type="http://schemas.openxmlformats.org/officeDocument/2006/relationships/image" Target="../media/image-25-4.svg"/><Relationship Id="rId5" Type="http://schemas.openxmlformats.org/officeDocument/2006/relationships/image" Target="../media/image-25-5.png"/><Relationship Id="rId6" Type="http://schemas.openxmlformats.org/officeDocument/2006/relationships/image" Target="../media/image-25-6.svg"/><Relationship Id="rId7" Type="http://schemas.openxmlformats.org/officeDocument/2006/relationships/image" Target="../media/image-25-7.png"/><Relationship Id="rId8" Type="http://schemas.openxmlformats.org/officeDocument/2006/relationships/image" Target="../media/image-25-8.svg"/><Relationship Id="rId9" Type="http://schemas.openxmlformats.org/officeDocument/2006/relationships/slideLayout" Target="../slideLayouts/slideLayout1.xml"/><Relationship Id="rId10"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svg"/><Relationship Id="rId3" Type="http://schemas.openxmlformats.org/officeDocument/2006/relationships/image" Target="../media/image-31-3.png"/><Relationship Id="rId4" Type="http://schemas.openxmlformats.org/officeDocument/2006/relationships/image" Target="../media/image-31-4.svg"/><Relationship Id="rId5" Type="http://schemas.openxmlformats.org/officeDocument/2006/relationships/image" Target="../media/image-31-5.png"/><Relationship Id="rId6" Type="http://schemas.openxmlformats.org/officeDocument/2006/relationships/image" Target="../media/image-31-6.svg"/><Relationship Id="rId7" Type="http://schemas.openxmlformats.org/officeDocument/2006/relationships/image" Target="../media/image-31-7.png"/><Relationship Id="rId8" Type="http://schemas.openxmlformats.org/officeDocument/2006/relationships/image" Target="../media/image-31-8.svg"/><Relationship Id="rId9" Type="http://schemas.openxmlformats.org/officeDocument/2006/relationships/slideLayout" Target="../slideLayouts/slideLayout1.xml"/><Relationship Id="rId10"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svg"/><Relationship Id="rId3" Type="http://schemas.openxmlformats.org/officeDocument/2006/relationships/image" Target="../media/image-32-3.png"/><Relationship Id="rId4" Type="http://schemas.openxmlformats.org/officeDocument/2006/relationships/image" Target="../media/image-32-4.svg"/><Relationship Id="rId5" Type="http://schemas.openxmlformats.org/officeDocument/2006/relationships/image" Target="../media/image-32-5.png"/><Relationship Id="rId6" Type="http://schemas.openxmlformats.org/officeDocument/2006/relationships/image" Target="../media/image-32-6.svg"/><Relationship Id="rId7" Type="http://schemas.openxmlformats.org/officeDocument/2006/relationships/image" Target="../media/image-32-7.png"/><Relationship Id="rId8" Type="http://schemas.openxmlformats.org/officeDocument/2006/relationships/image" Target="../media/image-32-8.svg"/><Relationship Id="rId9" Type="http://schemas.openxmlformats.org/officeDocument/2006/relationships/slideLayout" Target="../slideLayouts/slideLayout1.xml"/><Relationship Id="rId10"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svg"/><Relationship Id="rId3" Type="http://schemas.openxmlformats.org/officeDocument/2006/relationships/image" Target="../media/image-34-3.png"/><Relationship Id="rId4" Type="http://schemas.openxmlformats.org/officeDocument/2006/relationships/image" Target="../media/image-34-4.svg"/><Relationship Id="rId5" Type="http://schemas.openxmlformats.org/officeDocument/2006/relationships/image" Target="../media/image-34-5.png"/><Relationship Id="rId6" Type="http://schemas.openxmlformats.org/officeDocument/2006/relationships/image" Target="../media/image-34-6.svg"/><Relationship Id="rId7" Type="http://schemas.openxmlformats.org/officeDocument/2006/relationships/image" Target="../media/image-34-7.png"/><Relationship Id="rId8" Type="http://schemas.openxmlformats.org/officeDocument/2006/relationships/image" Target="../media/image-34-8.svg"/><Relationship Id="rId9" Type="http://schemas.openxmlformats.org/officeDocument/2006/relationships/slideLayout" Target="../slideLayouts/slideLayout1.xml"/><Relationship Id="rId10"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svg"/><Relationship Id="rId3" Type="http://schemas.openxmlformats.org/officeDocument/2006/relationships/image" Target="../media/image-36-3.png"/><Relationship Id="rId4" Type="http://schemas.openxmlformats.org/officeDocument/2006/relationships/image" Target="../media/image-36-4.svg"/><Relationship Id="rId5" Type="http://schemas.openxmlformats.org/officeDocument/2006/relationships/image" Target="../media/image-36-5.png"/><Relationship Id="rId6" Type="http://schemas.openxmlformats.org/officeDocument/2006/relationships/image" Target="../media/image-36-6.svg"/><Relationship Id="rId7" Type="http://schemas.openxmlformats.org/officeDocument/2006/relationships/image" Target="../media/image-36-7.png"/><Relationship Id="rId8" Type="http://schemas.openxmlformats.org/officeDocument/2006/relationships/image" Target="../media/image-36-8.svg"/><Relationship Id="rId9" Type="http://schemas.openxmlformats.org/officeDocument/2006/relationships/slideLayout" Target="../slideLayouts/slideLayout1.xml"/><Relationship Id="rId10"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4" name="Shape 1"/>
          <p:cNvSpPr/>
          <p:nvPr/>
        </p:nvSpPr>
        <p:spPr>
          <a:xfrm>
            <a:off x="0" y="0"/>
            <a:ext cx="9144000" cy="5143500"/>
          </a:xfrm>
          <a:prstGeom prst="rect">
            <a:avLst/>
          </a:prstGeom>
          <a:solidFill>
            <a:srgbClr val="FFFFFF"/>
          </a:solidFill>
          <a:ln w="12700">
            <a:solidFill>
              <a:srgbClr val="FFFFFF"/>
            </a:solidFill>
            <a:prstDash val="solid"/>
          </a:ln>
        </p:spPr>
      </p:sp>
      <p:sp>
        <p:nvSpPr>
          <p:cNvPr id="5" name="Shape 2"/>
          <p:cNvSpPr/>
          <p:nvPr/>
        </p:nvSpPr>
        <p:spPr>
          <a:xfrm>
            <a:off x="0" y="0"/>
            <a:ext cx="164592" cy="5143500"/>
          </a:xfrm>
          <a:prstGeom prst="rect">
            <a:avLst/>
          </a:prstGeom>
          <a:solidFill>
            <a:srgbClr val="F26B21"/>
          </a:solidFill>
          <a:ln w="12700">
            <a:solidFill>
              <a:srgbClr val="F26B21"/>
            </a:solidFill>
            <a:prstDash val="solid"/>
          </a:ln>
        </p:spPr>
      </p:sp>
      <p:sp>
        <p:nvSpPr>
          <p:cNvPr id="6" name="Text 3"/>
          <p:cNvSpPr txBox="1"/>
          <p:nvPr/>
        </p:nvSpPr>
        <p:spPr>
          <a:xfrm>
            <a:off x="548640" y="731520"/>
            <a:ext cx="5486400" cy="274320"/>
          </a:xfrm>
          <a:prstGeom prst="rect">
            <a:avLst/>
          </a:prstGeom>
          <a:noFill/>
          <a:ln/>
        </p:spPr>
        <p:txBody>
          <a:bodyPr wrap="square" lIns="0" tIns="0" rIns="0" bIns="0" rtlCol="0" anchor="t"/>
          <a:lstStyle/>
          <a:p>
            <a:pPr algn="l" indent="0" marL="0">
              <a:buNone/>
            </a:pPr>
            <a:r>
              <a:rPr lang="en-US" sz="1200" b="1" dirty="0">
                <a:solidFill>
                  <a:srgbClr val="F26B21"/>
                </a:solidFill>
                <a:latin typeface="LINE Seed JP" pitchFamily="34" charset="0"/>
                <a:ea typeface="LINE Seed JP" pitchFamily="34" charset="-122"/>
                <a:cs typeface="LINE Seed JP" pitchFamily="34" charset="-120"/>
              </a:rPr>
              <a:t>デジタルマーケティング実務者育成講座　第1回</a:t>
            </a:r>
            <a:endParaRPr lang="en-US" sz="1200" dirty="0"/>
          </a:p>
        </p:txBody>
      </p:sp>
      <p:sp>
        <p:nvSpPr>
          <p:cNvPr id="7" name="Text 4"/>
          <p:cNvSpPr txBox="1"/>
          <p:nvPr/>
        </p:nvSpPr>
        <p:spPr>
          <a:xfrm>
            <a:off x="548640" y="1097280"/>
            <a:ext cx="5120640" cy="1097280"/>
          </a:xfrm>
          <a:prstGeom prst="rect">
            <a:avLst/>
          </a:prstGeom>
          <a:noFill/>
          <a:ln/>
        </p:spPr>
        <p:txBody>
          <a:bodyPr wrap="square" lIns="0" tIns="0" rIns="0" bIns="0" rtlCol="0" anchor="t"/>
          <a:lstStyle/>
          <a:p>
            <a:pPr algn="l" indent="0" marL="0">
              <a:lnSpc>
                <a:spcPct val="110000"/>
              </a:lnSpc>
              <a:buNone/>
            </a:pPr>
            <a:r>
              <a:rPr lang="en-US" sz="3400" b="1" dirty="0">
                <a:solidFill>
                  <a:srgbClr val="1C2B4A"/>
                </a:solidFill>
                <a:latin typeface="LINE Seed JP" pitchFamily="34" charset="0"/>
                <a:ea typeface="LINE Seed JP" pitchFamily="34" charset="-122"/>
                <a:cs typeface="LINE Seed JP" pitchFamily="34" charset="-120"/>
              </a:rPr>
              <a:t>デジタルマーケティングの全体設計</a:t>
            </a:r>
            <a:endParaRPr lang="en-US" sz="3400" dirty="0"/>
          </a:p>
        </p:txBody>
      </p:sp>
      <p:sp>
        <p:nvSpPr>
          <p:cNvPr id="8" name="Text 5"/>
          <p:cNvSpPr txBox="1"/>
          <p:nvPr/>
        </p:nvSpPr>
        <p:spPr>
          <a:xfrm>
            <a:off x="548640" y="2286000"/>
            <a:ext cx="4937760" cy="640080"/>
          </a:xfrm>
          <a:prstGeom prst="rect">
            <a:avLst/>
          </a:prstGeom>
          <a:noFill/>
          <a:ln/>
        </p:spPr>
        <p:txBody>
          <a:bodyPr wrap="square" lIns="0" tIns="0" rIns="0" bIns="0" rtlCol="0" anchor="t"/>
          <a:lstStyle/>
          <a:p>
            <a:pPr algn="l" indent="0" marL="0">
              <a:lnSpc>
                <a:spcPct val="130000"/>
              </a:lnSpc>
              <a:buNone/>
            </a:pPr>
            <a:r>
              <a:rPr lang="en-US" sz="1400" dirty="0">
                <a:solidFill>
                  <a:srgbClr val="34415A"/>
                </a:solidFill>
                <a:latin typeface="LINE Seed JP" pitchFamily="34" charset="0"/>
                <a:ea typeface="LINE Seed JP" pitchFamily="34" charset="-122"/>
                <a:cs typeface="LINE Seed JP" pitchFamily="34" charset="-120"/>
              </a:rPr>
              <a:t>集客から購入を経て、使い続けてもらうまでの道筋を一枚の紙に整理します。</a:t>
            </a:r>
            <a:endParaRPr lang="en-US" sz="1400" dirty="0"/>
          </a:p>
        </p:txBody>
      </p:sp>
      <p:sp>
        <p:nvSpPr>
          <p:cNvPr id="9" name="Shape 6"/>
          <p:cNvSpPr/>
          <p:nvPr/>
        </p:nvSpPr>
        <p:spPr>
          <a:xfrm>
            <a:off x="548640" y="3429000"/>
            <a:ext cx="1097280" cy="402336"/>
          </a:xfrm>
          <a:prstGeom prst="roundRect">
            <a:avLst>
              <a:gd name="adj" fmla="val 50000"/>
            </a:avLst>
          </a:prstGeom>
          <a:solidFill>
            <a:srgbClr val="1C2B4A"/>
          </a:solidFill>
          <a:ln w="12700">
            <a:solidFill>
              <a:srgbClr val="1C2B4A"/>
            </a:solidFill>
            <a:prstDash val="solid"/>
          </a:ln>
        </p:spPr>
      </p:sp>
      <p:sp>
        <p:nvSpPr>
          <p:cNvPr id="10" name="Text 7"/>
          <p:cNvSpPr txBox="1"/>
          <p:nvPr/>
        </p:nvSpPr>
        <p:spPr>
          <a:xfrm>
            <a:off x="548640" y="3429000"/>
            <a:ext cx="109728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集客</a:t>
            </a:r>
            <a:endParaRPr lang="en-US" sz="1200" dirty="0"/>
          </a:p>
        </p:txBody>
      </p:sp>
      <p:sp>
        <p:nvSpPr>
          <p:cNvPr id="11" name="Shape 8"/>
          <p:cNvSpPr/>
          <p:nvPr/>
        </p:nvSpPr>
        <p:spPr>
          <a:xfrm rot="5400000">
            <a:off x="1685239" y="3578047"/>
            <a:ext cx="104242" cy="104242"/>
          </a:xfrm>
          <a:prstGeom prst="triangle">
            <a:avLst/>
          </a:prstGeom>
          <a:solidFill>
            <a:srgbClr val="34415A"/>
          </a:solidFill>
          <a:ln w="12700">
            <a:solidFill>
              <a:srgbClr val="34415A"/>
            </a:solidFill>
            <a:prstDash val="solid"/>
          </a:ln>
        </p:spPr>
      </p:sp>
      <p:sp>
        <p:nvSpPr>
          <p:cNvPr id="12" name="Shape 9"/>
          <p:cNvSpPr/>
          <p:nvPr/>
        </p:nvSpPr>
        <p:spPr>
          <a:xfrm>
            <a:off x="1828800" y="3429000"/>
            <a:ext cx="1097280" cy="402336"/>
          </a:xfrm>
          <a:prstGeom prst="roundRect">
            <a:avLst>
              <a:gd name="adj" fmla="val 50000"/>
            </a:avLst>
          </a:prstGeom>
          <a:solidFill>
            <a:srgbClr val="1C2B4A"/>
          </a:solidFill>
          <a:ln w="12700">
            <a:solidFill>
              <a:srgbClr val="1C2B4A"/>
            </a:solidFill>
            <a:prstDash val="solid"/>
          </a:ln>
        </p:spPr>
      </p:sp>
      <p:sp>
        <p:nvSpPr>
          <p:cNvPr id="13" name="Text 10"/>
          <p:cNvSpPr txBox="1"/>
          <p:nvPr/>
        </p:nvSpPr>
        <p:spPr>
          <a:xfrm>
            <a:off x="1828800" y="3429000"/>
            <a:ext cx="109728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つながる</a:t>
            </a:r>
            <a:endParaRPr lang="en-US" sz="1200" dirty="0"/>
          </a:p>
        </p:txBody>
      </p:sp>
      <p:sp>
        <p:nvSpPr>
          <p:cNvPr id="14" name="Shape 11"/>
          <p:cNvSpPr/>
          <p:nvPr/>
        </p:nvSpPr>
        <p:spPr>
          <a:xfrm rot="5400000">
            <a:off x="2965399" y="3578047"/>
            <a:ext cx="104242" cy="104242"/>
          </a:xfrm>
          <a:prstGeom prst="triangle">
            <a:avLst/>
          </a:prstGeom>
          <a:solidFill>
            <a:srgbClr val="34415A"/>
          </a:solidFill>
          <a:ln w="12700">
            <a:solidFill>
              <a:srgbClr val="34415A"/>
            </a:solidFill>
            <a:prstDash val="solid"/>
          </a:ln>
        </p:spPr>
      </p:sp>
      <p:sp>
        <p:nvSpPr>
          <p:cNvPr id="15" name="Shape 12"/>
          <p:cNvSpPr/>
          <p:nvPr/>
        </p:nvSpPr>
        <p:spPr>
          <a:xfrm>
            <a:off x="3108960" y="3429000"/>
            <a:ext cx="1097280" cy="402336"/>
          </a:xfrm>
          <a:prstGeom prst="roundRect">
            <a:avLst>
              <a:gd name="adj" fmla="val 50000"/>
            </a:avLst>
          </a:prstGeom>
          <a:solidFill>
            <a:srgbClr val="1C2B4A"/>
          </a:solidFill>
          <a:ln w="12700">
            <a:solidFill>
              <a:srgbClr val="1C2B4A"/>
            </a:solidFill>
            <a:prstDash val="solid"/>
          </a:ln>
        </p:spPr>
      </p:sp>
      <p:sp>
        <p:nvSpPr>
          <p:cNvPr id="16" name="Text 13"/>
          <p:cNvSpPr txBox="1"/>
          <p:nvPr/>
        </p:nvSpPr>
        <p:spPr>
          <a:xfrm>
            <a:off x="3108960" y="3429000"/>
            <a:ext cx="109728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購入</a:t>
            </a:r>
            <a:endParaRPr lang="en-US" sz="1200" dirty="0"/>
          </a:p>
        </p:txBody>
      </p:sp>
      <p:sp>
        <p:nvSpPr>
          <p:cNvPr id="17" name="Shape 14"/>
          <p:cNvSpPr/>
          <p:nvPr/>
        </p:nvSpPr>
        <p:spPr>
          <a:xfrm rot="5400000">
            <a:off x="4245559" y="3578047"/>
            <a:ext cx="104242" cy="104242"/>
          </a:xfrm>
          <a:prstGeom prst="triangle">
            <a:avLst/>
          </a:prstGeom>
          <a:solidFill>
            <a:srgbClr val="34415A"/>
          </a:solidFill>
          <a:ln w="12700">
            <a:solidFill>
              <a:srgbClr val="34415A"/>
            </a:solidFill>
            <a:prstDash val="solid"/>
          </a:ln>
        </p:spPr>
      </p:sp>
      <p:sp>
        <p:nvSpPr>
          <p:cNvPr id="18" name="Shape 15"/>
          <p:cNvSpPr/>
          <p:nvPr/>
        </p:nvSpPr>
        <p:spPr>
          <a:xfrm>
            <a:off x="4389120" y="3429000"/>
            <a:ext cx="1097280" cy="402336"/>
          </a:xfrm>
          <a:prstGeom prst="roundRect">
            <a:avLst>
              <a:gd name="adj" fmla="val 50000"/>
            </a:avLst>
          </a:prstGeom>
          <a:solidFill>
            <a:srgbClr val="1C2B4A"/>
          </a:solidFill>
          <a:ln w="12700">
            <a:solidFill>
              <a:srgbClr val="1C2B4A"/>
            </a:solidFill>
            <a:prstDash val="solid"/>
          </a:ln>
        </p:spPr>
      </p:sp>
      <p:sp>
        <p:nvSpPr>
          <p:cNvPr id="19" name="Text 16"/>
          <p:cNvSpPr txBox="1"/>
          <p:nvPr/>
        </p:nvSpPr>
        <p:spPr>
          <a:xfrm>
            <a:off x="4389120" y="3429000"/>
            <a:ext cx="109728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リピート</a:t>
            </a:r>
            <a:endParaRPr lang="en-US" sz="1200" dirty="0"/>
          </a:p>
        </p:txBody>
      </p:sp>
      <p:sp>
        <p:nvSpPr>
          <p:cNvPr id="20" name="Text 17"/>
          <p:cNvSpPr txBox="1"/>
          <p:nvPr/>
        </p:nvSpPr>
        <p:spPr>
          <a:xfrm>
            <a:off x="548640" y="4069080"/>
            <a:ext cx="4937760" cy="274320"/>
          </a:xfrm>
          <a:prstGeom prst="rect">
            <a:avLst/>
          </a:prstGeom>
          <a:noFill/>
          <a:ln/>
        </p:spPr>
        <p:txBody>
          <a:bodyPr wrap="square" lIns="0" tIns="0" rIns="0" bIns="0" rtlCol="0" anchor="t"/>
          <a:lstStyle/>
          <a:p>
            <a:pPr algn="l" indent="0" marL="0">
              <a:buNone/>
            </a:pPr>
            <a:r>
              <a:rPr lang="en-US" sz="1100" dirty="0">
                <a:solidFill>
                  <a:srgbClr val="556176"/>
                </a:solidFill>
                <a:latin typeface="LINE Seed JP" pitchFamily="34" charset="0"/>
                <a:ea typeface="LINE Seed JP" pitchFamily="34" charset="-122"/>
                <a:cs typeface="LINE Seed JP" pitchFamily="34" charset="-120"/>
              </a:rPr>
              <a:t>講義30分＋ワーク30分　成果物：設計図シート</a:t>
            </a:r>
            <a:endParaRPr lang="en-US" sz="1100" dirty="0"/>
          </a:p>
        </p:txBody>
      </p:sp>
      <p:sp>
        <p:nvSpPr>
          <p:cNvPr id="21" name="Shape 18"/>
          <p:cNvSpPr/>
          <p:nvPr/>
        </p:nvSpPr>
        <p:spPr>
          <a:xfrm>
            <a:off x="5806440" y="822960"/>
            <a:ext cx="2788920" cy="3474720"/>
          </a:xfrm>
          <a:prstGeom prst="roundRect">
            <a:avLst>
              <a:gd name="adj" fmla="val 1967"/>
            </a:avLst>
          </a:prstGeom>
          <a:solidFill>
            <a:srgbClr val="FFFFFF"/>
          </a:solidFill>
          <a:ln w="15875">
            <a:solidFill>
              <a:srgbClr val="F26B21"/>
            </a:solidFill>
            <a:prstDash val="dash"/>
          </a:ln>
        </p:spPr>
      </p:sp>
      <p:sp>
        <p:nvSpPr>
          <p:cNvPr id="22" name="Text 19"/>
          <p:cNvSpPr txBox="1"/>
          <p:nvPr/>
        </p:nvSpPr>
        <p:spPr>
          <a:xfrm>
            <a:off x="5943600" y="932688"/>
            <a:ext cx="251460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23" name="Text 20"/>
          <p:cNvSpPr txBox="1"/>
          <p:nvPr/>
        </p:nvSpPr>
        <p:spPr>
          <a:xfrm>
            <a:off x="5989320" y="1188720"/>
            <a:ext cx="2423160" cy="2971800"/>
          </a:xfrm>
          <a:prstGeom prst="rect">
            <a:avLst/>
          </a:prstGeom>
          <a:noFill/>
          <a:ln/>
        </p:spPr>
        <p:txBody>
          <a:bodyPr wrap="square" lIns="0" tIns="0" rIns="0" bIns="0" rtlCol="0" anchor="ctr"/>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設計図シートを手に持った担当者</a:t>
            </a:r>
            <a:endParaRPr lang="en-US" sz="1050" dirty="0"/>
          </a:p>
        </p:txBody>
      </p:sp>
      <p:sp>
        <p:nvSpPr>
          <p:cNvPr id="24" name="Text 21"/>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01 / 36</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講座の全体像</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全12回で運用計画書を1冊にまとめる</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02 / 36</a:t>
            </a:r>
            <a:endParaRPr lang="en-US" sz="800" dirty="0"/>
          </a:p>
        </p:txBody>
      </p:sp>
      <p:sp>
        <p:nvSpPr>
          <p:cNvPr id="7" name="Text 5"/>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今回描く理想の流れをもとに、第3回から具体的な内容を作っていきます。</a:t>
            </a:r>
            <a:endParaRPr lang="en-US" sz="1300" dirty="0"/>
          </a:p>
        </p:txBody>
      </p:sp>
      <p:sp>
        <p:nvSpPr>
          <p:cNvPr id="9" name="Shape 6"/>
          <p:cNvSpPr/>
          <p:nvPr/>
        </p:nvSpPr>
        <p:spPr>
          <a:xfrm>
            <a:off x="548640" y="2331720"/>
            <a:ext cx="603504" cy="566928"/>
          </a:xfrm>
          <a:prstGeom prst="roundRect">
            <a:avLst>
              <a:gd name="adj" fmla="val 12903"/>
            </a:avLst>
          </a:prstGeom>
          <a:solidFill>
            <a:srgbClr val="F26B21"/>
          </a:solidFill>
          <a:ln w="12700">
            <a:solidFill>
              <a:srgbClr val="F26B21"/>
            </a:solidFill>
            <a:prstDash val="solid"/>
          </a:ln>
        </p:spPr>
      </p:sp>
      <p:sp>
        <p:nvSpPr>
          <p:cNvPr id="10" name="Text 7"/>
          <p:cNvSpPr txBox="1"/>
          <p:nvPr/>
        </p:nvSpPr>
        <p:spPr>
          <a:xfrm>
            <a:off x="548640" y="2331720"/>
            <a:ext cx="603504" cy="56692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第1回</a:t>
            </a:r>
            <a:endParaRPr lang="en-US" sz="1050" dirty="0"/>
          </a:p>
        </p:txBody>
      </p:sp>
      <p:sp>
        <p:nvSpPr>
          <p:cNvPr id="11" name="Shape 8"/>
          <p:cNvSpPr/>
          <p:nvPr/>
        </p:nvSpPr>
        <p:spPr>
          <a:xfrm>
            <a:off x="1220724" y="2331720"/>
            <a:ext cx="603504" cy="566928"/>
          </a:xfrm>
          <a:prstGeom prst="roundRect">
            <a:avLst>
              <a:gd name="adj" fmla="val 12903"/>
            </a:avLst>
          </a:prstGeom>
          <a:solidFill>
            <a:srgbClr val="EEF2F8"/>
          </a:solidFill>
          <a:ln w="12700">
            <a:solidFill>
              <a:srgbClr val="EEF2F8"/>
            </a:solidFill>
            <a:prstDash val="solid"/>
          </a:ln>
        </p:spPr>
      </p:sp>
      <p:sp>
        <p:nvSpPr>
          <p:cNvPr id="12" name="Text 9"/>
          <p:cNvSpPr txBox="1"/>
          <p:nvPr/>
        </p:nvSpPr>
        <p:spPr>
          <a:xfrm>
            <a:off x="1220724" y="2331720"/>
            <a:ext cx="603504" cy="566928"/>
          </a:xfrm>
          <a:prstGeom prst="rect">
            <a:avLst/>
          </a:prstGeom>
          <a:noFill/>
          <a:ln/>
        </p:spPr>
        <p:txBody>
          <a:bodyPr wrap="square" lIns="0" tIns="0" rIns="0" bIns="0" rtlCol="0" anchor="ctr"/>
          <a:lstStyle/>
          <a:p>
            <a:pPr algn="ctr" indent="0" marL="0">
              <a:buNone/>
            </a:pPr>
            <a:r>
              <a:rPr lang="en-US" sz="1050" b="1" dirty="0">
                <a:solidFill>
                  <a:srgbClr val="34415A"/>
                </a:solidFill>
                <a:latin typeface="LINE Seed JP" pitchFamily="34" charset="0"/>
                <a:ea typeface="LINE Seed JP" pitchFamily="34" charset="-122"/>
                <a:cs typeface="LINE Seed JP" pitchFamily="34" charset="-120"/>
              </a:rPr>
              <a:t>第2回</a:t>
            </a:r>
            <a:endParaRPr lang="en-US" sz="1050" dirty="0"/>
          </a:p>
        </p:txBody>
      </p:sp>
      <p:sp>
        <p:nvSpPr>
          <p:cNvPr id="13" name="Shape 10"/>
          <p:cNvSpPr/>
          <p:nvPr/>
        </p:nvSpPr>
        <p:spPr>
          <a:xfrm>
            <a:off x="1892808" y="2331720"/>
            <a:ext cx="603504" cy="566928"/>
          </a:xfrm>
          <a:prstGeom prst="roundRect">
            <a:avLst>
              <a:gd name="adj" fmla="val 12903"/>
            </a:avLst>
          </a:prstGeom>
          <a:solidFill>
            <a:srgbClr val="1C2B4A"/>
          </a:solidFill>
          <a:ln w="12700">
            <a:solidFill>
              <a:srgbClr val="1C2B4A"/>
            </a:solidFill>
            <a:prstDash val="solid"/>
          </a:ln>
        </p:spPr>
      </p:sp>
      <p:sp>
        <p:nvSpPr>
          <p:cNvPr id="14" name="Text 11"/>
          <p:cNvSpPr txBox="1"/>
          <p:nvPr/>
        </p:nvSpPr>
        <p:spPr>
          <a:xfrm>
            <a:off x="1892808" y="2331720"/>
            <a:ext cx="603504" cy="56692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第3回</a:t>
            </a:r>
            <a:endParaRPr lang="en-US" sz="1050" dirty="0"/>
          </a:p>
        </p:txBody>
      </p:sp>
      <p:sp>
        <p:nvSpPr>
          <p:cNvPr id="15" name="Shape 12"/>
          <p:cNvSpPr/>
          <p:nvPr/>
        </p:nvSpPr>
        <p:spPr>
          <a:xfrm>
            <a:off x="2564892" y="2331720"/>
            <a:ext cx="603504" cy="566928"/>
          </a:xfrm>
          <a:prstGeom prst="roundRect">
            <a:avLst>
              <a:gd name="adj" fmla="val 12903"/>
            </a:avLst>
          </a:prstGeom>
          <a:solidFill>
            <a:srgbClr val="1C2B4A"/>
          </a:solidFill>
          <a:ln w="12700">
            <a:solidFill>
              <a:srgbClr val="1C2B4A"/>
            </a:solidFill>
            <a:prstDash val="solid"/>
          </a:ln>
        </p:spPr>
      </p:sp>
      <p:sp>
        <p:nvSpPr>
          <p:cNvPr id="16" name="Text 13"/>
          <p:cNvSpPr txBox="1"/>
          <p:nvPr/>
        </p:nvSpPr>
        <p:spPr>
          <a:xfrm>
            <a:off x="2564892" y="2331720"/>
            <a:ext cx="603504" cy="56692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第4回</a:t>
            </a:r>
            <a:endParaRPr lang="en-US" sz="1050" dirty="0"/>
          </a:p>
        </p:txBody>
      </p:sp>
      <p:sp>
        <p:nvSpPr>
          <p:cNvPr id="17" name="Shape 14"/>
          <p:cNvSpPr/>
          <p:nvPr/>
        </p:nvSpPr>
        <p:spPr>
          <a:xfrm>
            <a:off x="3236976" y="2331720"/>
            <a:ext cx="603504" cy="566928"/>
          </a:xfrm>
          <a:prstGeom prst="roundRect">
            <a:avLst>
              <a:gd name="adj" fmla="val 12903"/>
            </a:avLst>
          </a:prstGeom>
          <a:solidFill>
            <a:srgbClr val="1C2B4A"/>
          </a:solidFill>
          <a:ln w="12700">
            <a:solidFill>
              <a:srgbClr val="1C2B4A"/>
            </a:solidFill>
            <a:prstDash val="solid"/>
          </a:ln>
        </p:spPr>
      </p:sp>
      <p:sp>
        <p:nvSpPr>
          <p:cNvPr id="18" name="Text 15"/>
          <p:cNvSpPr txBox="1"/>
          <p:nvPr/>
        </p:nvSpPr>
        <p:spPr>
          <a:xfrm>
            <a:off x="3236976" y="2331720"/>
            <a:ext cx="603504" cy="56692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第5回</a:t>
            </a:r>
            <a:endParaRPr lang="en-US" sz="1050" dirty="0"/>
          </a:p>
        </p:txBody>
      </p:sp>
      <p:sp>
        <p:nvSpPr>
          <p:cNvPr id="19" name="Shape 16"/>
          <p:cNvSpPr/>
          <p:nvPr/>
        </p:nvSpPr>
        <p:spPr>
          <a:xfrm>
            <a:off x="3909060" y="2331720"/>
            <a:ext cx="603504" cy="566928"/>
          </a:xfrm>
          <a:prstGeom prst="roundRect">
            <a:avLst>
              <a:gd name="adj" fmla="val 12903"/>
            </a:avLst>
          </a:prstGeom>
          <a:solidFill>
            <a:srgbClr val="1C2B4A"/>
          </a:solidFill>
          <a:ln w="12700">
            <a:solidFill>
              <a:srgbClr val="1C2B4A"/>
            </a:solidFill>
            <a:prstDash val="solid"/>
          </a:ln>
        </p:spPr>
      </p:sp>
      <p:sp>
        <p:nvSpPr>
          <p:cNvPr id="20" name="Text 17"/>
          <p:cNvSpPr txBox="1"/>
          <p:nvPr/>
        </p:nvSpPr>
        <p:spPr>
          <a:xfrm>
            <a:off x="3909060" y="2331720"/>
            <a:ext cx="603504" cy="56692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第6回</a:t>
            </a:r>
            <a:endParaRPr lang="en-US" sz="1050" dirty="0"/>
          </a:p>
        </p:txBody>
      </p:sp>
      <p:sp>
        <p:nvSpPr>
          <p:cNvPr id="21" name="Shape 18"/>
          <p:cNvSpPr/>
          <p:nvPr/>
        </p:nvSpPr>
        <p:spPr>
          <a:xfrm>
            <a:off x="4581144" y="2331720"/>
            <a:ext cx="603504" cy="566928"/>
          </a:xfrm>
          <a:prstGeom prst="roundRect">
            <a:avLst>
              <a:gd name="adj" fmla="val 12903"/>
            </a:avLst>
          </a:prstGeom>
          <a:solidFill>
            <a:srgbClr val="1C2B4A"/>
          </a:solidFill>
          <a:ln w="12700">
            <a:solidFill>
              <a:srgbClr val="1C2B4A"/>
            </a:solidFill>
            <a:prstDash val="solid"/>
          </a:ln>
        </p:spPr>
      </p:sp>
      <p:sp>
        <p:nvSpPr>
          <p:cNvPr id="22" name="Text 19"/>
          <p:cNvSpPr txBox="1"/>
          <p:nvPr/>
        </p:nvSpPr>
        <p:spPr>
          <a:xfrm>
            <a:off x="4581144" y="2331720"/>
            <a:ext cx="603504" cy="56692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第7回</a:t>
            </a:r>
            <a:endParaRPr lang="en-US" sz="1050" dirty="0"/>
          </a:p>
        </p:txBody>
      </p:sp>
      <p:sp>
        <p:nvSpPr>
          <p:cNvPr id="23" name="Shape 20"/>
          <p:cNvSpPr/>
          <p:nvPr/>
        </p:nvSpPr>
        <p:spPr>
          <a:xfrm>
            <a:off x="5253228" y="2331720"/>
            <a:ext cx="603504" cy="566928"/>
          </a:xfrm>
          <a:prstGeom prst="roundRect">
            <a:avLst>
              <a:gd name="adj" fmla="val 12903"/>
            </a:avLst>
          </a:prstGeom>
          <a:solidFill>
            <a:srgbClr val="1C2B4A"/>
          </a:solidFill>
          <a:ln w="12700">
            <a:solidFill>
              <a:srgbClr val="1C2B4A"/>
            </a:solidFill>
            <a:prstDash val="solid"/>
          </a:ln>
        </p:spPr>
      </p:sp>
      <p:sp>
        <p:nvSpPr>
          <p:cNvPr id="24" name="Text 21"/>
          <p:cNvSpPr txBox="1"/>
          <p:nvPr/>
        </p:nvSpPr>
        <p:spPr>
          <a:xfrm>
            <a:off x="5253228" y="2331720"/>
            <a:ext cx="603504" cy="56692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第8回</a:t>
            </a:r>
            <a:endParaRPr lang="en-US" sz="1050" dirty="0"/>
          </a:p>
        </p:txBody>
      </p:sp>
      <p:sp>
        <p:nvSpPr>
          <p:cNvPr id="25" name="Shape 22"/>
          <p:cNvSpPr/>
          <p:nvPr/>
        </p:nvSpPr>
        <p:spPr>
          <a:xfrm>
            <a:off x="5925312" y="2331720"/>
            <a:ext cx="603504" cy="566928"/>
          </a:xfrm>
          <a:prstGeom prst="roundRect">
            <a:avLst>
              <a:gd name="adj" fmla="val 12903"/>
            </a:avLst>
          </a:prstGeom>
          <a:solidFill>
            <a:srgbClr val="1C2B4A"/>
          </a:solidFill>
          <a:ln w="12700">
            <a:solidFill>
              <a:srgbClr val="1C2B4A"/>
            </a:solidFill>
            <a:prstDash val="solid"/>
          </a:ln>
        </p:spPr>
      </p:sp>
      <p:sp>
        <p:nvSpPr>
          <p:cNvPr id="26" name="Text 23"/>
          <p:cNvSpPr txBox="1"/>
          <p:nvPr/>
        </p:nvSpPr>
        <p:spPr>
          <a:xfrm>
            <a:off x="5925312" y="2331720"/>
            <a:ext cx="603504" cy="56692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第9回</a:t>
            </a:r>
            <a:endParaRPr lang="en-US" sz="1050" dirty="0"/>
          </a:p>
        </p:txBody>
      </p:sp>
      <p:sp>
        <p:nvSpPr>
          <p:cNvPr id="27" name="Shape 24"/>
          <p:cNvSpPr/>
          <p:nvPr/>
        </p:nvSpPr>
        <p:spPr>
          <a:xfrm>
            <a:off x="6597396" y="2331720"/>
            <a:ext cx="603504" cy="566928"/>
          </a:xfrm>
          <a:prstGeom prst="roundRect">
            <a:avLst>
              <a:gd name="adj" fmla="val 12903"/>
            </a:avLst>
          </a:prstGeom>
          <a:solidFill>
            <a:srgbClr val="EEF2F8"/>
          </a:solidFill>
          <a:ln w="12700">
            <a:solidFill>
              <a:srgbClr val="EEF2F8"/>
            </a:solidFill>
            <a:prstDash val="solid"/>
          </a:ln>
        </p:spPr>
      </p:sp>
      <p:sp>
        <p:nvSpPr>
          <p:cNvPr id="28" name="Text 25"/>
          <p:cNvSpPr txBox="1"/>
          <p:nvPr/>
        </p:nvSpPr>
        <p:spPr>
          <a:xfrm>
            <a:off x="6597396" y="2331720"/>
            <a:ext cx="603504" cy="566928"/>
          </a:xfrm>
          <a:prstGeom prst="rect">
            <a:avLst/>
          </a:prstGeom>
          <a:noFill/>
          <a:ln/>
        </p:spPr>
        <p:txBody>
          <a:bodyPr wrap="square" lIns="0" tIns="0" rIns="0" bIns="0" rtlCol="0" anchor="ctr"/>
          <a:lstStyle/>
          <a:p>
            <a:pPr algn="ctr" indent="0" marL="0">
              <a:buNone/>
            </a:pPr>
            <a:r>
              <a:rPr lang="en-US" sz="1050" b="1" dirty="0">
                <a:solidFill>
                  <a:srgbClr val="34415A"/>
                </a:solidFill>
                <a:latin typeface="LINE Seed JP" pitchFamily="34" charset="0"/>
                <a:ea typeface="LINE Seed JP" pitchFamily="34" charset="-122"/>
                <a:cs typeface="LINE Seed JP" pitchFamily="34" charset="-120"/>
              </a:rPr>
              <a:t>第10回</a:t>
            </a:r>
            <a:endParaRPr lang="en-US" sz="1050" dirty="0"/>
          </a:p>
        </p:txBody>
      </p:sp>
      <p:sp>
        <p:nvSpPr>
          <p:cNvPr id="29" name="Shape 26"/>
          <p:cNvSpPr/>
          <p:nvPr/>
        </p:nvSpPr>
        <p:spPr>
          <a:xfrm>
            <a:off x="7269480" y="2331720"/>
            <a:ext cx="603504" cy="566928"/>
          </a:xfrm>
          <a:prstGeom prst="roundRect">
            <a:avLst>
              <a:gd name="adj" fmla="val 12903"/>
            </a:avLst>
          </a:prstGeom>
          <a:solidFill>
            <a:srgbClr val="EEF2F8"/>
          </a:solidFill>
          <a:ln w="12700">
            <a:solidFill>
              <a:srgbClr val="EEF2F8"/>
            </a:solidFill>
            <a:prstDash val="solid"/>
          </a:ln>
        </p:spPr>
      </p:sp>
      <p:sp>
        <p:nvSpPr>
          <p:cNvPr id="30" name="Text 27"/>
          <p:cNvSpPr txBox="1"/>
          <p:nvPr/>
        </p:nvSpPr>
        <p:spPr>
          <a:xfrm>
            <a:off x="7269480" y="2331720"/>
            <a:ext cx="603504" cy="566928"/>
          </a:xfrm>
          <a:prstGeom prst="rect">
            <a:avLst/>
          </a:prstGeom>
          <a:noFill/>
          <a:ln/>
        </p:spPr>
        <p:txBody>
          <a:bodyPr wrap="square" lIns="0" tIns="0" rIns="0" bIns="0" rtlCol="0" anchor="ctr"/>
          <a:lstStyle/>
          <a:p>
            <a:pPr algn="ctr" indent="0" marL="0">
              <a:buNone/>
            </a:pPr>
            <a:r>
              <a:rPr lang="en-US" sz="1050" b="1" dirty="0">
                <a:solidFill>
                  <a:srgbClr val="34415A"/>
                </a:solidFill>
                <a:latin typeface="LINE Seed JP" pitchFamily="34" charset="0"/>
                <a:ea typeface="LINE Seed JP" pitchFamily="34" charset="-122"/>
                <a:cs typeface="LINE Seed JP" pitchFamily="34" charset="-120"/>
              </a:rPr>
              <a:t>第11回</a:t>
            </a:r>
            <a:endParaRPr lang="en-US" sz="1050" dirty="0"/>
          </a:p>
        </p:txBody>
      </p:sp>
      <p:sp>
        <p:nvSpPr>
          <p:cNvPr id="31" name="Shape 28"/>
          <p:cNvSpPr/>
          <p:nvPr/>
        </p:nvSpPr>
        <p:spPr>
          <a:xfrm>
            <a:off x="7941564" y="2331720"/>
            <a:ext cx="603504" cy="566928"/>
          </a:xfrm>
          <a:prstGeom prst="roundRect">
            <a:avLst>
              <a:gd name="adj" fmla="val 12903"/>
            </a:avLst>
          </a:prstGeom>
          <a:solidFill>
            <a:srgbClr val="EEF2F8"/>
          </a:solidFill>
          <a:ln w="12700">
            <a:solidFill>
              <a:srgbClr val="EEF2F8"/>
            </a:solidFill>
            <a:prstDash val="solid"/>
          </a:ln>
        </p:spPr>
      </p:sp>
      <p:sp>
        <p:nvSpPr>
          <p:cNvPr id="32" name="Text 29"/>
          <p:cNvSpPr txBox="1"/>
          <p:nvPr/>
        </p:nvSpPr>
        <p:spPr>
          <a:xfrm>
            <a:off x="7941564" y="2331720"/>
            <a:ext cx="603504" cy="566928"/>
          </a:xfrm>
          <a:prstGeom prst="rect">
            <a:avLst/>
          </a:prstGeom>
          <a:noFill/>
          <a:ln/>
        </p:spPr>
        <p:txBody>
          <a:bodyPr wrap="square" lIns="0" tIns="0" rIns="0" bIns="0" rtlCol="0" anchor="ctr"/>
          <a:lstStyle/>
          <a:p>
            <a:pPr algn="ctr" indent="0" marL="0">
              <a:buNone/>
            </a:pPr>
            <a:r>
              <a:rPr lang="en-US" sz="1050" b="1" dirty="0">
                <a:solidFill>
                  <a:srgbClr val="34415A"/>
                </a:solidFill>
                <a:latin typeface="LINE Seed JP" pitchFamily="34" charset="0"/>
                <a:ea typeface="LINE Seed JP" pitchFamily="34" charset="-122"/>
                <a:cs typeface="LINE Seed JP" pitchFamily="34" charset="-120"/>
              </a:rPr>
              <a:t>第12回</a:t>
            </a:r>
            <a:endParaRPr lang="en-US" sz="1050" dirty="0"/>
          </a:p>
        </p:txBody>
      </p:sp>
      <p:sp>
        <p:nvSpPr>
          <p:cNvPr id="33" name="Text 30"/>
          <p:cNvSpPr txBox="1"/>
          <p:nvPr/>
        </p:nvSpPr>
        <p:spPr>
          <a:xfrm>
            <a:off x="365760" y="2990088"/>
            <a:ext cx="969264" cy="274320"/>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設計図を描く</a:t>
            </a:r>
            <a:endParaRPr lang="en-US" sz="1000" dirty="0"/>
          </a:p>
        </p:txBody>
      </p:sp>
      <p:sp>
        <p:nvSpPr>
          <p:cNvPr id="34" name="Shape 31"/>
          <p:cNvSpPr/>
          <p:nvPr/>
        </p:nvSpPr>
        <p:spPr>
          <a:xfrm>
            <a:off x="1892808" y="2221992"/>
            <a:ext cx="1275588" cy="0"/>
          </a:xfrm>
          <a:prstGeom prst="line">
            <a:avLst/>
          </a:prstGeom>
          <a:noFill/>
          <a:ln w="19050">
            <a:solidFill>
              <a:srgbClr val="1C2B4A"/>
            </a:solidFill>
            <a:prstDash val="solid"/>
          </a:ln>
        </p:spPr>
      </p:sp>
      <p:sp>
        <p:nvSpPr>
          <p:cNvPr id="35" name="Text 32"/>
          <p:cNvSpPr txBox="1"/>
          <p:nvPr/>
        </p:nvSpPr>
        <p:spPr>
          <a:xfrm>
            <a:off x="1801368" y="1874520"/>
            <a:ext cx="1458468" cy="310896"/>
          </a:xfrm>
          <a:prstGeom prst="rect">
            <a:avLst/>
          </a:prstGeom>
          <a:noFill/>
          <a:ln/>
        </p:spPr>
        <p:txBody>
          <a:bodyPr wrap="square" lIns="0" tIns="0" rIns="0" bIns="0" rtlCol="0" anchor="ctr"/>
          <a:lstStyle/>
          <a:p>
            <a:pPr algn="ctr" indent="0" marL="0">
              <a:buNone/>
            </a:pPr>
            <a:r>
              <a:rPr lang="en-US" sz="1100" b="1" dirty="0">
                <a:solidFill>
                  <a:srgbClr val="1C2B4A"/>
                </a:solidFill>
                <a:latin typeface="LINE Seed JP" pitchFamily="34" charset="0"/>
                <a:ea typeface="LINE Seed JP" pitchFamily="34" charset="-122"/>
                <a:cs typeface="LINE Seed JP" pitchFamily="34" charset="-120"/>
              </a:rPr>
              <a:t>集客・つながる</a:t>
            </a:r>
            <a:endParaRPr lang="en-US" sz="1100" dirty="0"/>
          </a:p>
        </p:txBody>
      </p:sp>
      <p:sp>
        <p:nvSpPr>
          <p:cNvPr id="36" name="Shape 33"/>
          <p:cNvSpPr/>
          <p:nvPr/>
        </p:nvSpPr>
        <p:spPr>
          <a:xfrm>
            <a:off x="3236976" y="2221992"/>
            <a:ext cx="2619756" cy="0"/>
          </a:xfrm>
          <a:prstGeom prst="line">
            <a:avLst/>
          </a:prstGeom>
          <a:noFill/>
          <a:ln w="19050">
            <a:solidFill>
              <a:srgbClr val="1C2B4A"/>
            </a:solidFill>
            <a:prstDash val="solid"/>
          </a:ln>
        </p:spPr>
      </p:sp>
      <p:sp>
        <p:nvSpPr>
          <p:cNvPr id="37" name="Text 34"/>
          <p:cNvSpPr txBox="1"/>
          <p:nvPr/>
        </p:nvSpPr>
        <p:spPr>
          <a:xfrm>
            <a:off x="3145536" y="1874520"/>
            <a:ext cx="2802636" cy="310896"/>
          </a:xfrm>
          <a:prstGeom prst="rect">
            <a:avLst/>
          </a:prstGeom>
          <a:noFill/>
          <a:ln/>
        </p:spPr>
        <p:txBody>
          <a:bodyPr wrap="square" lIns="0" tIns="0" rIns="0" bIns="0" rtlCol="0" anchor="ctr"/>
          <a:lstStyle/>
          <a:p>
            <a:pPr algn="ctr" indent="0" marL="0">
              <a:buNone/>
            </a:pPr>
            <a:r>
              <a:rPr lang="en-US" sz="1100" b="1" dirty="0">
                <a:solidFill>
                  <a:srgbClr val="1C2B4A"/>
                </a:solidFill>
                <a:latin typeface="LINE Seed JP" pitchFamily="34" charset="0"/>
                <a:ea typeface="LINE Seed JP" pitchFamily="34" charset="-122"/>
                <a:cs typeface="LINE Seed JP" pitchFamily="34" charset="-120"/>
              </a:rPr>
              <a:t>購入</a:t>
            </a:r>
            <a:endParaRPr lang="en-US" sz="1100" dirty="0"/>
          </a:p>
        </p:txBody>
      </p:sp>
      <p:sp>
        <p:nvSpPr>
          <p:cNvPr id="38" name="Shape 35"/>
          <p:cNvSpPr/>
          <p:nvPr/>
        </p:nvSpPr>
        <p:spPr>
          <a:xfrm>
            <a:off x="5925312" y="2221992"/>
            <a:ext cx="603504" cy="0"/>
          </a:xfrm>
          <a:prstGeom prst="line">
            <a:avLst/>
          </a:prstGeom>
          <a:noFill/>
          <a:ln w="19050">
            <a:solidFill>
              <a:srgbClr val="1C2B4A"/>
            </a:solidFill>
            <a:prstDash val="solid"/>
          </a:ln>
        </p:spPr>
      </p:sp>
      <p:sp>
        <p:nvSpPr>
          <p:cNvPr id="39" name="Text 36"/>
          <p:cNvSpPr txBox="1"/>
          <p:nvPr/>
        </p:nvSpPr>
        <p:spPr>
          <a:xfrm>
            <a:off x="5833872" y="1874520"/>
            <a:ext cx="786384" cy="310896"/>
          </a:xfrm>
          <a:prstGeom prst="rect">
            <a:avLst/>
          </a:prstGeom>
          <a:noFill/>
          <a:ln/>
        </p:spPr>
        <p:txBody>
          <a:bodyPr wrap="square" lIns="0" tIns="0" rIns="0" bIns="0" rtlCol="0" anchor="ctr"/>
          <a:lstStyle/>
          <a:p>
            <a:pPr algn="ctr" indent="0" marL="0">
              <a:buNone/>
            </a:pPr>
            <a:r>
              <a:rPr lang="en-US" sz="1100" b="1" dirty="0">
                <a:solidFill>
                  <a:srgbClr val="1C2B4A"/>
                </a:solidFill>
                <a:latin typeface="LINE Seed JP" pitchFamily="34" charset="0"/>
                <a:ea typeface="LINE Seed JP" pitchFamily="34" charset="-122"/>
                <a:cs typeface="LINE Seed JP" pitchFamily="34" charset="-120"/>
              </a:rPr>
              <a:t>リピート</a:t>
            </a:r>
            <a:endParaRPr lang="en-US" sz="1100" dirty="0"/>
          </a:p>
        </p:txBody>
      </p:sp>
      <p:sp>
        <p:nvSpPr>
          <p:cNvPr id="40" name="Text 37"/>
          <p:cNvSpPr txBox="1"/>
          <p:nvPr/>
        </p:nvSpPr>
        <p:spPr>
          <a:xfrm>
            <a:off x="1892808" y="2990088"/>
            <a:ext cx="4754880" cy="274320"/>
          </a:xfrm>
          <a:prstGeom prst="rect">
            <a:avLst/>
          </a:prstGeom>
          <a:noFill/>
          <a:ln/>
        </p:spPr>
        <p:txBody>
          <a:bodyPr wrap="square" lIns="0" tIns="0" rIns="0" bIns="0" rtlCol="0" anchor="t"/>
          <a:lstStyle/>
          <a:p>
            <a:pPr algn="ctr" indent="0" marL="0">
              <a:buNone/>
            </a:pPr>
            <a:r>
              <a:rPr lang="en-US" sz="1050" dirty="0">
                <a:solidFill>
                  <a:srgbClr val="34415A"/>
                </a:solidFill>
                <a:latin typeface="LINE Seed JP" pitchFamily="34" charset="0"/>
                <a:ea typeface="LINE Seed JP" pitchFamily="34" charset="-122"/>
                <a:cs typeface="LINE Seed JP" pitchFamily="34" charset="-120"/>
              </a:rPr>
              <a:t>第3〜9回で、設計図の理想の流れを段階ごとに作る</a:t>
            </a:r>
            <a:endParaRPr lang="en-US" sz="1050" dirty="0"/>
          </a:p>
        </p:txBody>
      </p:sp>
      <p:sp>
        <p:nvSpPr>
          <p:cNvPr id="41" name="Shape 38"/>
          <p:cNvSpPr/>
          <p:nvPr/>
        </p:nvSpPr>
        <p:spPr>
          <a:xfrm>
            <a:off x="548640" y="3611880"/>
            <a:ext cx="8046720" cy="658368"/>
          </a:xfrm>
          <a:prstGeom prst="roundRect">
            <a:avLst>
              <a:gd name="adj" fmla="val 11111"/>
            </a:avLst>
          </a:prstGeom>
          <a:solidFill>
            <a:srgbClr val="EEF2F8"/>
          </a:solidFill>
          <a:ln w="12700">
            <a:solidFill>
              <a:srgbClr val="EEF2F8"/>
            </a:solidFill>
            <a:prstDash val="solid"/>
          </a:ln>
        </p:spPr>
      </p:sp>
      <p:pic>
        <p:nvPicPr>
          <p:cNvPr id="42"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77240" y="3749040"/>
            <a:ext cx="384048" cy="384048"/>
          </a:xfrm>
          <a:prstGeom prst="rect">
            <a:avLst/>
          </a:prstGeom>
        </p:spPr>
      </p:pic>
      <p:sp>
        <p:nvSpPr>
          <p:cNvPr id="43" name="Text 39"/>
          <p:cNvSpPr txBox="1"/>
          <p:nvPr/>
        </p:nvSpPr>
        <p:spPr>
          <a:xfrm>
            <a:off x="1325880" y="3611880"/>
            <a:ext cx="7132320" cy="658368"/>
          </a:xfrm>
          <a:prstGeom prst="rect">
            <a:avLst/>
          </a:prstGeom>
          <a:noFill/>
          <a:ln/>
        </p:spPr>
        <p:txBody>
          <a:bodyPr wrap="square" lIns="0" tIns="0" rIns="0" bIns="0" rtlCol="0" anchor="ctr"/>
          <a:lstStyle/>
          <a:p>
            <a:pPr algn="l" indent="0" marL="0">
              <a:buNone/>
            </a:pPr>
            <a:r>
              <a:rPr lang="en-US" sz="1400" b="1" dirty="0">
                <a:solidFill>
                  <a:srgbClr val="1C2B4A"/>
                </a:solidFill>
                <a:latin typeface="LINE Seed JP" pitchFamily="34" charset="0"/>
                <a:ea typeface="LINE Seed JP" pitchFamily="34" charset="-122"/>
                <a:cs typeface="LINE Seed JP" pitchFamily="34" charset="-120"/>
              </a:rPr>
              <a:t>12回で書いたシートをまとめると、運用計画書が1冊できる</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設計図が要る理由</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デジタルマーケティングとは何か？</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03 / 36</a:t>
            </a:r>
            <a:endParaRPr lang="en-US" sz="800" dirty="0"/>
          </a:p>
        </p:txBody>
      </p:sp>
      <p:sp>
        <p:nvSpPr>
          <p:cNvPr id="7" name="Text 5"/>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ネットの接点を使い、知ってから使い続けてもらう流れを作ることです。</a:t>
            </a:r>
            <a:endParaRPr lang="en-US" sz="1300" dirty="0"/>
          </a:p>
        </p:txBody>
      </p:sp>
      <p:sp>
        <p:nvSpPr>
          <p:cNvPr id="9" name="Shape 6"/>
          <p:cNvSpPr/>
          <p:nvPr/>
        </p:nvSpPr>
        <p:spPr>
          <a:xfrm>
            <a:off x="548640" y="1737360"/>
            <a:ext cx="2377440" cy="2011680"/>
          </a:xfrm>
          <a:prstGeom prst="roundRect">
            <a:avLst>
              <a:gd name="adj" fmla="val 2727"/>
            </a:avLst>
          </a:prstGeom>
          <a:solidFill>
            <a:srgbClr val="FFFFFF"/>
          </a:solidFill>
          <a:ln w="15875">
            <a:solidFill>
              <a:srgbClr val="F26B21"/>
            </a:solidFill>
            <a:prstDash val="dash"/>
          </a:ln>
        </p:spPr>
      </p:sp>
      <p:sp>
        <p:nvSpPr>
          <p:cNvPr id="10" name="Text 7"/>
          <p:cNvSpPr txBox="1"/>
          <p:nvPr/>
        </p:nvSpPr>
        <p:spPr>
          <a:xfrm>
            <a:off x="685800" y="1847088"/>
            <a:ext cx="210312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11" name="Text 8"/>
          <p:cNvSpPr txBox="1"/>
          <p:nvPr/>
        </p:nvSpPr>
        <p:spPr>
          <a:xfrm>
            <a:off x="731520" y="2103120"/>
            <a:ext cx="2011680" cy="1508760"/>
          </a:xfrm>
          <a:prstGeom prst="rect">
            <a:avLst/>
          </a:prstGeom>
          <a:noFill/>
          <a:ln/>
        </p:spPr>
        <p:txBody>
          <a:bodyPr wrap="square" lIns="0" tIns="0" rIns="0" bIns="0" rtlCol="0" anchor="ctr"/>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スマートフォンで知る人物</a:t>
            </a:r>
            <a:endParaRPr lang="en-US" sz="1050" dirty="0"/>
          </a:p>
        </p:txBody>
      </p:sp>
      <p:sp>
        <p:nvSpPr>
          <p:cNvPr id="12" name="Shape 9"/>
          <p:cNvSpPr/>
          <p:nvPr/>
        </p:nvSpPr>
        <p:spPr>
          <a:xfrm>
            <a:off x="1051560" y="3886200"/>
            <a:ext cx="1371600" cy="384048"/>
          </a:xfrm>
          <a:prstGeom prst="roundRect">
            <a:avLst>
              <a:gd name="adj" fmla="val 50000"/>
            </a:avLst>
          </a:prstGeom>
          <a:solidFill>
            <a:srgbClr val="1C2B4A"/>
          </a:solidFill>
          <a:ln w="12700">
            <a:solidFill>
              <a:srgbClr val="1C2B4A"/>
            </a:solidFill>
            <a:prstDash val="solid"/>
          </a:ln>
        </p:spPr>
      </p:sp>
      <p:sp>
        <p:nvSpPr>
          <p:cNvPr id="13" name="Text 10"/>
          <p:cNvSpPr txBox="1"/>
          <p:nvPr/>
        </p:nvSpPr>
        <p:spPr>
          <a:xfrm>
            <a:off x="1051560" y="3886200"/>
            <a:ext cx="1371600"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LINE Seed JP" pitchFamily="34" charset="0"/>
                <a:ea typeface="LINE Seed JP" pitchFamily="34" charset="-122"/>
                <a:cs typeface="LINE Seed JP" pitchFamily="34" charset="-120"/>
              </a:rPr>
              <a:t>知る</a:t>
            </a:r>
            <a:endParaRPr lang="en-US" sz="1300" dirty="0"/>
          </a:p>
        </p:txBody>
      </p:sp>
      <p:sp>
        <p:nvSpPr>
          <p:cNvPr id="14" name="Shape 11"/>
          <p:cNvSpPr/>
          <p:nvPr/>
        </p:nvSpPr>
        <p:spPr>
          <a:xfrm>
            <a:off x="2971800" y="2743200"/>
            <a:ext cx="320040" cy="0"/>
          </a:xfrm>
          <a:prstGeom prst="line">
            <a:avLst/>
          </a:prstGeom>
          <a:noFill/>
          <a:ln w="22225">
            <a:solidFill>
              <a:srgbClr val="F26B21"/>
            </a:solidFill>
            <a:prstDash val="solid"/>
            <a:tailEnd type="triangle"/>
          </a:ln>
        </p:spPr>
      </p:sp>
      <p:sp>
        <p:nvSpPr>
          <p:cNvPr id="15" name="Shape 12"/>
          <p:cNvSpPr/>
          <p:nvPr/>
        </p:nvSpPr>
        <p:spPr>
          <a:xfrm>
            <a:off x="3337560" y="1737360"/>
            <a:ext cx="2377440" cy="2011680"/>
          </a:xfrm>
          <a:prstGeom prst="roundRect">
            <a:avLst>
              <a:gd name="adj" fmla="val 2727"/>
            </a:avLst>
          </a:prstGeom>
          <a:solidFill>
            <a:srgbClr val="FFFFFF"/>
          </a:solidFill>
          <a:ln w="15875">
            <a:solidFill>
              <a:srgbClr val="F26B21"/>
            </a:solidFill>
            <a:prstDash val="dash"/>
          </a:ln>
        </p:spPr>
      </p:sp>
      <p:sp>
        <p:nvSpPr>
          <p:cNvPr id="16" name="Text 13"/>
          <p:cNvSpPr txBox="1"/>
          <p:nvPr/>
        </p:nvSpPr>
        <p:spPr>
          <a:xfrm>
            <a:off x="3474720" y="1847088"/>
            <a:ext cx="210312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17" name="Text 14"/>
          <p:cNvSpPr txBox="1"/>
          <p:nvPr/>
        </p:nvSpPr>
        <p:spPr>
          <a:xfrm>
            <a:off x="3520440" y="2103120"/>
            <a:ext cx="2011680" cy="1508760"/>
          </a:xfrm>
          <a:prstGeom prst="rect">
            <a:avLst/>
          </a:prstGeom>
          <a:noFill/>
          <a:ln/>
        </p:spPr>
        <p:txBody>
          <a:bodyPr wrap="square" lIns="0" tIns="0" rIns="0" bIns="0" rtlCol="0" anchor="ctr"/>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店頭やネットで買う人物</a:t>
            </a:r>
            <a:endParaRPr lang="en-US" sz="1050" dirty="0"/>
          </a:p>
        </p:txBody>
      </p:sp>
      <p:sp>
        <p:nvSpPr>
          <p:cNvPr id="18" name="Shape 15"/>
          <p:cNvSpPr/>
          <p:nvPr/>
        </p:nvSpPr>
        <p:spPr>
          <a:xfrm>
            <a:off x="3840480" y="3886200"/>
            <a:ext cx="1371600" cy="384048"/>
          </a:xfrm>
          <a:prstGeom prst="roundRect">
            <a:avLst>
              <a:gd name="adj" fmla="val 50000"/>
            </a:avLst>
          </a:prstGeom>
          <a:solidFill>
            <a:srgbClr val="F26B21"/>
          </a:solidFill>
          <a:ln w="12700">
            <a:solidFill>
              <a:srgbClr val="F26B21"/>
            </a:solidFill>
            <a:prstDash val="solid"/>
          </a:ln>
        </p:spPr>
      </p:sp>
      <p:sp>
        <p:nvSpPr>
          <p:cNvPr id="19" name="Text 16"/>
          <p:cNvSpPr txBox="1"/>
          <p:nvPr/>
        </p:nvSpPr>
        <p:spPr>
          <a:xfrm>
            <a:off x="3840480" y="3886200"/>
            <a:ext cx="1371600"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LINE Seed JP" pitchFamily="34" charset="0"/>
                <a:ea typeface="LINE Seed JP" pitchFamily="34" charset="-122"/>
                <a:cs typeface="LINE Seed JP" pitchFamily="34" charset="-120"/>
              </a:rPr>
              <a:t>買う</a:t>
            </a:r>
            <a:endParaRPr lang="en-US" sz="1300" dirty="0"/>
          </a:p>
        </p:txBody>
      </p:sp>
      <p:sp>
        <p:nvSpPr>
          <p:cNvPr id="20" name="Shape 17"/>
          <p:cNvSpPr/>
          <p:nvPr/>
        </p:nvSpPr>
        <p:spPr>
          <a:xfrm>
            <a:off x="5760720" y="2743200"/>
            <a:ext cx="320040" cy="0"/>
          </a:xfrm>
          <a:prstGeom prst="line">
            <a:avLst/>
          </a:prstGeom>
          <a:noFill/>
          <a:ln w="22225">
            <a:solidFill>
              <a:srgbClr val="F26B21"/>
            </a:solidFill>
            <a:prstDash val="solid"/>
            <a:tailEnd type="triangle"/>
          </a:ln>
        </p:spPr>
      </p:sp>
      <p:sp>
        <p:nvSpPr>
          <p:cNvPr id="21" name="Shape 18"/>
          <p:cNvSpPr/>
          <p:nvPr/>
        </p:nvSpPr>
        <p:spPr>
          <a:xfrm>
            <a:off x="6126480" y="1737360"/>
            <a:ext cx="2377440" cy="2011680"/>
          </a:xfrm>
          <a:prstGeom prst="roundRect">
            <a:avLst>
              <a:gd name="adj" fmla="val 2727"/>
            </a:avLst>
          </a:prstGeom>
          <a:solidFill>
            <a:srgbClr val="FFFFFF"/>
          </a:solidFill>
          <a:ln w="15875">
            <a:solidFill>
              <a:srgbClr val="F26B21"/>
            </a:solidFill>
            <a:prstDash val="dash"/>
          </a:ln>
        </p:spPr>
      </p:sp>
      <p:sp>
        <p:nvSpPr>
          <p:cNvPr id="22" name="Text 19"/>
          <p:cNvSpPr txBox="1"/>
          <p:nvPr/>
        </p:nvSpPr>
        <p:spPr>
          <a:xfrm>
            <a:off x="6263640" y="1847088"/>
            <a:ext cx="210312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23" name="Text 20"/>
          <p:cNvSpPr txBox="1"/>
          <p:nvPr/>
        </p:nvSpPr>
        <p:spPr>
          <a:xfrm>
            <a:off x="6309360" y="2103120"/>
            <a:ext cx="2011680" cy="1508760"/>
          </a:xfrm>
          <a:prstGeom prst="rect">
            <a:avLst/>
          </a:prstGeom>
          <a:noFill/>
          <a:ln/>
        </p:spPr>
        <p:txBody>
          <a:bodyPr wrap="square" lIns="0" tIns="0" rIns="0" bIns="0" rtlCol="0" anchor="ctr"/>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もう一度使う人物</a:t>
            </a:r>
            <a:endParaRPr lang="en-US" sz="1050" dirty="0"/>
          </a:p>
        </p:txBody>
      </p:sp>
      <p:sp>
        <p:nvSpPr>
          <p:cNvPr id="24" name="Shape 21"/>
          <p:cNvSpPr/>
          <p:nvPr/>
        </p:nvSpPr>
        <p:spPr>
          <a:xfrm>
            <a:off x="6629400" y="3886200"/>
            <a:ext cx="1371600" cy="384048"/>
          </a:xfrm>
          <a:prstGeom prst="roundRect">
            <a:avLst>
              <a:gd name="adj" fmla="val 50000"/>
            </a:avLst>
          </a:prstGeom>
          <a:solidFill>
            <a:srgbClr val="1C2B4A"/>
          </a:solidFill>
          <a:ln w="12700">
            <a:solidFill>
              <a:srgbClr val="1C2B4A"/>
            </a:solidFill>
            <a:prstDash val="solid"/>
          </a:ln>
        </p:spPr>
      </p:sp>
      <p:sp>
        <p:nvSpPr>
          <p:cNvPr id="25" name="Text 22"/>
          <p:cNvSpPr txBox="1"/>
          <p:nvPr/>
        </p:nvSpPr>
        <p:spPr>
          <a:xfrm>
            <a:off x="6629400" y="3886200"/>
            <a:ext cx="1371600"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LINE Seed JP" pitchFamily="34" charset="0"/>
                <a:ea typeface="LINE Seed JP" pitchFamily="34" charset="-122"/>
                <a:cs typeface="LINE Seed JP" pitchFamily="34" charset="-120"/>
              </a:rPr>
              <a:t>使い続ける</a:t>
            </a:r>
            <a:endParaRPr lang="en-US" sz="1300" dirty="0"/>
          </a:p>
        </p:txBody>
      </p:sp>
      <p:sp>
        <p:nvSpPr>
          <p:cNvPr id="26" name="Shape 23"/>
          <p:cNvSpPr/>
          <p:nvPr/>
        </p:nvSpPr>
        <p:spPr>
          <a:xfrm>
            <a:off x="731520" y="4434840"/>
            <a:ext cx="7680960" cy="0"/>
          </a:xfrm>
          <a:prstGeom prst="line">
            <a:avLst/>
          </a:prstGeom>
          <a:noFill/>
          <a:ln w="38100">
            <a:solidFill>
              <a:srgbClr val="F26B21"/>
            </a:solidFill>
            <a:prstDash val="solid"/>
          </a:ln>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設計図が要る理由</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投稿を見たあとに進む先がないと？</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04 / 36</a:t>
            </a:r>
            <a:endParaRPr lang="en-US" sz="800" dirty="0"/>
          </a:p>
        </p:txBody>
      </p:sp>
      <p:sp>
        <p:nvSpPr>
          <p:cNvPr id="7" name="Text 5"/>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次にする行動が分からないと、お客さまは関心を持っても離れていきます。</a:t>
            </a:r>
            <a:endParaRPr lang="en-US" sz="1300" dirty="0"/>
          </a:p>
        </p:txBody>
      </p:sp>
      <p:sp>
        <p:nvSpPr>
          <p:cNvPr id="9" name="Shape 6"/>
          <p:cNvSpPr/>
          <p:nvPr/>
        </p:nvSpPr>
        <p:spPr>
          <a:xfrm>
            <a:off x="548640" y="1783080"/>
            <a:ext cx="3291840" cy="603504"/>
          </a:xfrm>
          <a:prstGeom prst="roundRect">
            <a:avLst>
              <a:gd name="adj" fmla="val 12121"/>
            </a:avLst>
          </a:prstGeom>
          <a:solidFill>
            <a:srgbClr val="EEF2F8"/>
          </a:solidFill>
          <a:ln w="12700">
            <a:solidFill>
              <a:srgbClr val="EEF2F8"/>
            </a:solidFill>
            <a:prstDash val="solid"/>
          </a:ln>
        </p:spPr>
      </p:sp>
      <p:sp>
        <p:nvSpPr>
          <p:cNvPr id="10" name="Text 7"/>
          <p:cNvSpPr txBox="1"/>
          <p:nvPr/>
        </p:nvSpPr>
        <p:spPr>
          <a:xfrm>
            <a:off x="658368" y="1856232"/>
            <a:ext cx="3072384" cy="457200"/>
          </a:xfrm>
          <a:prstGeom prst="rect">
            <a:avLst/>
          </a:prstGeom>
          <a:noFill/>
          <a:ln/>
        </p:spPr>
        <p:txBody>
          <a:bodyPr wrap="square" lIns="0" tIns="0" rIns="0" bIns="0" rtlCol="0" anchor="ctr"/>
          <a:lstStyle/>
          <a:p>
            <a:pPr algn="ctr" indent="0" marL="0">
              <a:lnSpc>
                <a:spcPct val="115000"/>
              </a:lnSpc>
              <a:buNone/>
            </a:pPr>
            <a:r>
              <a:rPr lang="en-US" sz="1400" b="1" dirty="0">
                <a:solidFill>
                  <a:srgbClr val="1C2B4A"/>
                </a:solidFill>
                <a:latin typeface="LINE Seed JP" pitchFamily="34" charset="0"/>
                <a:ea typeface="LINE Seed JP" pitchFamily="34" charset="-122"/>
                <a:cs typeface="LINE Seed JP" pitchFamily="34" charset="-120"/>
              </a:rPr>
              <a:t>投稿を見て興味を持つ</a:t>
            </a:r>
            <a:endParaRPr lang="en-US" sz="1400" dirty="0"/>
          </a:p>
        </p:txBody>
      </p:sp>
      <p:sp>
        <p:nvSpPr>
          <p:cNvPr id="11" name="Shape 8"/>
          <p:cNvSpPr/>
          <p:nvPr/>
        </p:nvSpPr>
        <p:spPr>
          <a:xfrm>
            <a:off x="2194560" y="2414016"/>
            <a:ext cx="0" cy="219456"/>
          </a:xfrm>
          <a:prstGeom prst="line">
            <a:avLst/>
          </a:prstGeom>
          <a:noFill/>
          <a:ln w="22225">
            <a:solidFill>
              <a:srgbClr val="F26B21"/>
            </a:solidFill>
            <a:prstDash val="solid"/>
            <a:tailEnd type="triangle"/>
          </a:ln>
        </p:spPr>
      </p:sp>
      <p:sp>
        <p:nvSpPr>
          <p:cNvPr id="12" name="Shape 9"/>
          <p:cNvSpPr/>
          <p:nvPr/>
        </p:nvSpPr>
        <p:spPr>
          <a:xfrm>
            <a:off x="548640" y="2651760"/>
            <a:ext cx="3291840" cy="603504"/>
          </a:xfrm>
          <a:prstGeom prst="roundRect">
            <a:avLst>
              <a:gd name="adj" fmla="val 12121"/>
            </a:avLst>
          </a:prstGeom>
          <a:solidFill>
            <a:srgbClr val="FDEBDF"/>
          </a:solidFill>
          <a:ln w="12700">
            <a:solidFill>
              <a:srgbClr val="FDEBDF"/>
            </a:solidFill>
            <a:prstDash val="solid"/>
          </a:ln>
        </p:spPr>
      </p:sp>
      <p:sp>
        <p:nvSpPr>
          <p:cNvPr id="13" name="Shape 10"/>
          <p:cNvSpPr/>
          <p:nvPr/>
        </p:nvSpPr>
        <p:spPr>
          <a:xfrm>
            <a:off x="548640" y="2651760"/>
            <a:ext cx="3291840" cy="603504"/>
          </a:xfrm>
          <a:prstGeom prst="roundRect">
            <a:avLst>
              <a:gd name="adj" fmla="val 12121"/>
            </a:avLst>
          </a:prstGeom>
          <a:ln w="15875">
            <a:solidFill>
              <a:srgbClr val="F26B21"/>
            </a:solidFill>
            <a:prstDash val="solid"/>
          </a:ln>
        </p:spPr>
      </p:sp>
      <p:sp>
        <p:nvSpPr>
          <p:cNvPr id="14" name="Text 11"/>
          <p:cNvSpPr txBox="1"/>
          <p:nvPr/>
        </p:nvSpPr>
        <p:spPr>
          <a:xfrm>
            <a:off x="658368" y="2724912"/>
            <a:ext cx="3072384" cy="457200"/>
          </a:xfrm>
          <a:prstGeom prst="rect">
            <a:avLst/>
          </a:prstGeom>
          <a:noFill/>
          <a:ln/>
        </p:spPr>
        <p:txBody>
          <a:bodyPr wrap="square" lIns="0" tIns="0" rIns="0" bIns="0" rtlCol="0" anchor="ctr"/>
          <a:lstStyle/>
          <a:p>
            <a:pPr algn="ctr" indent="0" marL="0">
              <a:lnSpc>
                <a:spcPct val="115000"/>
              </a:lnSpc>
              <a:buNone/>
            </a:pPr>
            <a:r>
              <a:rPr lang="en-US" sz="1400" b="1" dirty="0">
                <a:solidFill>
                  <a:srgbClr val="1C2B4A"/>
                </a:solidFill>
                <a:latin typeface="LINE Seed JP" pitchFamily="34" charset="0"/>
                <a:ea typeface="LINE Seed JP" pitchFamily="34" charset="-122"/>
                <a:cs typeface="LINE Seed JP" pitchFamily="34" charset="-120"/>
              </a:rPr>
              <a:t>次に進む先が分からない</a:t>
            </a:r>
            <a:endParaRPr lang="en-US" sz="1400" dirty="0"/>
          </a:p>
        </p:txBody>
      </p:sp>
      <p:sp>
        <p:nvSpPr>
          <p:cNvPr id="15" name="Shape 12"/>
          <p:cNvSpPr/>
          <p:nvPr/>
        </p:nvSpPr>
        <p:spPr>
          <a:xfrm>
            <a:off x="2194560" y="3282696"/>
            <a:ext cx="0" cy="219456"/>
          </a:xfrm>
          <a:prstGeom prst="line">
            <a:avLst/>
          </a:prstGeom>
          <a:noFill/>
          <a:ln w="22225">
            <a:solidFill>
              <a:srgbClr val="34415A"/>
            </a:solidFill>
            <a:prstDash val="solid"/>
            <a:tailEnd type="triangle"/>
          </a:ln>
        </p:spPr>
      </p:sp>
      <p:sp>
        <p:nvSpPr>
          <p:cNvPr id="16" name="Shape 13"/>
          <p:cNvSpPr/>
          <p:nvPr/>
        </p:nvSpPr>
        <p:spPr>
          <a:xfrm>
            <a:off x="548640" y="3520440"/>
            <a:ext cx="3291840" cy="603504"/>
          </a:xfrm>
          <a:prstGeom prst="roundRect">
            <a:avLst>
              <a:gd name="adj" fmla="val 12121"/>
            </a:avLst>
          </a:prstGeom>
          <a:solidFill>
            <a:srgbClr val="EEF2F8"/>
          </a:solidFill>
          <a:ln w="12700">
            <a:solidFill>
              <a:srgbClr val="EEF2F8"/>
            </a:solidFill>
            <a:prstDash val="solid"/>
          </a:ln>
        </p:spPr>
      </p:sp>
      <p:sp>
        <p:nvSpPr>
          <p:cNvPr id="17" name="Text 14"/>
          <p:cNvSpPr txBox="1"/>
          <p:nvPr/>
        </p:nvSpPr>
        <p:spPr>
          <a:xfrm>
            <a:off x="658368" y="3593592"/>
            <a:ext cx="3072384" cy="457200"/>
          </a:xfrm>
          <a:prstGeom prst="rect">
            <a:avLst/>
          </a:prstGeom>
          <a:noFill/>
          <a:ln/>
        </p:spPr>
        <p:txBody>
          <a:bodyPr wrap="square" lIns="0" tIns="0" rIns="0" bIns="0" rtlCol="0" anchor="ctr"/>
          <a:lstStyle/>
          <a:p>
            <a:pPr algn="ctr" indent="0" marL="0">
              <a:lnSpc>
                <a:spcPct val="115000"/>
              </a:lnSpc>
              <a:buNone/>
            </a:pPr>
            <a:r>
              <a:rPr lang="en-US" sz="1400" b="1" dirty="0">
                <a:solidFill>
                  <a:srgbClr val="1C2B4A"/>
                </a:solidFill>
                <a:latin typeface="LINE Seed JP" pitchFamily="34" charset="0"/>
                <a:ea typeface="LINE Seed JP" pitchFamily="34" charset="-122"/>
                <a:cs typeface="LINE Seed JP" pitchFamily="34" charset="-120"/>
              </a:rPr>
              <a:t>そのまま離れる</a:t>
            </a:r>
            <a:endParaRPr lang="en-US" sz="1400" dirty="0"/>
          </a:p>
        </p:txBody>
      </p:sp>
      <p:sp>
        <p:nvSpPr>
          <p:cNvPr id="18" name="Shape 15"/>
          <p:cNvSpPr/>
          <p:nvPr/>
        </p:nvSpPr>
        <p:spPr>
          <a:xfrm>
            <a:off x="4206240" y="1737360"/>
            <a:ext cx="4389120" cy="2697480"/>
          </a:xfrm>
          <a:prstGeom prst="roundRect">
            <a:avLst>
              <a:gd name="adj" fmla="val 2034"/>
            </a:avLst>
          </a:prstGeom>
          <a:solidFill>
            <a:srgbClr val="FFFFFF"/>
          </a:solidFill>
          <a:ln w="15875">
            <a:solidFill>
              <a:srgbClr val="F26B21"/>
            </a:solidFill>
            <a:prstDash val="dash"/>
          </a:ln>
        </p:spPr>
      </p:sp>
      <p:sp>
        <p:nvSpPr>
          <p:cNvPr id="19" name="Text 16"/>
          <p:cNvSpPr txBox="1"/>
          <p:nvPr/>
        </p:nvSpPr>
        <p:spPr>
          <a:xfrm>
            <a:off x="4343400" y="1847088"/>
            <a:ext cx="411480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20" name="Text 17"/>
          <p:cNvSpPr txBox="1"/>
          <p:nvPr/>
        </p:nvSpPr>
        <p:spPr>
          <a:xfrm>
            <a:off x="4389120" y="2103120"/>
            <a:ext cx="4023360" cy="2194560"/>
          </a:xfrm>
          <a:prstGeom prst="rect">
            <a:avLst/>
          </a:prstGeom>
          <a:noFill/>
          <a:ln/>
        </p:spPr>
        <p:txBody>
          <a:bodyPr wrap="square" lIns="0" tIns="0" rIns="0" bIns="0" rtlCol="0" anchor="ctr"/>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スマートフォンで投稿を見て興味を持った人の前で道が途切れ、その人が離れていく様子</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設計図が要る理由</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進む先を用意すると次の行動につながる</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05 / 36</a:t>
            </a:r>
            <a:endParaRPr lang="en-US" sz="800" dirty="0"/>
          </a:p>
        </p:txBody>
      </p:sp>
      <p:sp>
        <p:nvSpPr>
          <p:cNvPr id="7" name="Text 5"/>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購入の前も後も、次の一歩を示すことでお客さまは次の段階へ進みます。</a:t>
            </a:r>
            <a:endParaRPr lang="en-US" sz="1300" dirty="0"/>
          </a:p>
        </p:txBody>
      </p:sp>
      <p:sp>
        <p:nvSpPr>
          <p:cNvPr id="9" name="Text 6"/>
          <p:cNvSpPr txBox="1"/>
          <p:nvPr/>
        </p:nvSpPr>
        <p:spPr>
          <a:xfrm>
            <a:off x="548640" y="1874520"/>
            <a:ext cx="1280160" cy="731520"/>
          </a:xfrm>
          <a:prstGeom prst="rect">
            <a:avLst/>
          </a:prstGeom>
          <a:noFill/>
          <a:ln/>
        </p:spPr>
        <p:txBody>
          <a:bodyPr wrap="square" lIns="0" tIns="0" rIns="0" bIns="0" rtlCol="0" anchor="ctr"/>
          <a:lstStyle/>
          <a:p>
            <a:pPr algn="l" indent="0" marL="0">
              <a:buNone/>
            </a:pPr>
            <a:r>
              <a:rPr lang="en-US" sz="1500" b="1" dirty="0">
                <a:solidFill>
                  <a:srgbClr val="1C2B4A"/>
                </a:solidFill>
                <a:latin typeface="LINE Seed JP" pitchFamily="34" charset="0"/>
                <a:ea typeface="LINE Seed JP" pitchFamily="34" charset="-122"/>
                <a:cs typeface="LINE Seed JP" pitchFamily="34" charset="-120"/>
              </a:rPr>
              <a:t>購入の前</a:t>
            </a:r>
            <a:endParaRPr lang="en-US" sz="1500" dirty="0"/>
          </a:p>
        </p:txBody>
      </p:sp>
      <p:sp>
        <p:nvSpPr>
          <p:cNvPr id="10" name="Shape 7"/>
          <p:cNvSpPr/>
          <p:nvPr/>
        </p:nvSpPr>
        <p:spPr>
          <a:xfrm>
            <a:off x="1920240" y="1874520"/>
            <a:ext cx="2011680" cy="731520"/>
          </a:xfrm>
          <a:prstGeom prst="roundRect">
            <a:avLst>
              <a:gd name="adj" fmla="val 10000"/>
            </a:avLst>
          </a:prstGeom>
          <a:solidFill>
            <a:srgbClr val="EEF2F8"/>
          </a:solidFill>
          <a:ln w="12700">
            <a:solidFill>
              <a:srgbClr val="EEF2F8"/>
            </a:solidFill>
            <a:prstDash val="solid"/>
          </a:ln>
        </p:spPr>
      </p:sp>
      <p:sp>
        <p:nvSpPr>
          <p:cNvPr id="11" name="Text 8"/>
          <p:cNvSpPr txBox="1"/>
          <p:nvPr/>
        </p:nvSpPr>
        <p:spPr>
          <a:xfrm>
            <a:off x="2029968" y="1947672"/>
            <a:ext cx="1792224" cy="585216"/>
          </a:xfrm>
          <a:prstGeom prst="rect">
            <a:avLst/>
          </a:prstGeom>
          <a:noFill/>
          <a:ln/>
        </p:spPr>
        <p:txBody>
          <a:bodyPr wrap="square" lIns="0" tIns="0" rIns="0" bIns="0" rtlCol="0" anchor="ctr"/>
          <a:lstStyle/>
          <a:p>
            <a:pPr algn="ctr" indent="0" marL="0">
              <a:lnSpc>
                <a:spcPct val="115000"/>
              </a:lnSpc>
              <a:buNone/>
            </a:pPr>
            <a:r>
              <a:rPr lang="en-US" sz="1400" b="1" dirty="0">
                <a:solidFill>
                  <a:srgbClr val="1C2B4A"/>
                </a:solidFill>
                <a:latin typeface="LINE Seed JP" pitchFamily="34" charset="0"/>
                <a:ea typeface="LINE Seed JP" pitchFamily="34" charset="-122"/>
                <a:cs typeface="LINE Seed JP" pitchFamily="34" charset="-120"/>
              </a:rPr>
              <a:t>投稿を見る</a:t>
            </a:r>
            <a:endParaRPr lang="en-US" sz="1400" dirty="0"/>
          </a:p>
        </p:txBody>
      </p:sp>
      <p:sp>
        <p:nvSpPr>
          <p:cNvPr id="12" name="Shape 9"/>
          <p:cNvSpPr/>
          <p:nvPr/>
        </p:nvSpPr>
        <p:spPr>
          <a:xfrm>
            <a:off x="3977640" y="2240280"/>
            <a:ext cx="228600" cy="0"/>
          </a:xfrm>
          <a:prstGeom prst="line">
            <a:avLst/>
          </a:prstGeom>
          <a:noFill/>
          <a:ln w="22225">
            <a:solidFill>
              <a:srgbClr val="34415A"/>
            </a:solidFill>
            <a:prstDash val="solid"/>
            <a:tailEnd type="triangle"/>
          </a:ln>
        </p:spPr>
      </p:sp>
      <p:sp>
        <p:nvSpPr>
          <p:cNvPr id="13" name="Shape 10"/>
          <p:cNvSpPr/>
          <p:nvPr/>
        </p:nvSpPr>
        <p:spPr>
          <a:xfrm>
            <a:off x="4251960" y="1874520"/>
            <a:ext cx="2011680" cy="731520"/>
          </a:xfrm>
          <a:prstGeom prst="roundRect">
            <a:avLst>
              <a:gd name="adj" fmla="val 10000"/>
            </a:avLst>
          </a:prstGeom>
          <a:solidFill>
            <a:srgbClr val="FDEBDF"/>
          </a:solidFill>
          <a:ln w="12700">
            <a:solidFill>
              <a:srgbClr val="FDEBDF"/>
            </a:solidFill>
            <a:prstDash val="solid"/>
          </a:ln>
        </p:spPr>
      </p:sp>
      <p:sp>
        <p:nvSpPr>
          <p:cNvPr id="14" name="Shape 11"/>
          <p:cNvSpPr/>
          <p:nvPr/>
        </p:nvSpPr>
        <p:spPr>
          <a:xfrm>
            <a:off x="4251960" y="1874520"/>
            <a:ext cx="2011680" cy="731520"/>
          </a:xfrm>
          <a:prstGeom prst="roundRect">
            <a:avLst>
              <a:gd name="adj" fmla="val 10000"/>
            </a:avLst>
          </a:prstGeom>
          <a:ln w="15875">
            <a:solidFill>
              <a:srgbClr val="F26B21"/>
            </a:solidFill>
            <a:prstDash val="solid"/>
          </a:ln>
        </p:spPr>
      </p:sp>
      <p:sp>
        <p:nvSpPr>
          <p:cNvPr id="15" name="Text 12"/>
          <p:cNvSpPr txBox="1"/>
          <p:nvPr/>
        </p:nvSpPr>
        <p:spPr>
          <a:xfrm>
            <a:off x="4361688" y="1947672"/>
            <a:ext cx="1792224" cy="585216"/>
          </a:xfrm>
          <a:prstGeom prst="rect">
            <a:avLst/>
          </a:prstGeom>
          <a:noFill/>
          <a:ln/>
        </p:spPr>
        <p:txBody>
          <a:bodyPr wrap="square" lIns="0" tIns="0" rIns="0" bIns="0" rtlCol="0" anchor="ctr"/>
          <a:lstStyle/>
          <a:p>
            <a:pPr algn="ctr" indent="0" marL="0">
              <a:lnSpc>
                <a:spcPct val="115000"/>
              </a:lnSpc>
              <a:buNone/>
            </a:pPr>
            <a:r>
              <a:rPr lang="en-US" sz="1400" b="1" dirty="0">
                <a:solidFill>
                  <a:srgbClr val="1C2B4A"/>
                </a:solidFill>
                <a:latin typeface="LINE Seed JP" pitchFamily="34" charset="0"/>
                <a:ea typeface="LINE Seed JP" pitchFamily="34" charset="-122"/>
                <a:cs typeface="LINE Seed JP" pitchFamily="34" charset="-120"/>
              </a:rPr>
              <a:t>LINEに登録する</a:t>
            </a:r>
            <a:endParaRPr lang="en-US" sz="1400" dirty="0"/>
          </a:p>
        </p:txBody>
      </p:sp>
      <p:sp>
        <p:nvSpPr>
          <p:cNvPr id="16" name="Shape 13"/>
          <p:cNvSpPr/>
          <p:nvPr/>
        </p:nvSpPr>
        <p:spPr>
          <a:xfrm>
            <a:off x="6309360" y="2240280"/>
            <a:ext cx="228600" cy="0"/>
          </a:xfrm>
          <a:prstGeom prst="line">
            <a:avLst/>
          </a:prstGeom>
          <a:noFill/>
          <a:ln w="22225">
            <a:solidFill>
              <a:srgbClr val="34415A"/>
            </a:solidFill>
            <a:prstDash val="solid"/>
            <a:tailEnd type="triangle"/>
          </a:ln>
        </p:spPr>
      </p:sp>
      <p:sp>
        <p:nvSpPr>
          <p:cNvPr id="17" name="Shape 14"/>
          <p:cNvSpPr/>
          <p:nvPr/>
        </p:nvSpPr>
        <p:spPr>
          <a:xfrm>
            <a:off x="6583680" y="1874520"/>
            <a:ext cx="2011680" cy="731520"/>
          </a:xfrm>
          <a:prstGeom prst="roundRect">
            <a:avLst>
              <a:gd name="adj" fmla="val 10000"/>
            </a:avLst>
          </a:prstGeom>
          <a:solidFill>
            <a:srgbClr val="EEF2F8"/>
          </a:solidFill>
          <a:ln w="12700">
            <a:solidFill>
              <a:srgbClr val="EEF2F8"/>
            </a:solidFill>
            <a:prstDash val="solid"/>
          </a:ln>
        </p:spPr>
      </p:sp>
      <p:sp>
        <p:nvSpPr>
          <p:cNvPr id="18" name="Text 15"/>
          <p:cNvSpPr txBox="1"/>
          <p:nvPr/>
        </p:nvSpPr>
        <p:spPr>
          <a:xfrm>
            <a:off x="6693408" y="1947672"/>
            <a:ext cx="1792224" cy="585216"/>
          </a:xfrm>
          <a:prstGeom prst="rect">
            <a:avLst/>
          </a:prstGeom>
          <a:noFill/>
          <a:ln/>
        </p:spPr>
        <p:txBody>
          <a:bodyPr wrap="square" lIns="0" tIns="0" rIns="0" bIns="0" rtlCol="0" anchor="ctr"/>
          <a:lstStyle/>
          <a:p>
            <a:pPr algn="ctr" indent="0" marL="0">
              <a:lnSpc>
                <a:spcPct val="115000"/>
              </a:lnSpc>
              <a:buNone/>
            </a:pPr>
            <a:r>
              <a:rPr lang="en-US" sz="1400" b="1" dirty="0">
                <a:solidFill>
                  <a:srgbClr val="1C2B4A"/>
                </a:solidFill>
                <a:latin typeface="LINE Seed JP" pitchFamily="34" charset="0"/>
                <a:ea typeface="LINE Seed JP" pitchFamily="34" charset="-122"/>
                <a:cs typeface="LINE Seed JP" pitchFamily="34" charset="-120"/>
              </a:rPr>
              <a:t>体験・相談を申し込む</a:t>
            </a:r>
            <a:endParaRPr lang="en-US" sz="1400" dirty="0"/>
          </a:p>
        </p:txBody>
      </p:sp>
      <p:sp>
        <p:nvSpPr>
          <p:cNvPr id="19" name="Text 16"/>
          <p:cNvSpPr txBox="1"/>
          <p:nvPr/>
        </p:nvSpPr>
        <p:spPr>
          <a:xfrm>
            <a:off x="548640" y="3108960"/>
            <a:ext cx="1280160" cy="731520"/>
          </a:xfrm>
          <a:prstGeom prst="rect">
            <a:avLst/>
          </a:prstGeom>
          <a:noFill/>
          <a:ln/>
        </p:spPr>
        <p:txBody>
          <a:bodyPr wrap="square" lIns="0" tIns="0" rIns="0" bIns="0" rtlCol="0" anchor="ctr"/>
          <a:lstStyle/>
          <a:p>
            <a:pPr algn="l" indent="0" marL="0">
              <a:buNone/>
            </a:pPr>
            <a:r>
              <a:rPr lang="en-US" sz="1500" b="1" dirty="0">
                <a:solidFill>
                  <a:srgbClr val="F26B21"/>
                </a:solidFill>
                <a:latin typeface="LINE Seed JP" pitchFamily="34" charset="0"/>
                <a:ea typeface="LINE Seed JP" pitchFamily="34" charset="-122"/>
                <a:cs typeface="LINE Seed JP" pitchFamily="34" charset="-120"/>
              </a:rPr>
              <a:t>購入のあと</a:t>
            </a:r>
            <a:endParaRPr lang="en-US" sz="1500" dirty="0"/>
          </a:p>
        </p:txBody>
      </p:sp>
      <p:sp>
        <p:nvSpPr>
          <p:cNvPr id="20" name="Shape 17"/>
          <p:cNvSpPr/>
          <p:nvPr/>
        </p:nvSpPr>
        <p:spPr>
          <a:xfrm>
            <a:off x="1920240" y="3108960"/>
            <a:ext cx="2011680" cy="731520"/>
          </a:xfrm>
          <a:prstGeom prst="roundRect">
            <a:avLst>
              <a:gd name="adj" fmla="val 10000"/>
            </a:avLst>
          </a:prstGeom>
          <a:solidFill>
            <a:srgbClr val="EEF2F8"/>
          </a:solidFill>
          <a:ln w="12700">
            <a:solidFill>
              <a:srgbClr val="EEF2F8"/>
            </a:solidFill>
            <a:prstDash val="solid"/>
          </a:ln>
        </p:spPr>
      </p:sp>
      <p:sp>
        <p:nvSpPr>
          <p:cNvPr id="21" name="Text 18"/>
          <p:cNvSpPr txBox="1"/>
          <p:nvPr/>
        </p:nvSpPr>
        <p:spPr>
          <a:xfrm>
            <a:off x="2029968" y="3182112"/>
            <a:ext cx="1792224" cy="585216"/>
          </a:xfrm>
          <a:prstGeom prst="rect">
            <a:avLst/>
          </a:prstGeom>
          <a:noFill/>
          <a:ln/>
        </p:spPr>
        <p:txBody>
          <a:bodyPr wrap="square" lIns="0" tIns="0" rIns="0" bIns="0" rtlCol="0" anchor="ctr"/>
          <a:lstStyle/>
          <a:p>
            <a:pPr algn="ctr" indent="0" marL="0">
              <a:lnSpc>
                <a:spcPct val="115000"/>
              </a:lnSpc>
              <a:buNone/>
            </a:pPr>
            <a:r>
              <a:rPr lang="en-US" sz="1400" b="1" dirty="0">
                <a:solidFill>
                  <a:srgbClr val="1C2B4A"/>
                </a:solidFill>
                <a:latin typeface="LINE Seed JP" pitchFamily="34" charset="0"/>
                <a:ea typeface="LINE Seed JP" pitchFamily="34" charset="-122"/>
                <a:cs typeface="LINE Seed JP" pitchFamily="34" charset="-120"/>
              </a:rPr>
              <a:t>購入する</a:t>
            </a:r>
            <a:endParaRPr lang="en-US" sz="1400" dirty="0"/>
          </a:p>
        </p:txBody>
      </p:sp>
      <p:sp>
        <p:nvSpPr>
          <p:cNvPr id="22" name="Shape 19"/>
          <p:cNvSpPr/>
          <p:nvPr/>
        </p:nvSpPr>
        <p:spPr>
          <a:xfrm>
            <a:off x="3977640" y="3474720"/>
            <a:ext cx="228600" cy="0"/>
          </a:xfrm>
          <a:prstGeom prst="line">
            <a:avLst/>
          </a:prstGeom>
          <a:noFill/>
          <a:ln w="22225">
            <a:solidFill>
              <a:srgbClr val="34415A"/>
            </a:solidFill>
            <a:prstDash val="solid"/>
            <a:tailEnd type="triangle"/>
          </a:ln>
        </p:spPr>
      </p:sp>
      <p:sp>
        <p:nvSpPr>
          <p:cNvPr id="23" name="Shape 20"/>
          <p:cNvSpPr/>
          <p:nvPr/>
        </p:nvSpPr>
        <p:spPr>
          <a:xfrm>
            <a:off x="4251960" y="3108960"/>
            <a:ext cx="2011680" cy="731520"/>
          </a:xfrm>
          <a:prstGeom prst="roundRect">
            <a:avLst>
              <a:gd name="adj" fmla="val 10000"/>
            </a:avLst>
          </a:prstGeom>
          <a:solidFill>
            <a:srgbClr val="FDEBDF"/>
          </a:solidFill>
          <a:ln w="12700">
            <a:solidFill>
              <a:srgbClr val="FDEBDF"/>
            </a:solidFill>
            <a:prstDash val="solid"/>
          </a:ln>
        </p:spPr>
      </p:sp>
      <p:sp>
        <p:nvSpPr>
          <p:cNvPr id="24" name="Shape 21"/>
          <p:cNvSpPr/>
          <p:nvPr/>
        </p:nvSpPr>
        <p:spPr>
          <a:xfrm>
            <a:off x="4251960" y="3108960"/>
            <a:ext cx="2011680" cy="731520"/>
          </a:xfrm>
          <a:prstGeom prst="roundRect">
            <a:avLst>
              <a:gd name="adj" fmla="val 10000"/>
            </a:avLst>
          </a:prstGeom>
          <a:ln w="15875">
            <a:solidFill>
              <a:srgbClr val="F26B21"/>
            </a:solidFill>
            <a:prstDash val="solid"/>
          </a:ln>
        </p:spPr>
      </p:sp>
      <p:sp>
        <p:nvSpPr>
          <p:cNvPr id="25" name="Text 22"/>
          <p:cNvSpPr txBox="1"/>
          <p:nvPr/>
        </p:nvSpPr>
        <p:spPr>
          <a:xfrm>
            <a:off x="4361688" y="3182112"/>
            <a:ext cx="1792224" cy="585216"/>
          </a:xfrm>
          <a:prstGeom prst="rect">
            <a:avLst/>
          </a:prstGeom>
          <a:noFill/>
          <a:ln/>
        </p:spPr>
        <p:txBody>
          <a:bodyPr wrap="square" lIns="0" tIns="0" rIns="0" bIns="0" rtlCol="0" anchor="ctr"/>
          <a:lstStyle/>
          <a:p>
            <a:pPr algn="ctr" indent="0" marL="0">
              <a:lnSpc>
                <a:spcPct val="115000"/>
              </a:lnSpc>
              <a:buNone/>
            </a:pPr>
            <a:r>
              <a:rPr lang="en-US" sz="1400" b="1" dirty="0">
                <a:solidFill>
                  <a:srgbClr val="1C2B4A"/>
                </a:solidFill>
                <a:latin typeface="LINE Seed JP" pitchFamily="34" charset="0"/>
                <a:ea typeface="LINE Seed JP" pitchFamily="34" charset="-122"/>
                <a:cs typeface="LINE Seed JP" pitchFamily="34" charset="-120"/>
              </a:rPr>
              <a:t>LINEで</a:t>
            </a:r>
            <a:endParaRPr lang="en-US" sz="1400" dirty="0"/>
          </a:p>
          <a:p>
            <a:pPr algn="ctr" indent="0" marL="0">
              <a:lnSpc>
                <a:spcPct val="115000"/>
              </a:lnSpc>
              <a:buNone/>
            </a:pPr>
            <a:r>
              <a:rPr lang="en-US" sz="1400" b="1" dirty="0">
                <a:solidFill>
                  <a:srgbClr val="1C2B4A"/>
                </a:solidFill>
                <a:latin typeface="LINE Seed JP" pitchFamily="34" charset="0"/>
                <a:ea typeface="LINE Seed JP" pitchFamily="34" charset="-122"/>
                <a:cs typeface="LINE Seed JP" pitchFamily="34" charset="-120"/>
              </a:rPr>
              <a:t>連絡を受け取る</a:t>
            </a:r>
            <a:endParaRPr lang="en-US" sz="1400" dirty="0"/>
          </a:p>
        </p:txBody>
      </p:sp>
      <p:sp>
        <p:nvSpPr>
          <p:cNvPr id="26" name="Shape 23"/>
          <p:cNvSpPr/>
          <p:nvPr/>
        </p:nvSpPr>
        <p:spPr>
          <a:xfrm>
            <a:off x="6309360" y="3474720"/>
            <a:ext cx="228600" cy="0"/>
          </a:xfrm>
          <a:prstGeom prst="line">
            <a:avLst/>
          </a:prstGeom>
          <a:noFill/>
          <a:ln w="22225">
            <a:solidFill>
              <a:srgbClr val="34415A"/>
            </a:solidFill>
            <a:prstDash val="solid"/>
            <a:tailEnd type="triangle"/>
          </a:ln>
        </p:spPr>
      </p:sp>
      <p:sp>
        <p:nvSpPr>
          <p:cNvPr id="27" name="Shape 24"/>
          <p:cNvSpPr/>
          <p:nvPr/>
        </p:nvSpPr>
        <p:spPr>
          <a:xfrm>
            <a:off x="6583680" y="3108960"/>
            <a:ext cx="2011680" cy="731520"/>
          </a:xfrm>
          <a:prstGeom prst="roundRect">
            <a:avLst>
              <a:gd name="adj" fmla="val 10000"/>
            </a:avLst>
          </a:prstGeom>
          <a:solidFill>
            <a:srgbClr val="EEF2F8"/>
          </a:solidFill>
          <a:ln w="12700">
            <a:solidFill>
              <a:srgbClr val="EEF2F8"/>
            </a:solidFill>
            <a:prstDash val="solid"/>
          </a:ln>
        </p:spPr>
      </p:sp>
      <p:sp>
        <p:nvSpPr>
          <p:cNvPr id="28" name="Text 25"/>
          <p:cNvSpPr txBox="1"/>
          <p:nvPr/>
        </p:nvSpPr>
        <p:spPr>
          <a:xfrm>
            <a:off x="6693408" y="3182112"/>
            <a:ext cx="1792224" cy="585216"/>
          </a:xfrm>
          <a:prstGeom prst="rect">
            <a:avLst/>
          </a:prstGeom>
          <a:noFill/>
          <a:ln/>
        </p:spPr>
        <p:txBody>
          <a:bodyPr wrap="square" lIns="0" tIns="0" rIns="0" bIns="0" rtlCol="0" anchor="ctr"/>
          <a:lstStyle/>
          <a:p>
            <a:pPr algn="ctr" indent="0" marL="0">
              <a:lnSpc>
                <a:spcPct val="115000"/>
              </a:lnSpc>
              <a:buNone/>
            </a:pPr>
            <a:r>
              <a:rPr lang="en-US" sz="1400" b="1" dirty="0">
                <a:solidFill>
                  <a:srgbClr val="1C2B4A"/>
                </a:solidFill>
                <a:latin typeface="LINE Seed JP" pitchFamily="34" charset="0"/>
                <a:ea typeface="LINE Seed JP" pitchFamily="34" charset="-122"/>
                <a:cs typeface="LINE Seed JP" pitchFamily="34" charset="-120"/>
              </a:rPr>
              <a:t>もう一度利用する</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設計図が要る理由</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4つの段階を1枚につなぐ「設計図」</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06 / 36</a:t>
            </a:r>
            <a:endParaRPr lang="en-US" sz="800" dirty="0"/>
          </a:p>
        </p:txBody>
      </p:sp>
      <p:sp>
        <p:nvSpPr>
          <p:cNvPr id="7" name="Text 5"/>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集客からリピートまでの道筋を、一覧できる図として可視化します。</a:t>
            </a:r>
            <a:endParaRPr lang="en-US" sz="1300" dirty="0"/>
          </a:p>
        </p:txBody>
      </p:sp>
      <p:sp>
        <p:nvSpPr>
          <p:cNvPr id="9" name="Shape 6"/>
          <p:cNvSpPr/>
          <p:nvPr/>
        </p:nvSpPr>
        <p:spPr>
          <a:xfrm>
            <a:off x="822960" y="1737360"/>
            <a:ext cx="7498080" cy="2743200"/>
          </a:xfrm>
          <a:prstGeom prst="rect">
            <a:avLst/>
          </a:prstGeom>
          <a:solidFill>
            <a:srgbClr val="FFFFFF"/>
          </a:solidFill>
          <a:ln w="12700">
            <a:solidFill>
              <a:srgbClr val="34415A"/>
            </a:solidFill>
            <a:prstDash val="solid"/>
          </a:ln>
          <a:effectLst>
            <a:outerShdw sx="100000" sy="100000" kx="0" ky="0" algn="bl" rotWithShape="0" blurRad="38100" dist="25400" dir="5400000">
              <a:srgbClr val="000000">
                <a:alpha val="12000"/>
              </a:srgbClr>
            </a:outerShdw>
          </a:effectLst>
        </p:spPr>
      </p:sp>
      <p:sp>
        <p:nvSpPr>
          <p:cNvPr id="10" name="Text 7"/>
          <p:cNvSpPr txBox="1"/>
          <p:nvPr/>
        </p:nvSpPr>
        <p:spPr>
          <a:xfrm>
            <a:off x="1005840" y="1810512"/>
            <a:ext cx="1828800" cy="274320"/>
          </a:xfrm>
          <a:prstGeom prst="rect">
            <a:avLst/>
          </a:prstGeom>
          <a:noFill/>
          <a:ln/>
        </p:spPr>
        <p:txBody>
          <a:bodyPr wrap="square" lIns="0" tIns="0" rIns="0" bIns="0" rtlCol="0" anchor="t"/>
          <a:lstStyle/>
          <a:p>
            <a:pPr algn="l" indent="0" marL="0">
              <a:buNone/>
            </a:pPr>
            <a:r>
              <a:rPr lang="en-US" sz="1100" b="1" dirty="0">
                <a:solidFill>
                  <a:srgbClr val="556176"/>
                </a:solidFill>
                <a:latin typeface="LINE Seed JP" pitchFamily="34" charset="0"/>
                <a:ea typeface="LINE Seed JP" pitchFamily="34" charset="-122"/>
                <a:cs typeface="LINE Seed JP" pitchFamily="34" charset="-120"/>
              </a:rPr>
              <a:t>設計図</a:t>
            </a:r>
            <a:endParaRPr lang="en-US" sz="1100" dirty="0"/>
          </a:p>
        </p:txBody>
      </p:sp>
      <p:sp>
        <p:nvSpPr>
          <p:cNvPr id="11" name="Shape 8"/>
          <p:cNvSpPr/>
          <p:nvPr/>
        </p:nvSpPr>
        <p:spPr>
          <a:xfrm>
            <a:off x="2011680" y="2148840"/>
            <a:ext cx="1449324" cy="402336"/>
          </a:xfrm>
          <a:prstGeom prst="roundRect">
            <a:avLst>
              <a:gd name="adj" fmla="val 50000"/>
            </a:avLst>
          </a:prstGeom>
          <a:solidFill>
            <a:srgbClr val="1C2B4A"/>
          </a:solidFill>
          <a:ln w="12700">
            <a:solidFill>
              <a:srgbClr val="1C2B4A"/>
            </a:solidFill>
            <a:prstDash val="solid"/>
          </a:ln>
        </p:spPr>
      </p:sp>
      <p:sp>
        <p:nvSpPr>
          <p:cNvPr id="12" name="Text 9"/>
          <p:cNvSpPr txBox="1"/>
          <p:nvPr/>
        </p:nvSpPr>
        <p:spPr>
          <a:xfrm>
            <a:off x="2011680" y="2148840"/>
            <a:ext cx="1449324" cy="402336"/>
          </a:xfrm>
          <a:prstGeom prst="rect">
            <a:avLst/>
          </a:prstGeom>
          <a:noFill/>
          <a:ln/>
        </p:spPr>
        <p:txBody>
          <a:bodyPr wrap="square" lIns="0" tIns="0" rIns="0" bIns="0" rtlCol="0" anchor="ctr"/>
          <a:lstStyle/>
          <a:p>
            <a:pPr algn="ctr" indent="0" marL="0">
              <a:buNone/>
            </a:pPr>
            <a:endParaRPr lang="en-US" sz="1200" dirty="0"/>
          </a:p>
        </p:txBody>
      </p:sp>
      <p:pic>
        <p:nvPicPr>
          <p:cNvPr id="13"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176272" y="2231136"/>
            <a:ext cx="237744" cy="237744"/>
          </a:xfrm>
          <a:prstGeom prst="rect">
            <a:avLst/>
          </a:prstGeom>
        </p:spPr>
      </p:pic>
      <p:sp>
        <p:nvSpPr>
          <p:cNvPr id="14" name="Text 10"/>
          <p:cNvSpPr txBox="1"/>
          <p:nvPr/>
        </p:nvSpPr>
        <p:spPr>
          <a:xfrm>
            <a:off x="2468880" y="2148840"/>
            <a:ext cx="900684"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集客</a:t>
            </a:r>
            <a:endParaRPr lang="en-US" sz="1200" dirty="0"/>
          </a:p>
        </p:txBody>
      </p:sp>
      <p:sp>
        <p:nvSpPr>
          <p:cNvPr id="15" name="Shape 11"/>
          <p:cNvSpPr/>
          <p:nvPr/>
        </p:nvSpPr>
        <p:spPr>
          <a:xfrm>
            <a:off x="3570732" y="2148840"/>
            <a:ext cx="1449324" cy="402336"/>
          </a:xfrm>
          <a:prstGeom prst="roundRect">
            <a:avLst>
              <a:gd name="adj" fmla="val 50000"/>
            </a:avLst>
          </a:prstGeom>
          <a:solidFill>
            <a:srgbClr val="1C2B4A"/>
          </a:solidFill>
          <a:ln w="12700">
            <a:solidFill>
              <a:srgbClr val="1C2B4A"/>
            </a:solidFill>
            <a:prstDash val="solid"/>
          </a:ln>
        </p:spPr>
      </p:sp>
      <p:sp>
        <p:nvSpPr>
          <p:cNvPr id="16" name="Text 12"/>
          <p:cNvSpPr txBox="1"/>
          <p:nvPr/>
        </p:nvSpPr>
        <p:spPr>
          <a:xfrm>
            <a:off x="3570732" y="2148840"/>
            <a:ext cx="1449324" cy="402336"/>
          </a:xfrm>
          <a:prstGeom prst="rect">
            <a:avLst/>
          </a:prstGeom>
          <a:noFill/>
          <a:ln/>
        </p:spPr>
        <p:txBody>
          <a:bodyPr wrap="square" lIns="0" tIns="0" rIns="0" bIns="0" rtlCol="0" anchor="ctr"/>
          <a:lstStyle/>
          <a:p>
            <a:pPr algn="ctr" indent="0" marL="0">
              <a:buNone/>
            </a:pPr>
            <a:endParaRPr lang="en-US" sz="1200" dirty="0"/>
          </a:p>
        </p:txBody>
      </p:sp>
      <p:pic>
        <p:nvPicPr>
          <p:cNvPr id="17"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35324" y="2231136"/>
            <a:ext cx="237744" cy="237744"/>
          </a:xfrm>
          <a:prstGeom prst="rect">
            <a:avLst/>
          </a:prstGeom>
        </p:spPr>
      </p:pic>
      <p:sp>
        <p:nvSpPr>
          <p:cNvPr id="18" name="Text 13"/>
          <p:cNvSpPr txBox="1"/>
          <p:nvPr/>
        </p:nvSpPr>
        <p:spPr>
          <a:xfrm>
            <a:off x="4027932" y="2148840"/>
            <a:ext cx="900684"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つながる</a:t>
            </a:r>
            <a:endParaRPr lang="en-US" sz="1200" dirty="0"/>
          </a:p>
        </p:txBody>
      </p:sp>
      <p:sp>
        <p:nvSpPr>
          <p:cNvPr id="19" name="Shape 14"/>
          <p:cNvSpPr/>
          <p:nvPr/>
        </p:nvSpPr>
        <p:spPr>
          <a:xfrm>
            <a:off x="5129784" y="2148840"/>
            <a:ext cx="1449324" cy="402336"/>
          </a:xfrm>
          <a:prstGeom prst="roundRect">
            <a:avLst>
              <a:gd name="adj" fmla="val 50000"/>
            </a:avLst>
          </a:prstGeom>
          <a:solidFill>
            <a:srgbClr val="1C2B4A"/>
          </a:solidFill>
          <a:ln w="12700">
            <a:solidFill>
              <a:srgbClr val="1C2B4A"/>
            </a:solidFill>
            <a:prstDash val="solid"/>
          </a:ln>
        </p:spPr>
      </p:sp>
      <p:sp>
        <p:nvSpPr>
          <p:cNvPr id="20" name="Text 15"/>
          <p:cNvSpPr txBox="1"/>
          <p:nvPr/>
        </p:nvSpPr>
        <p:spPr>
          <a:xfrm>
            <a:off x="5129784" y="2148840"/>
            <a:ext cx="1449324" cy="402336"/>
          </a:xfrm>
          <a:prstGeom prst="rect">
            <a:avLst/>
          </a:prstGeom>
          <a:noFill/>
          <a:ln/>
        </p:spPr>
        <p:txBody>
          <a:bodyPr wrap="square" lIns="0" tIns="0" rIns="0" bIns="0" rtlCol="0" anchor="ctr"/>
          <a:lstStyle/>
          <a:p>
            <a:pPr algn="ctr" indent="0" marL="0">
              <a:buNone/>
            </a:pPr>
            <a:endParaRPr lang="en-US" sz="1200" dirty="0"/>
          </a:p>
        </p:txBody>
      </p:sp>
      <p:pic>
        <p:nvPicPr>
          <p:cNvPr id="21"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294376" y="2231136"/>
            <a:ext cx="237744" cy="237744"/>
          </a:xfrm>
          <a:prstGeom prst="rect">
            <a:avLst/>
          </a:prstGeom>
        </p:spPr>
      </p:pic>
      <p:sp>
        <p:nvSpPr>
          <p:cNvPr id="22" name="Text 16"/>
          <p:cNvSpPr txBox="1"/>
          <p:nvPr/>
        </p:nvSpPr>
        <p:spPr>
          <a:xfrm>
            <a:off x="5586984" y="2148840"/>
            <a:ext cx="900684"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購入</a:t>
            </a:r>
            <a:endParaRPr lang="en-US" sz="1200" dirty="0"/>
          </a:p>
        </p:txBody>
      </p:sp>
      <p:sp>
        <p:nvSpPr>
          <p:cNvPr id="23" name="Shape 17"/>
          <p:cNvSpPr/>
          <p:nvPr/>
        </p:nvSpPr>
        <p:spPr>
          <a:xfrm>
            <a:off x="6688836" y="2148840"/>
            <a:ext cx="1449324" cy="402336"/>
          </a:xfrm>
          <a:prstGeom prst="roundRect">
            <a:avLst>
              <a:gd name="adj" fmla="val 50000"/>
            </a:avLst>
          </a:prstGeom>
          <a:solidFill>
            <a:srgbClr val="1C2B4A"/>
          </a:solidFill>
          <a:ln w="12700">
            <a:solidFill>
              <a:srgbClr val="1C2B4A"/>
            </a:solidFill>
            <a:prstDash val="solid"/>
          </a:ln>
        </p:spPr>
      </p:sp>
      <p:sp>
        <p:nvSpPr>
          <p:cNvPr id="24" name="Text 18"/>
          <p:cNvSpPr txBox="1"/>
          <p:nvPr/>
        </p:nvSpPr>
        <p:spPr>
          <a:xfrm>
            <a:off x="6688836" y="2148840"/>
            <a:ext cx="1449324" cy="402336"/>
          </a:xfrm>
          <a:prstGeom prst="rect">
            <a:avLst/>
          </a:prstGeom>
          <a:noFill/>
          <a:ln/>
        </p:spPr>
        <p:txBody>
          <a:bodyPr wrap="square" lIns="0" tIns="0" rIns="0" bIns="0" rtlCol="0" anchor="ctr"/>
          <a:lstStyle/>
          <a:p>
            <a:pPr algn="ctr" indent="0" marL="0">
              <a:buNone/>
            </a:pPr>
            <a:endParaRPr lang="en-US" sz="1200" dirty="0"/>
          </a:p>
        </p:txBody>
      </p:sp>
      <p:pic>
        <p:nvPicPr>
          <p:cNvPr id="25"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53428" y="2231136"/>
            <a:ext cx="237744" cy="237744"/>
          </a:xfrm>
          <a:prstGeom prst="rect">
            <a:avLst/>
          </a:prstGeom>
        </p:spPr>
      </p:pic>
      <p:sp>
        <p:nvSpPr>
          <p:cNvPr id="26" name="Text 19"/>
          <p:cNvSpPr txBox="1"/>
          <p:nvPr/>
        </p:nvSpPr>
        <p:spPr>
          <a:xfrm>
            <a:off x="7146036" y="2148840"/>
            <a:ext cx="900684"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リピート</a:t>
            </a:r>
            <a:endParaRPr lang="en-US" sz="1200" dirty="0"/>
          </a:p>
        </p:txBody>
      </p:sp>
      <p:sp>
        <p:nvSpPr>
          <p:cNvPr id="27" name="Text 20"/>
          <p:cNvSpPr txBox="1"/>
          <p:nvPr/>
        </p:nvSpPr>
        <p:spPr>
          <a:xfrm>
            <a:off x="1005840" y="2697480"/>
            <a:ext cx="1005840" cy="731520"/>
          </a:xfrm>
          <a:prstGeom prst="rect">
            <a:avLst/>
          </a:prstGeom>
          <a:noFill/>
          <a:ln/>
        </p:spPr>
        <p:txBody>
          <a:bodyPr wrap="square" lIns="0" tIns="0" rIns="0" bIns="0" rtlCol="0" anchor="ctr"/>
          <a:lstStyle/>
          <a:p>
            <a:pPr algn="l" indent="0" marL="0">
              <a:buNone/>
            </a:pPr>
            <a:r>
              <a:rPr lang="en-US" sz="1200" b="1" dirty="0">
                <a:solidFill>
                  <a:srgbClr val="1C2B4A"/>
                </a:solidFill>
                <a:latin typeface="LINE Seed JP" pitchFamily="34" charset="0"/>
                <a:ea typeface="LINE Seed JP" pitchFamily="34" charset="-122"/>
                <a:cs typeface="LINE Seed JP" pitchFamily="34" charset="-120"/>
              </a:rPr>
              <a:t>いまの流れ</a:t>
            </a:r>
            <a:endParaRPr lang="en-US" sz="1200" dirty="0"/>
          </a:p>
        </p:txBody>
      </p:sp>
      <p:sp>
        <p:nvSpPr>
          <p:cNvPr id="28" name="Shape 21"/>
          <p:cNvSpPr/>
          <p:nvPr/>
        </p:nvSpPr>
        <p:spPr>
          <a:xfrm>
            <a:off x="2011680" y="2697480"/>
            <a:ext cx="1449324" cy="731520"/>
          </a:xfrm>
          <a:prstGeom prst="rect">
            <a:avLst/>
          </a:prstGeom>
          <a:solidFill>
            <a:srgbClr val="EEF2F8"/>
          </a:solidFill>
          <a:ln w="9525">
            <a:solidFill>
              <a:srgbClr val="C9D2E3"/>
            </a:solidFill>
            <a:prstDash val="solid"/>
          </a:ln>
        </p:spPr>
      </p:sp>
      <p:sp>
        <p:nvSpPr>
          <p:cNvPr id="29" name="Shape 22"/>
          <p:cNvSpPr/>
          <p:nvPr/>
        </p:nvSpPr>
        <p:spPr>
          <a:xfrm>
            <a:off x="3570732" y="2697480"/>
            <a:ext cx="1449324" cy="731520"/>
          </a:xfrm>
          <a:prstGeom prst="rect">
            <a:avLst/>
          </a:prstGeom>
          <a:solidFill>
            <a:srgbClr val="EEF2F8"/>
          </a:solidFill>
          <a:ln w="9525">
            <a:solidFill>
              <a:srgbClr val="C9D2E3"/>
            </a:solidFill>
            <a:prstDash val="solid"/>
          </a:ln>
        </p:spPr>
      </p:sp>
      <p:sp>
        <p:nvSpPr>
          <p:cNvPr id="30" name="Shape 23"/>
          <p:cNvSpPr/>
          <p:nvPr/>
        </p:nvSpPr>
        <p:spPr>
          <a:xfrm>
            <a:off x="5129784" y="2697480"/>
            <a:ext cx="1449324" cy="731520"/>
          </a:xfrm>
          <a:prstGeom prst="rect">
            <a:avLst/>
          </a:prstGeom>
          <a:solidFill>
            <a:srgbClr val="EEF2F8"/>
          </a:solidFill>
          <a:ln w="9525">
            <a:solidFill>
              <a:srgbClr val="C9D2E3"/>
            </a:solidFill>
            <a:prstDash val="solid"/>
          </a:ln>
        </p:spPr>
      </p:sp>
      <p:sp>
        <p:nvSpPr>
          <p:cNvPr id="31" name="Shape 24"/>
          <p:cNvSpPr/>
          <p:nvPr/>
        </p:nvSpPr>
        <p:spPr>
          <a:xfrm>
            <a:off x="6688836" y="2697480"/>
            <a:ext cx="1449324" cy="731520"/>
          </a:xfrm>
          <a:prstGeom prst="rect">
            <a:avLst/>
          </a:prstGeom>
          <a:solidFill>
            <a:srgbClr val="EEF2F8"/>
          </a:solidFill>
          <a:ln w="9525">
            <a:solidFill>
              <a:srgbClr val="C9D2E3"/>
            </a:solidFill>
            <a:prstDash val="solid"/>
          </a:ln>
        </p:spPr>
      </p:sp>
      <p:sp>
        <p:nvSpPr>
          <p:cNvPr id="32" name="Text 25"/>
          <p:cNvSpPr txBox="1"/>
          <p:nvPr/>
        </p:nvSpPr>
        <p:spPr>
          <a:xfrm>
            <a:off x="1005840" y="3566160"/>
            <a:ext cx="1005840" cy="731520"/>
          </a:xfrm>
          <a:prstGeom prst="rect">
            <a:avLst/>
          </a:prstGeom>
          <a:noFill/>
          <a:ln/>
        </p:spPr>
        <p:txBody>
          <a:bodyPr wrap="square" lIns="0" tIns="0" rIns="0" bIns="0" rtlCol="0" anchor="ctr"/>
          <a:lstStyle/>
          <a:p>
            <a:pPr algn="l" indent="0" marL="0">
              <a:buNone/>
            </a:pPr>
            <a:r>
              <a:rPr lang="en-US" sz="1200" b="1" dirty="0">
                <a:solidFill>
                  <a:srgbClr val="1C2B4A"/>
                </a:solidFill>
                <a:latin typeface="LINE Seed JP" pitchFamily="34" charset="0"/>
                <a:ea typeface="LINE Seed JP" pitchFamily="34" charset="-122"/>
                <a:cs typeface="LINE Seed JP" pitchFamily="34" charset="-120"/>
              </a:rPr>
              <a:t>理想の流れ</a:t>
            </a:r>
            <a:endParaRPr lang="en-US" sz="1200" dirty="0"/>
          </a:p>
        </p:txBody>
      </p:sp>
      <p:sp>
        <p:nvSpPr>
          <p:cNvPr id="33" name="Shape 26"/>
          <p:cNvSpPr/>
          <p:nvPr/>
        </p:nvSpPr>
        <p:spPr>
          <a:xfrm>
            <a:off x="2011680" y="3566160"/>
            <a:ext cx="1449324" cy="731520"/>
          </a:xfrm>
          <a:prstGeom prst="rect">
            <a:avLst/>
          </a:prstGeom>
          <a:solidFill>
            <a:srgbClr val="FDEBDF"/>
          </a:solidFill>
          <a:ln w="9525">
            <a:solidFill>
              <a:srgbClr val="C9D2E3"/>
            </a:solidFill>
            <a:prstDash val="solid"/>
          </a:ln>
        </p:spPr>
      </p:sp>
      <p:sp>
        <p:nvSpPr>
          <p:cNvPr id="34" name="Shape 27"/>
          <p:cNvSpPr/>
          <p:nvPr/>
        </p:nvSpPr>
        <p:spPr>
          <a:xfrm>
            <a:off x="3570732" y="3566160"/>
            <a:ext cx="1449324" cy="731520"/>
          </a:xfrm>
          <a:prstGeom prst="rect">
            <a:avLst/>
          </a:prstGeom>
          <a:solidFill>
            <a:srgbClr val="FDEBDF"/>
          </a:solidFill>
          <a:ln w="9525">
            <a:solidFill>
              <a:srgbClr val="C9D2E3"/>
            </a:solidFill>
            <a:prstDash val="solid"/>
          </a:ln>
        </p:spPr>
      </p:sp>
      <p:sp>
        <p:nvSpPr>
          <p:cNvPr id="35" name="Shape 28"/>
          <p:cNvSpPr/>
          <p:nvPr/>
        </p:nvSpPr>
        <p:spPr>
          <a:xfrm>
            <a:off x="5129784" y="3566160"/>
            <a:ext cx="1449324" cy="731520"/>
          </a:xfrm>
          <a:prstGeom prst="rect">
            <a:avLst/>
          </a:prstGeom>
          <a:solidFill>
            <a:srgbClr val="FDEBDF"/>
          </a:solidFill>
          <a:ln w="9525">
            <a:solidFill>
              <a:srgbClr val="C9D2E3"/>
            </a:solidFill>
            <a:prstDash val="solid"/>
          </a:ln>
        </p:spPr>
      </p:sp>
      <p:sp>
        <p:nvSpPr>
          <p:cNvPr id="36" name="Shape 29"/>
          <p:cNvSpPr/>
          <p:nvPr/>
        </p:nvSpPr>
        <p:spPr>
          <a:xfrm>
            <a:off x="6688836" y="3566160"/>
            <a:ext cx="1449324" cy="731520"/>
          </a:xfrm>
          <a:prstGeom prst="rect">
            <a:avLst/>
          </a:prstGeom>
          <a:solidFill>
            <a:srgbClr val="FDEBDF"/>
          </a:solidFill>
          <a:ln w="9525">
            <a:solidFill>
              <a:srgbClr val="C9D2E3"/>
            </a:solidFill>
            <a:prstDash val="solid"/>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設計図が要る理由</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集客からリピートの流れをつなぐ</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07 / 36</a:t>
            </a:r>
            <a:endParaRPr lang="en-US" sz="800" dirty="0"/>
          </a:p>
        </p:txBody>
      </p:sp>
      <p:sp>
        <p:nvSpPr>
          <p:cNvPr id="7" name="Text 5"/>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公式LINE・Lステップと、いま使っているツールを組み合わせて、集客からリピートまでつなげます。</a:t>
            </a:r>
            <a:endParaRPr lang="en-US" sz="1300" dirty="0"/>
          </a:p>
        </p:txBody>
      </p:sp>
      <p:sp>
        <p:nvSpPr>
          <p:cNvPr id="9" name="Shape 6"/>
          <p:cNvSpPr/>
          <p:nvPr/>
        </p:nvSpPr>
        <p:spPr>
          <a:xfrm>
            <a:off x="2011680" y="1783080"/>
            <a:ext cx="1563624" cy="420624"/>
          </a:xfrm>
          <a:prstGeom prst="roundRect">
            <a:avLst>
              <a:gd name="adj" fmla="val 50000"/>
            </a:avLst>
          </a:prstGeom>
          <a:solidFill>
            <a:srgbClr val="1C2B4A"/>
          </a:solidFill>
          <a:ln w="12700">
            <a:solidFill>
              <a:srgbClr val="1C2B4A"/>
            </a:solidFill>
            <a:prstDash val="solid"/>
          </a:ln>
        </p:spPr>
      </p:sp>
      <p:sp>
        <p:nvSpPr>
          <p:cNvPr id="10" name="Text 7"/>
          <p:cNvSpPr txBox="1"/>
          <p:nvPr/>
        </p:nvSpPr>
        <p:spPr>
          <a:xfrm>
            <a:off x="2011680" y="1783080"/>
            <a:ext cx="1563624" cy="420624"/>
          </a:xfrm>
          <a:prstGeom prst="rect">
            <a:avLst/>
          </a:prstGeom>
          <a:noFill/>
          <a:ln/>
        </p:spPr>
        <p:txBody>
          <a:bodyPr wrap="square" lIns="0" tIns="0" rIns="0" bIns="0" rtlCol="0" anchor="ctr"/>
          <a:lstStyle/>
          <a:p>
            <a:pPr algn="ctr" indent="0" marL="0">
              <a:buNone/>
            </a:pPr>
            <a:endParaRPr lang="en-US" sz="1200" dirty="0"/>
          </a:p>
        </p:txBody>
      </p:sp>
      <p:pic>
        <p:nvPicPr>
          <p:cNvPr id="11"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176272" y="1874520"/>
            <a:ext cx="237744" cy="237744"/>
          </a:xfrm>
          <a:prstGeom prst="rect">
            <a:avLst/>
          </a:prstGeom>
        </p:spPr>
      </p:pic>
      <p:sp>
        <p:nvSpPr>
          <p:cNvPr id="12" name="Text 8"/>
          <p:cNvSpPr txBox="1"/>
          <p:nvPr/>
        </p:nvSpPr>
        <p:spPr>
          <a:xfrm>
            <a:off x="2468880" y="1783080"/>
            <a:ext cx="1014984" cy="420624"/>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集客</a:t>
            </a:r>
            <a:endParaRPr lang="en-US" sz="1200" dirty="0"/>
          </a:p>
        </p:txBody>
      </p:sp>
      <p:sp>
        <p:nvSpPr>
          <p:cNvPr id="13" name="Shape 9"/>
          <p:cNvSpPr/>
          <p:nvPr/>
        </p:nvSpPr>
        <p:spPr>
          <a:xfrm>
            <a:off x="3685032" y="1783080"/>
            <a:ext cx="1563624" cy="420624"/>
          </a:xfrm>
          <a:prstGeom prst="roundRect">
            <a:avLst>
              <a:gd name="adj" fmla="val 50000"/>
            </a:avLst>
          </a:prstGeom>
          <a:solidFill>
            <a:srgbClr val="1C2B4A"/>
          </a:solidFill>
          <a:ln w="12700">
            <a:solidFill>
              <a:srgbClr val="1C2B4A"/>
            </a:solidFill>
            <a:prstDash val="solid"/>
          </a:ln>
        </p:spPr>
      </p:sp>
      <p:sp>
        <p:nvSpPr>
          <p:cNvPr id="14" name="Text 10"/>
          <p:cNvSpPr txBox="1"/>
          <p:nvPr/>
        </p:nvSpPr>
        <p:spPr>
          <a:xfrm>
            <a:off x="3685032" y="1783080"/>
            <a:ext cx="1563624" cy="420624"/>
          </a:xfrm>
          <a:prstGeom prst="rect">
            <a:avLst/>
          </a:prstGeom>
          <a:noFill/>
          <a:ln/>
        </p:spPr>
        <p:txBody>
          <a:bodyPr wrap="square" lIns="0" tIns="0" rIns="0" bIns="0" rtlCol="0" anchor="ctr"/>
          <a:lstStyle/>
          <a:p>
            <a:pPr algn="ctr" indent="0" marL="0">
              <a:buNone/>
            </a:pPr>
            <a:endParaRPr lang="en-US" sz="1200" dirty="0"/>
          </a:p>
        </p:txBody>
      </p:sp>
      <p:pic>
        <p:nvPicPr>
          <p:cNvPr id="15"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49624" y="1874520"/>
            <a:ext cx="237744" cy="237744"/>
          </a:xfrm>
          <a:prstGeom prst="rect">
            <a:avLst/>
          </a:prstGeom>
        </p:spPr>
      </p:pic>
      <p:sp>
        <p:nvSpPr>
          <p:cNvPr id="16" name="Text 11"/>
          <p:cNvSpPr txBox="1"/>
          <p:nvPr/>
        </p:nvSpPr>
        <p:spPr>
          <a:xfrm>
            <a:off x="4142232" y="1783080"/>
            <a:ext cx="1014984" cy="420624"/>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つながる</a:t>
            </a:r>
            <a:endParaRPr lang="en-US" sz="1200" dirty="0"/>
          </a:p>
        </p:txBody>
      </p:sp>
      <p:sp>
        <p:nvSpPr>
          <p:cNvPr id="17" name="Shape 12"/>
          <p:cNvSpPr/>
          <p:nvPr/>
        </p:nvSpPr>
        <p:spPr>
          <a:xfrm>
            <a:off x="5358384" y="1783080"/>
            <a:ext cx="1563624" cy="420624"/>
          </a:xfrm>
          <a:prstGeom prst="roundRect">
            <a:avLst>
              <a:gd name="adj" fmla="val 50000"/>
            </a:avLst>
          </a:prstGeom>
          <a:solidFill>
            <a:srgbClr val="1C2B4A"/>
          </a:solidFill>
          <a:ln w="12700">
            <a:solidFill>
              <a:srgbClr val="1C2B4A"/>
            </a:solidFill>
            <a:prstDash val="solid"/>
          </a:ln>
        </p:spPr>
      </p:sp>
      <p:sp>
        <p:nvSpPr>
          <p:cNvPr id="18" name="Text 13"/>
          <p:cNvSpPr txBox="1"/>
          <p:nvPr/>
        </p:nvSpPr>
        <p:spPr>
          <a:xfrm>
            <a:off x="5358384" y="1783080"/>
            <a:ext cx="1563624" cy="420624"/>
          </a:xfrm>
          <a:prstGeom prst="rect">
            <a:avLst/>
          </a:prstGeom>
          <a:noFill/>
          <a:ln/>
        </p:spPr>
        <p:txBody>
          <a:bodyPr wrap="square" lIns="0" tIns="0" rIns="0" bIns="0" rtlCol="0" anchor="ctr"/>
          <a:lstStyle/>
          <a:p>
            <a:pPr algn="ctr" indent="0" marL="0">
              <a:buNone/>
            </a:pPr>
            <a:endParaRPr lang="en-US" sz="1200" dirty="0"/>
          </a:p>
        </p:txBody>
      </p:sp>
      <p:pic>
        <p:nvPicPr>
          <p:cNvPr id="19"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22976" y="1874520"/>
            <a:ext cx="237744" cy="237744"/>
          </a:xfrm>
          <a:prstGeom prst="rect">
            <a:avLst/>
          </a:prstGeom>
        </p:spPr>
      </p:pic>
      <p:sp>
        <p:nvSpPr>
          <p:cNvPr id="20" name="Text 14"/>
          <p:cNvSpPr txBox="1"/>
          <p:nvPr/>
        </p:nvSpPr>
        <p:spPr>
          <a:xfrm>
            <a:off x="5815584" y="1783080"/>
            <a:ext cx="1014984" cy="420624"/>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購入</a:t>
            </a:r>
            <a:endParaRPr lang="en-US" sz="1200" dirty="0"/>
          </a:p>
        </p:txBody>
      </p:sp>
      <p:sp>
        <p:nvSpPr>
          <p:cNvPr id="21" name="Shape 15"/>
          <p:cNvSpPr/>
          <p:nvPr/>
        </p:nvSpPr>
        <p:spPr>
          <a:xfrm>
            <a:off x="7031736" y="1783080"/>
            <a:ext cx="1563624" cy="420624"/>
          </a:xfrm>
          <a:prstGeom prst="roundRect">
            <a:avLst>
              <a:gd name="adj" fmla="val 50000"/>
            </a:avLst>
          </a:prstGeom>
          <a:solidFill>
            <a:srgbClr val="1C2B4A"/>
          </a:solidFill>
          <a:ln w="12700">
            <a:solidFill>
              <a:srgbClr val="1C2B4A"/>
            </a:solidFill>
            <a:prstDash val="solid"/>
          </a:ln>
        </p:spPr>
      </p:sp>
      <p:sp>
        <p:nvSpPr>
          <p:cNvPr id="22" name="Text 16"/>
          <p:cNvSpPr txBox="1"/>
          <p:nvPr/>
        </p:nvSpPr>
        <p:spPr>
          <a:xfrm>
            <a:off x="7031736" y="1783080"/>
            <a:ext cx="1563624" cy="420624"/>
          </a:xfrm>
          <a:prstGeom prst="rect">
            <a:avLst/>
          </a:prstGeom>
          <a:noFill/>
          <a:ln/>
        </p:spPr>
        <p:txBody>
          <a:bodyPr wrap="square" lIns="0" tIns="0" rIns="0" bIns="0" rtlCol="0" anchor="ctr"/>
          <a:lstStyle/>
          <a:p>
            <a:pPr algn="ctr" indent="0" marL="0">
              <a:buNone/>
            </a:pPr>
            <a:endParaRPr lang="en-US" sz="1200" dirty="0"/>
          </a:p>
        </p:txBody>
      </p:sp>
      <p:pic>
        <p:nvPicPr>
          <p:cNvPr id="23"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196328" y="1874520"/>
            <a:ext cx="237744" cy="237744"/>
          </a:xfrm>
          <a:prstGeom prst="rect">
            <a:avLst/>
          </a:prstGeom>
        </p:spPr>
      </p:pic>
      <p:sp>
        <p:nvSpPr>
          <p:cNvPr id="24" name="Text 17"/>
          <p:cNvSpPr txBox="1"/>
          <p:nvPr/>
        </p:nvSpPr>
        <p:spPr>
          <a:xfrm>
            <a:off x="7488936" y="1783080"/>
            <a:ext cx="1014984" cy="420624"/>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リピート</a:t>
            </a:r>
            <a:endParaRPr lang="en-US" sz="1200" dirty="0"/>
          </a:p>
        </p:txBody>
      </p:sp>
      <p:sp>
        <p:nvSpPr>
          <p:cNvPr id="25" name="Text 18"/>
          <p:cNvSpPr txBox="1"/>
          <p:nvPr/>
        </p:nvSpPr>
        <p:spPr>
          <a:xfrm>
            <a:off x="548640" y="1783080"/>
            <a:ext cx="1371600" cy="420624"/>
          </a:xfrm>
          <a:prstGeom prst="rect">
            <a:avLst/>
          </a:prstGeom>
          <a:noFill/>
          <a:ln/>
        </p:spPr>
        <p:txBody>
          <a:bodyPr wrap="square" lIns="0" tIns="0" rIns="0" bIns="0" rtlCol="0" anchor="ctr"/>
          <a:lstStyle/>
          <a:p>
            <a:pPr algn="l" indent="0" marL="0">
              <a:buNone/>
            </a:pPr>
            <a:r>
              <a:rPr lang="en-US" sz="1200" b="1" dirty="0">
                <a:solidFill>
                  <a:srgbClr val="556176"/>
                </a:solidFill>
                <a:latin typeface="LINE Seed JP" pitchFamily="34" charset="0"/>
                <a:ea typeface="LINE Seed JP" pitchFamily="34" charset="-122"/>
                <a:cs typeface="LINE Seed JP" pitchFamily="34" charset="-120"/>
              </a:rPr>
              <a:t>段階</a:t>
            </a:r>
            <a:endParaRPr lang="en-US" sz="1200" dirty="0"/>
          </a:p>
        </p:txBody>
      </p:sp>
      <p:sp>
        <p:nvSpPr>
          <p:cNvPr id="26" name="Shape 19"/>
          <p:cNvSpPr/>
          <p:nvPr/>
        </p:nvSpPr>
        <p:spPr>
          <a:xfrm>
            <a:off x="2011680" y="2331720"/>
            <a:ext cx="6583680" cy="658368"/>
          </a:xfrm>
          <a:prstGeom prst="roundRect">
            <a:avLst>
              <a:gd name="adj" fmla="val 11111"/>
            </a:avLst>
          </a:prstGeom>
          <a:solidFill>
            <a:srgbClr val="FDEBDF"/>
          </a:solidFill>
          <a:ln w="12700">
            <a:solidFill>
              <a:srgbClr val="FDEBDF"/>
            </a:solidFill>
            <a:prstDash val="solid"/>
          </a:ln>
        </p:spPr>
      </p:sp>
      <p:sp>
        <p:nvSpPr>
          <p:cNvPr id="27" name="Text 20"/>
          <p:cNvSpPr txBox="1"/>
          <p:nvPr/>
        </p:nvSpPr>
        <p:spPr>
          <a:xfrm>
            <a:off x="2011680" y="2331720"/>
            <a:ext cx="6583680" cy="658368"/>
          </a:xfrm>
          <a:prstGeom prst="rect">
            <a:avLst/>
          </a:prstGeom>
          <a:noFill/>
          <a:ln/>
        </p:spPr>
        <p:txBody>
          <a:bodyPr wrap="square" lIns="0" tIns="0" rIns="0" bIns="0" rtlCol="0" anchor="ctr"/>
          <a:lstStyle/>
          <a:p>
            <a:pPr algn="ctr" indent="0" marL="0">
              <a:buNone/>
            </a:pPr>
            <a:r>
              <a:rPr lang="en-US" sz="1600" b="1" dirty="0">
                <a:solidFill>
                  <a:srgbClr val="1C2B4A"/>
                </a:solidFill>
                <a:latin typeface="LINE Seed JP" pitchFamily="34" charset="0"/>
                <a:ea typeface="LINE Seed JP" pitchFamily="34" charset="-122"/>
                <a:cs typeface="LINE Seed JP" pitchFamily="34" charset="-120"/>
              </a:rPr>
              <a:t>公式LINE・Lステップ</a:t>
            </a:r>
            <a:endParaRPr lang="en-US" sz="1600" dirty="0"/>
          </a:p>
        </p:txBody>
      </p:sp>
      <p:sp>
        <p:nvSpPr>
          <p:cNvPr id="28" name="Text 21"/>
          <p:cNvSpPr txBox="1"/>
          <p:nvPr/>
        </p:nvSpPr>
        <p:spPr>
          <a:xfrm>
            <a:off x="548640" y="2331720"/>
            <a:ext cx="1371600" cy="658368"/>
          </a:xfrm>
          <a:prstGeom prst="rect">
            <a:avLst/>
          </a:prstGeom>
          <a:noFill/>
          <a:ln/>
        </p:spPr>
        <p:txBody>
          <a:bodyPr wrap="square" lIns="0" tIns="0" rIns="0" bIns="0" rtlCol="0" anchor="ctr"/>
          <a:lstStyle/>
          <a:p>
            <a:pPr algn="l" indent="0" marL="0">
              <a:buNone/>
            </a:pPr>
            <a:r>
              <a:rPr lang="en-US" sz="1200" b="1" dirty="0">
                <a:solidFill>
                  <a:srgbClr val="F26B21"/>
                </a:solidFill>
                <a:latin typeface="LINE Seed JP" pitchFamily="34" charset="0"/>
                <a:ea typeface="LINE Seed JP" pitchFamily="34" charset="-122"/>
                <a:cs typeface="LINE Seed JP" pitchFamily="34" charset="-120"/>
              </a:rPr>
              <a:t>講座の中心</a:t>
            </a:r>
            <a:endParaRPr lang="en-US" sz="1200" dirty="0"/>
          </a:p>
        </p:txBody>
      </p:sp>
      <p:sp>
        <p:nvSpPr>
          <p:cNvPr id="29" name="Shape 22"/>
          <p:cNvSpPr/>
          <p:nvPr/>
        </p:nvSpPr>
        <p:spPr>
          <a:xfrm>
            <a:off x="2011680" y="3108960"/>
            <a:ext cx="6583680" cy="731520"/>
          </a:xfrm>
          <a:prstGeom prst="roundRect">
            <a:avLst>
              <a:gd name="adj" fmla="val 10000"/>
            </a:avLst>
          </a:prstGeom>
          <a:solidFill>
            <a:srgbClr val="EEF2F8"/>
          </a:solidFill>
          <a:ln w="12700">
            <a:solidFill>
              <a:srgbClr val="EEF2F8"/>
            </a:solidFill>
            <a:prstDash val="solid"/>
          </a:ln>
        </p:spPr>
      </p:sp>
      <p:sp>
        <p:nvSpPr>
          <p:cNvPr id="30" name="Text 23"/>
          <p:cNvSpPr txBox="1"/>
          <p:nvPr/>
        </p:nvSpPr>
        <p:spPr>
          <a:xfrm>
            <a:off x="2011680" y="3108960"/>
            <a:ext cx="6583680" cy="731520"/>
          </a:xfrm>
          <a:prstGeom prst="rect">
            <a:avLst/>
          </a:prstGeom>
          <a:noFill/>
          <a:ln/>
        </p:spPr>
        <p:txBody>
          <a:bodyPr wrap="square" lIns="0" tIns="0" rIns="0" bIns="0" rtlCol="0" anchor="ctr"/>
          <a:lstStyle/>
          <a:p>
            <a:pPr algn="ctr" indent="0" marL="0">
              <a:lnSpc>
                <a:spcPct val="120000"/>
              </a:lnSpc>
              <a:buNone/>
            </a:pPr>
            <a:r>
              <a:rPr lang="en-US" sz="1300" b="1" dirty="0">
                <a:solidFill>
                  <a:srgbClr val="1C2B4A"/>
                </a:solidFill>
                <a:latin typeface="LINE Seed JP" pitchFamily="34" charset="0"/>
                <a:ea typeface="LINE Seed JP" pitchFamily="34" charset="-122"/>
                <a:cs typeface="LINE Seed JP" pitchFamily="34" charset="-120"/>
              </a:rPr>
              <a:t>いま使っているツールや方法</a:t>
            </a:r>
            <a:endParaRPr lang="en-US" sz="1300" dirty="0"/>
          </a:p>
          <a:p>
            <a:pPr algn="ctr" indent="0" marL="0">
              <a:lnSpc>
                <a:spcPct val="120000"/>
              </a:lnSpc>
              <a:buNone/>
            </a:pPr>
            <a:r>
              <a:rPr lang="en-US" sz="1300" b="1" dirty="0">
                <a:solidFill>
                  <a:srgbClr val="1C2B4A"/>
                </a:solidFill>
                <a:latin typeface="LINE Seed JP" pitchFamily="34" charset="0"/>
                <a:ea typeface="LINE Seed JP" pitchFamily="34" charset="-122"/>
                <a:cs typeface="LINE Seed JP" pitchFamily="34" charset="-120"/>
              </a:rPr>
              <a:t>予約システム・レジ・店頭での声かけ など</a:t>
            </a:r>
            <a:endParaRPr lang="en-US" sz="1300" dirty="0"/>
          </a:p>
        </p:txBody>
      </p:sp>
      <p:sp>
        <p:nvSpPr>
          <p:cNvPr id="31" name="Text 24"/>
          <p:cNvSpPr txBox="1"/>
          <p:nvPr/>
        </p:nvSpPr>
        <p:spPr>
          <a:xfrm>
            <a:off x="548640" y="3108960"/>
            <a:ext cx="1371600" cy="731520"/>
          </a:xfrm>
          <a:prstGeom prst="rect">
            <a:avLst/>
          </a:prstGeom>
          <a:noFill/>
          <a:ln/>
        </p:spPr>
        <p:txBody>
          <a:bodyPr wrap="square" lIns="0" tIns="0" rIns="0" bIns="0" rtlCol="0" anchor="ctr"/>
          <a:lstStyle/>
          <a:p>
            <a:pPr algn="l" indent="0" marL="0">
              <a:buNone/>
            </a:pPr>
            <a:r>
              <a:rPr lang="en-US" sz="1200" b="1" dirty="0">
                <a:solidFill>
                  <a:srgbClr val="34415A"/>
                </a:solidFill>
                <a:latin typeface="LINE Seed JP" pitchFamily="34" charset="0"/>
                <a:ea typeface="LINE Seed JP" pitchFamily="34" charset="-122"/>
                <a:cs typeface="LINE Seed JP" pitchFamily="34" charset="-120"/>
              </a:rPr>
              <a:t>組み合わせる</a:t>
            </a:r>
            <a:endParaRPr lang="en-US" sz="1200" dirty="0"/>
          </a:p>
        </p:txBody>
      </p:sp>
      <p:sp>
        <p:nvSpPr>
          <p:cNvPr id="32" name="Shape 25"/>
          <p:cNvSpPr/>
          <p:nvPr/>
        </p:nvSpPr>
        <p:spPr>
          <a:xfrm>
            <a:off x="2194560" y="4114800"/>
            <a:ext cx="6217920" cy="0"/>
          </a:xfrm>
          <a:prstGeom prst="line">
            <a:avLst/>
          </a:prstGeom>
          <a:noFill/>
          <a:ln w="38100">
            <a:solidFill>
              <a:srgbClr val="1C2B4A"/>
            </a:solidFill>
            <a:prstDash val="solid"/>
            <a:tailEnd type="triangle"/>
          </a:ln>
        </p:spPr>
      </p:sp>
      <p:sp>
        <p:nvSpPr>
          <p:cNvPr id="33" name="Text 26"/>
          <p:cNvSpPr txBox="1"/>
          <p:nvPr/>
        </p:nvSpPr>
        <p:spPr>
          <a:xfrm>
            <a:off x="2011680" y="4187952"/>
            <a:ext cx="6583680" cy="329184"/>
          </a:xfrm>
          <a:prstGeom prst="rect">
            <a:avLst/>
          </a:prstGeom>
          <a:noFill/>
          <a:ln/>
        </p:spPr>
        <p:txBody>
          <a:bodyPr wrap="square" lIns="0" tIns="0" rIns="0" bIns="0" rtlCol="0" anchor="t"/>
          <a:lstStyle/>
          <a:p>
            <a:pPr algn="ctr" indent="0" marL="0">
              <a:buNone/>
            </a:pPr>
            <a:r>
              <a:rPr lang="en-US" sz="1350" b="1" dirty="0">
                <a:solidFill>
                  <a:srgbClr val="1C2B4A"/>
                </a:solidFill>
                <a:latin typeface="LINE Seed JP" pitchFamily="34" charset="0"/>
                <a:ea typeface="LINE Seed JP" pitchFamily="34" charset="-122"/>
                <a:cs typeface="LINE Seed JP" pitchFamily="34" charset="-120"/>
              </a:rPr>
              <a:t>集客からリピートまで、流れ全体をつなぐ</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設計図が要る理由</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設計から改善まで順番に進める</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08 / 36</a:t>
            </a:r>
            <a:endParaRPr lang="en-US" sz="800" dirty="0"/>
          </a:p>
        </p:txBody>
      </p:sp>
      <p:sp>
        <p:nvSpPr>
          <p:cNvPr id="7" name="Text 5"/>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この回では最初の設計として、全体の流れと目標を設計図に書きます。</a:t>
            </a:r>
            <a:endParaRPr lang="en-US" sz="1300" dirty="0"/>
          </a:p>
        </p:txBody>
      </p:sp>
      <p:sp>
        <p:nvSpPr>
          <p:cNvPr id="9" name="Shape 6"/>
          <p:cNvSpPr/>
          <p:nvPr/>
        </p:nvSpPr>
        <p:spPr>
          <a:xfrm>
            <a:off x="548640" y="2148840"/>
            <a:ext cx="1771650" cy="1005840"/>
          </a:xfrm>
          <a:prstGeom prst="roundRect">
            <a:avLst>
              <a:gd name="adj" fmla="val 7273"/>
            </a:avLst>
          </a:prstGeom>
          <a:solidFill>
            <a:srgbClr val="FDEBDF"/>
          </a:solidFill>
          <a:ln w="12700">
            <a:solidFill>
              <a:srgbClr val="FDEBDF"/>
            </a:solidFill>
            <a:prstDash val="solid"/>
          </a:ln>
        </p:spPr>
      </p:sp>
      <p:sp>
        <p:nvSpPr>
          <p:cNvPr id="10" name="Shape 7"/>
          <p:cNvSpPr/>
          <p:nvPr/>
        </p:nvSpPr>
        <p:spPr>
          <a:xfrm>
            <a:off x="548640" y="2148840"/>
            <a:ext cx="1771650" cy="1005840"/>
          </a:xfrm>
          <a:prstGeom prst="roundRect">
            <a:avLst>
              <a:gd name="adj" fmla="val 7273"/>
            </a:avLst>
          </a:prstGeom>
          <a:ln w="15875">
            <a:solidFill>
              <a:srgbClr val="F26B21"/>
            </a:solidFill>
            <a:prstDash val="solid"/>
          </a:ln>
        </p:spPr>
      </p:sp>
      <p:sp>
        <p:nvSpPr>
          <p:cNvPr id="11" name="Text 8"/>
          <p:cNvSpPr txBox="1"/>
          <p:nvPr/>
        </p:nvSpPr>
        <p:spPr>
          <a:xfrm>
            <a:off x="658368" y="2221992"/>
            <a:ext cx="1552194" cy="859536"/>
          </a:xfrm>
          <a:prstGeom prst="rect">
            <a:avLst/>
          </a:prstGeom>
          <a:noFill/>
          <a:ln/>
        </p:spPr>
        <p:txBody>
          <a:bodyPr wrap="square" lIns="0" tIns="0" rIns="0" bIns="0" rtlCol="0" anchor="ctr"/>
          <a:lstStyle/>
          <a:p>
            <a:pPr algn="ctr" indent="0" marL="0">
              <a:lnSpc>
                <a:spcPct val="115000"/>
              </a:lnSpc>
              <a:buNone/>
            </a:pPr>
            <a:r>
              <a:rPr lang="en-US" sz="1700" b="1" dirty="0">
                <a:solidFill>
                  <a:srgbClr val="1C2B4A"/>
                </a:solidFill>
                <a:latin typeface="LINE Seed JP" pitchFamily="34" charset="0"/>
                <a:ea typeface="LINE Seed JP" pitchFamily="34" charset="-122"/>
                <a:cs typeface="LINE Seed JP" pitchFamily="34" charset="-120"/>
              </a:rPr>
              <a:t>設計</a:t>
            </a:r>
            <a:endParaRPr lang="en-US" sz="1700" dirty="0"/>
          </a:p>
        </p:txBody>
      </p:sp>
      <p:sp>
        <p:nvSpPr>
          <p:cNvPr id="12" name="Shape 9"/>
          <p:cNvSpPr/>
          <p:nvPr/>
        </p:nvSpPr>
        <p:spPr>
          <a:xfrm>
            <a:off x="2366010" y="2651760"/>
            <a:ext cx="228600" cy="0"/>
          </a:xfrm>
          <a:prstGeom prst="line">
            <a:avLst/>
          </a:prstGeom>
          <a:noFill/>
          <a:ln w="22225">
            <a:solidFill>
              <a:srgbClr val="F26B21"/>
            </a:solidFill>
            <a:prstDash val="solid"/>
            <a:tailEnd type="triangle"/>
          </a:ln>
        </p:spPr>
      </p:sp>
      <p:sp>
        <p:nvSpPr>
          <p:cNvPr id="13" name="Shape 10"/>
          <p:cNvSpPr/>
          <p:nvPr/>
        </p:nvSpPr>
        <p:spPr>
          <a:xfrm>
            <a:off x="2640330" y="2148840"/>
            <a:ext cx="1771650" cy="1005840"/>
          </a:xfrm>
          <a:prstGeom prst="roundRect">
            <a:avLst>
              <a:gd name="adj" fmla="val 7273"/>
            </a:avLst>
          </a:prstGeom>
          <a:solidFill>
            <a:srgbClr val="EEF2F8"/>
          </a:solidFill>
          <a:ln w="12700">
            <a:solidFill>
              <a:srgbClr val="EEF2F8"/>
            </a:solidFill>
            <a:prstDash val="solid"/>
          </a:ln>
        </p:spPr>
      </p:sp>
      <p:sp>
        <p:nvSpPr>
          <p:cNvPr id="14" name="Text 11"/>
          <p:cNvSpPr txBox="1"/>
          <p:nvPr/>
        </p:nvSpPr>
        <p:spPr>
          <a:xfrm>
            <a:off x="2750058" y="2221992"/>
            <a:ext cx="1552194" cy="859536"/>
          </a:xfrm>
          <a:prstGeom prst="rect">
            <a:avLst/>
          </a:prstGeom>
          <a:noFill/>
          <a:ln/>
        </p:spPr>
        <p:txBody>
          <a:bodyPr wrap="square" lIns="0" tIns="0" rIns="0" bIns="0" rtlCol="0" anchor="ctr"/>
          <a:lstStyle/>
          <a:p>
            <a:pPr algn="ctr" indent="0" marL="0">
              <a:lnSpc>
                <a:spcPct val="115000"/>
              </a:lnSpc>
              <a:buNone/>
            </a:pPr>
            <a:r>
              <a:rPr lang="en-US" sz="1700" b="1" dirty="0">
                <a:solidFill>
                  <a:srgbClr val="1C2B4A"/>
                </a:solidFill>
                <a:latin typeface="LINE Seed JP" pitchFamily="34" charset="0"/>
                <a:ea typeface="LINE Seed JP" pitchFamily="34" charset="-122"/>
                <a:cs typeface="LINE Seed JP" pitchFamily="34" charset="-120"/>
              </a:rPr>
              <a:t>実装</a:t>
            </a:r>
            <a:endParaRPr lang="en-US" sz="1700" dirty="0"/>
          </a:p>
        </p:txBody>
      </p:sp>
      <p:sp>
        <p:nvSpPr>
          <p:cNvPr id="15" name="Shape 12"/>
          <p:cNvSpPr/>
          <p:nvPr/>
        </p:nvSpPr>
        <p:spPr>
          <a:xfrm>
            <a:off x="4457700" y="2651760"/>
            <a:ext cx="228600" cy="0"/>
          </a:xfrm>
          <a:prstGeom prst="line">
            <a:avLst/>
          </a:prstGeom>
          <a:noFill/>
          <a:ln w="22225">
            <a:solidFill>
              <a:srgbClr val="F26B21"/>
            </a:solidFill>
            <a:prstDash val="solid"/>
            <a:tailEnd type="triangle"/>
          </a:ln>
        </p:spPr>
      </p:sp>
      <p:sp>
        <p:nvSpPr>
          <p:cNvPr id="16" name="Shape 13"/>
          <p:cNvSpPr/>
          <p:nvPr/>
        </p:nvSpPr>
        <p:spPr>
          <a:xfrm>
            <a:off x="4732020" y="2148840"/>
            <a:ext cx="1771650" cy="1005840"/>
          </a:xfrm>
          <a:prstGeom prst="roundRect">
            <a:avLst>
              <a:gd name="adj" fmla="val 7273"/>
            </a:avLst>
          </a:prstGeom>
          <a:solidFill>
            <a:srgbClr val="EEF2F8"/>
          </a:solidFill>
          <a:ln w="12700">
            <a:solidFill>
              <a:srgbClr val="EEF2F8"/>
            </a:solidFill>
            <a:prstDash val="solid"/>
          </a:ln>
        </p:spPr>
      </p:sp>
      <p:sp>
        <p:nvSpPr>
          <p:cNvPr id="17" name="Text 14"/>
          <p:cNvSpPr txBox="1"/>
          <p:nvPr/>
        </p:nvSpPr>
        <p:spPr>
          <a:xfrm>
            <a:off x="4841748" y="2221992"/>
            <a:ext cx="1552194" cy="859536"/>
          </a:xfrm>
          <a:prstGeom prst="rect">
            <a:avLst/>
          </a:prstGeom>
          <a:noFill/>
          <a:ln/>
        </p:spPr>
        <p:txBody>
          <a:bodyPr wrap="square" lIns="0" tIns="0" rIns="0" bIns="0" rtlCol="0" anchor="ctr"/>
          <a:lstStyle/>
          <a:p>
            <a:pPr algn="ctr" indent="0" marL="0">
              <a:lnSpc>
                <a:spcPct val="115000"/>
              </a:lnSpc>
              <a:buNone/>
            </a:pPr>
            <a:r>
              <a:rPr lang="en-US" sz="1700" b="1" dirty="0">
                <a:solidFill>
                  <a:srgbClr val="1C2B4A"/>
                </a:solidFill>
                <a:latin typeface="LINE Seed JP" pitchFamily="34" charset="0"/>
                <a:ea typeface="LINE Seed JP" pitchFamily="34" charset="-122"/>
                <a:cs typeface="LINE Seed JP" pitchFamily="34" charset="-120"/>
              </a:rPr>
              <a:t>運用</a:t>
            </a:r>
            <a:endParaRPr lang="en-US" sz="1700" dirty="0"/>
          </a:p>
        </p:txBody>
      </p:sp>
      <p:sp>
        <p:nvSpPr>
          <p:cNvPr id="18" name="Shape 15"/>
          <p:cNvSpPr/>
          <p:nvPr/>
        </p:nvSpPr>
        <p:spPr>
          <a:xfrm>
            <a:off x="6549390" y="2651760"/>
            <a:ext cx="228600" cy="0"/>
          </a:xfrm>
          <a:prstGeom prst="line">
            <a:avLst/>
          </a:prstGeom>
          <a:noFill/>
          <a:ln w="22225">
            <a:solidFill>
              <a:srgbClr val="F26B21"/>
            </a:solidFill>
            <a:prstDash val="solid"/>
            <a:tailEnd type="triangle"/>
          </a:ln>
        </p:spPr>
      </p:sp>
      <p:sp>
        <p:nvSpPr>
          <p:cNvPr id="19" name="Shape 16"/>
          <p:cNvSpPr/>
          <p:nvPr/>
        </p:nvSpPr>
        <p:spPr>
          <a:xfrm>
            <a:off x="6823710" y="2148840"/>
            <a:ext cx="1771650" cy="1005840"/>
          </a:xfrm>
          <a:prstGeom prst="roundRect">
            <a:avLst>
              <a:gd name="adj" fmla="val 7273"/>
            </a:avLst>
          </a:prstGeom>
          <a:solidFill>
            <a:srgbClr val="EEF2F8"/>
          </a:solidFill>
          <a:ln w="12700">
            <a:solidFill>
              <a:srgbClr val="EEF2F8"/>
            </a:solidFill>
            <a:prstDash val="solid"/>
          </a:ln>
        </p:spPr>
      </p:sp>
      <p:sp>
        <p:nvSpPr>
          <p:cNvPr id="20" name="Text 17"/>
          <p:cNvSpPr txBox="1"/>
          <p:nvPr/>
        </p:nvSpPr>
        <p:spPr>
          <a:xfrm>
            <a:off x="6933438" y="2221992"/>
            <a:ext cx="1552194" cy="859536"/>
          </a:xfrm>
          <a:prstGeom prst="rect">
            <a:avLst/>
          </a:prstGeom>
          <a:noFill/>
          <a:ln/>
        </p:spPr>
        <p:txBody>
          <a:bodyPr wrap="square" lIns="0" tIns="0" rIns="0" bIns="0" rtlCol="0" anchor="ctr"/>
          <a:lstStyle/>
          <a:p>
            <a:pPr algn="ctr" indent="0" marL="0">
              <a:lnSpc>
                <a:spcPct val="115000"/>
              </a:lnSpc>
              <a:buNone/>
            </a:pPr>
            <a:r>
              <a:rPr lang="en-US" sz="1700" b="1" dirty="0">
                <a:solidFill>
                  <a:srgbClr val="1C2B4A"/>
                </a:solidFill>
                <a:latin typeface="LINE Seed JP" pitchFamily="34" charset="0"/>
                <a:ea typeface="LINE Seed JP" pitchFamily="34" charset="-122"/>
                <a:cs typeface="LINE Seed JP" pitchFamily="34" charset="-120"/>
              </a:rPr>
              <a:t>改善</a:t>
            </a:r>
            <a:endParaRPr lang="en-US" sz="1700" dirty="0"/>
          </a:p>
        </p:txBody>
      </p:sp>
      <p:sp>
        <p:nvSpPr>
          <p:cNvPr id="21" name="Shape 18"/>
          <p:cNvSpPr/>
          <p:nvPr/>
        </p:nvSpPr>
        <p:spPr>
          <a:xfrm>
            <a:off x="931545" y="1828800"/>
            <a:ext cx="1005840" cy="292608"/>
          </a:xfrm>
          <a:prstGeom prst="roundRect">
            <a:avLst>
              <a:gd name="adj" fmla="val 50000"/>
            </a:avLst>
          </a:prstGeom>
          <a:solidFill>
            <a:srgbClr val="F26B21"/>
          </a:solidFill>
          <a:ln w="12700">
            <a:solidFill>
              <a:srgbClr val="F26B21"/>
            </a:solidFill>
            <a:prstDash val="solid"/>
          </a:ln>
        </p:spPr>
      </p:sp>
      <p:sp>
        <p:nvSpPr>
          <p:cNvPr id="22" name="Text 19"/>
          <p:cNvSpPr txBox="1"/>
          <p:nvPr/>
        </p:nvSpPr>
        <p:spPr>
          <a:xfrm>
            <a:off x="931545" y="1828800"/>
            <a:ext cx="1005840" cy="292608"/>
          </a:xfrm>
          <a:prstGeom prst="rect">
            <a:avLst/>
          </a:prstGeom>
          <a:noFill/>
          <a:ln/>
        </p:spPr>
        <p:txBody>
          <a:bodyPr wrap="square" lIns="0" tIns="0" rIns="0" bIns="0" rtlCol="0" anchor="ctr"/>
          <a:lstStyle/>
          <a:p>
            <a:pPr algn="ctr" indent="0" marL="0">
              <a:buNone/>
            </a:pPr>
            <a:r>
              <a:rPr lang="en-US" sz="1100" b="1" dirty="0">
                <a:solidFill>
                  <a:srgbClr val="FFFFFF"/>
                </a:solidFill>
                <a:latin typeface="LINE Seed JP" pitchFamily="34" charset="0"/>
                <a:ea typeface="LINE Seed JP" pitchFamily="34" charset="-122"/>
                <a:cs typeface="LINE Seed JP" pitchFamily="34" charset="-120"/>
              </a:rPr>
              <a:t>この回</a:t>
            </a:r>
            <a:endParaRPr lang="en-US" sz="1100" dirty="0"/>
          </a:p>
        </p:txBody>
      </p:sp>
      <p:sp>
        <p:nvSpPr>
          <p:cNvPr id="23" name="Text 20"/>
          <p:cNvSpPr txBox="1"/>
          <p:nvPr/>
        </p:nvSpPr>
        <p:spPr>
          <a:xfrm>
            <a:off x="548640" y="3310128"/>
            <a:ext cx="1771650" cy="731520"/>
          </a:xfrm>
          <a:prstGeom prst="rect">
            <a:avLst/>
          </a:prstGeom>
          <a:noFill/>
          <a:ln/>
        </p:spPr>
        <p:txBody>
          <a:bodyPr wrap="square" lIns="0" tIns="0" rIns="0" bIns="0" rtlCol="0" anchor="t"/>
          <a:lstStyle/>
          <a:p>
            <a:pPr algn="ctr" indent="0" marL="0">
              <a:lnSpc>
                <a:spcPct val="120000"/>
              </a:lnSpc>
              <a:buNone/>
            </a:pPr>
            <a:r>
              <a:rPr lang="en-US" sz="1400" b="1" dirty="0">
                <a:solidFill>
                  <a:srgbClr val="34415A"/>
                </a:solidFill>
                <a:latin typeface="LINE Seed JP" pitchFamily="34" charset="0"/>
                <a:ea typeface="LINE Seed JP" pitchFamily="34" charset="-122"/>
                <a:cs typeface="LINE Seed JP" pitchFamily="34" charset="-120"/>
              </a:rPr>
              <a:t>流れと目標を書く</a:t>
            </a:r>
            <a:endParaRPr lang="en-US" sz="1400" dirty="0"/>
          </a:p>
        </p:txBody>
      </p:sp>
      <p:sp>
        <p:nvSpPr>
          <p:cNvPr id="24" name="Text 21"/>
          <p:cNvSpPr txBox="1"/>
          <p:nvPr/>
        </p:nvSpPr>
        <p:spPr>
          <a:xfrm>
            <a:off x="2640330" y="3310128"/>
            <a:ext cx="1771650" cy="731520"/>
          </a:xfrm>
          <a:prstGeom prst="rect">
            <a:avLst/>
          </a:prstGeom>
          <a:noFill/>
          <a:ln/>
        </p:spPr>
        <p:txBody>
          <a:bodyPr wrap="square" lIns="0" tIns="0" rIns="0" bIns="0" rtlCol="0" anchor="t"/>
          <a:lstStyle/>
          <a:p>
            <a:pPr algn="ctr" indent="0" marL="0">
              <a:lnSpc>
                <a:spcPct val="120000"/>
              </a:lnSpc>
              <a:buNone/>
            </a:pPr>
            <a:r>
              <a:rPr lang="en-US" sz="1400" b="1" dirty="0">
                <a:solidFill>
                  <a:srgbClr val="34415A"/>
                </a:solidFill>
                <a:latin typeface="LINE Seed JP" pitchFamily="34" charset="0"/>
                <a:ea typeface="LINE Seed JP" pitchFamily="34" charset="-122"/>
                <a:cs typeface="LINE Seed JP" pitchFamily="34" charset="-120"/>
              </a:rPr>
              <a:t>配信・メニュー・</a:t>
            </a:r>
            <a:endParaRPr lang="en-US" sz="1400" dirty="0"/>
          </a:p>
          <a:p>
            <a:pPr algn="ctr" indent="0" marL="0">
              <a:lnSpc>
                <a:spcPct val="120000"/>
              </a:lnSpc>
              <a:buNone/>
            </a:pPr>
            <a:r>
              <a:rPr lang="en-US" sz="1400" b="1" dirty="0">
                <a:solidFill>
                  <a:srgbClr val="34415A"/>
                </a:solidFill>
                <a:latin typeface="LINE Seed JP" pitchFamily="34" charset="0"/>
                <a:ea typeface="LINE Seed JP" pitchFamily="34" charset="-122"/>
                <a:cs typeface="LINE Seed JP" pitchFamily="34" charset="-120"/>
              </a:rPr>
              <a:t>受付の形を作る</a:t>
            </a:r>
            <a:endParaRPr lang="en-US" sz="1400" dirty="0"/>
          </a:p>
        </p:txBody>
      </p:sp>
      <p:sp>
        <p:nvSpPr>
          <p:cNvPr id="25" name="Text 22"/>
          <p:cNvSpPr txBox="1"/>
          <p:nvPr/>
        </p:nvSpPr>
        <p:spPr>
          <a:xfrm>
            <a:off x="4732020" y="3310128"/>
            <a:ext cx="1771650" cy="731520"/>
          </a:xfrm>
          <a:prstGeom prst="rect">
            <a:avLst/>
          </a:prstGeom>
          <a:noFill/>
          <a:ln/>
        </p:spPr>
        <p:txBody>
          <a:bodyPr wrap="square" lIns="0" tIns="0" rIns="0" bIns="0" rtlCol="0" anchor="t"/>
          <a:lstStyle/>
          <a:p>
            <a:pPr algn="ctr" indent="0" marL="0">
              <a:lnSpc>
                <a:spcPct val="120000"/>
              </a:lnSpc>
              <a:buNone/>
            </a:pPr>
            <a:r>
              <a:rPr lang="en-US" sz="1400" b="1" dirty="0">
                <a:solidFill>
                  <a:srgbClr val="34415A"/>
                </a:solidFill>
                <a:latin typeface="LINE Seed JP" pitchFamily="34" charset="0"/>
                <a:ea typeface="LINE Seed JP" pitchFamily="34" charset="-122"/>
                <a:cs typeface="LINE Seed JP" pitchFamily="34" charset="-120"/>
              </a:rPr>
              <a:t>配信を続け、</a:t>
            </a:r>
            <a:endParaRPr lang="en-US" sz="1400" dirty="0"/>
          </a:p>
          <a:p>
            <a:pPr algn="ctr" indent="0" marL="0">
              <a:lnSpc>
                <a:spcPct val="120000"/>
              </a:lnSpc>
              <a:buNone/>
            </a:pPr>
            <a:r>
              <a:rPr lang="en-US" sz="1400" b="1" dirty="0">
                <a:solidFill>
                  <a:srgbClr val="34415A"/>
                </a:solidFill>
                <a:latin typeface="LINE Seed JP" pitchFamily="34" charset="0"/>
                <a:ea typeface="LINE Seed JP" pitchFamily="34" charset="-122"/>
                <a:cs typeface="LINE Seed JP" pitchFamily="34" charset="-120"/>
              </a:rPr>
              <a:t>反応を記録する</a:t>
            </a:r>
            <a:endParaRPr lang="en-US" sz="1400" dirty="0"/>
          </a:p>
        </p:txBody>
      </p:sp>
      <p:sp>
        <p:nvSpPr>
          <p:cNvPr id="26" name="Text 23"/>
          <p:cNvSpPr txBox="1"/>
          <p:nvPr/>
        </p:nvSpPr>
        <p:spPr>
          <a:xfrm>
            <a:off x="6823710" y="3310128"/>
            <a:ext cx="1771650" cy="731520"/>
          </a:xfrm>
          <a:prstGeom prst="rect">
            <a:avLst/>
          </a:prstGeom>
          <a:noFill/>
          <a:ln/>
        </p:spPr>
        <p:txBody>
          <a:bodyPr wrap="square" lIns="0" tIns="0" rIns="0" bIns="0" rtlCol="0" anchor="t"/>
          <a:lstStyle/>
          <a:p>
            <a:pPr algn="ctr" indent="0" marL="0">
              <a:lnSpc>
                <a:spcPct val="120000"/>
              </a:lnSpc>
              <a:buNone/>
            </a:pPr>
            <a:r>
              <a:rPr lang="en-US" sz="1400" b="1" dirty="0">
                <a:solidFill>
                  <a:srgbClr val="34415A"/>
                </a:solidFill>
                <a:latin typeface="LINE Seed JP" pitchFamily="34" charset="0"/>
                <a:ea typeface="LINE Seed JP" pitchFamily="34" charset="-122"/>
                <a:cs typeface="LINE Seed JP" pitchFamily="34" charset="-120"/>
              </a:rPr>
              <a:t>数字を見て、</a:t>
            </a:r>
            <a:endParaRPr lang="en-US" sz="1400" dirty="0"/>
          </a:p>
          <a:p>
            <a:pPr algn="ctr" indent="0" marL="0">
              <a:lnSpc>
                <a:spcPct val="120000"/>
              </a:lnSpc>
              <a:buNone/>
            </a:pPr>
            <a:r>
              <a:rPr lang="en-US" sz="1400" b="1" dirty="0">
                <a:solidFill>
                  <a:srgbClr val="34415A"/>
                </a:solidFill>
                <a:latin typeface="LINE Seed JP" pitchFamily="34" charset="0"/>
                <a:ea typeface="LINE Seed JP" pitchFamily="34" charset="-122"/>
                <a:cs typeface="LINE Seed JP" pitchFamily="34" charset="-120"/>
              </a:rPr>
              <a:t>設計に戻って直す</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この回のゴール</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設計図シートを1枚書き上げる！</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09 / 36</a:t>
            </a:r>
            <a:endParaRPr lang="en-US" sz="800" dirty="0"/>
          </a:p>
        </p:txBody>
      </p:sp>
      <p:sp>
        <p:nvSpPr>
          <p:cNvPr id="7" name="Text 5"/>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基本情報から、いまと理想の流れおよび数値の目標までをシートに埋めます。</a:t>
            </a:r>
            <a:endParaRPr lang="en-US" sz="1300" dirty="0"/>
          </a:p>
        </p:txBody>
      </p:sp>
      <p:sp>
        <p:nvSpPr>
          <p:cNvPr id="9" name="Shape 6"/>
          <p:cNvSpPr/>
          <p:nvPr/>
        </p:nvSpPr>
        <p:spPr>
          <a:xfrm>
            <a:off x="548640" y="1783080"/>
            <a:ext cx="3931920" cy="443484"/>
          </a:xfrm>
          <a:prstGeom prst="roundRect">
            <a:avLst>
              <a:gd name="adj" fmla="val 10309"/>
            </a:avLst>
          </a:prstGeom>
          <a:solidFill>
            <a:srgbClr val="EEF2F8"/>
          </a:solidFill>
          <a:ln w="12700">
            <a:solidFill>
              <a:srgbClr val="EEF2F8"/>
            </a:solidFill>
            <a:prstDash val="solid"/>
          </a:ln>
        </p:spPr>
      </p:sp>
      <p:sp>
        <p:nvSpPr>
          <p:cNvPr id="10" name="Text 7"/>
          <p:cNvSpPr txBox="1"/>
          <p:nvPr/>
        </p:nvSpPr>
        <p:spPr>
          <a:xfrm>
            <a:off x="640080" y="1783080"/>
            <a:ext cx="3749040" cy="443484"/>
          </a:xfrm>
          <a:prstGeom prst="rect">
            <a:avLst/>
          </a:prstGeom>
          <a:noFill/>
          <a:ln/>
        </p:spPr>
        <p:txBody>
          <a:bodyPr wrap="square" lIns="0" tIns="0" rIns="0" bIns="0" rtlCol="0" anchor="ctr"/>
          <a:lstStyle/>
          <a:p>
            <a:pPr algn="l" indent="0" marL="0">
              <a:buNone/>
            </a:pPr>
            <a:r>
              <a:rPr lang="en-US" sz="1050" b="1" dirty="0">
                <a:solidFill>
                  <a:srgbClr val="34415A"/>
                </a:solidFill>
                <a:latin typeface="LINE Seed JP" pitchFamily="34" charset="0"/>
                <a:ea typeface="LINE Seed JP" pitchFamily="34" charset="-122"/>
                <a:cs typeface="LINE Seed JP" pitchFamily="34" charset="-120"/>
              </a:rPr>
              <a:t>① 基本情報</a:t>
            </a:r>
            <a:endParaRPr lang="en-US" sz="1050" dirty="0"/>
          </a:p>
        </p:txBody>
      </p:sp>
      <p:sp>
        <p:nvSpPr>
          <p:cNvPr id="11" name="Shape 8"/>
          <p:cNvSpPr/>
          <p:nvPr/>
        </p:nvSpPr>
        <p:spPr>
          <a:xfrm>
            <a:off x="548640" y="2318004"/>
            <a:ext cx="3931920" cy="597103"/>
          </a:xfrm>
          <a:prstGeom prst="roundRect">
            <a:avLst>
              <a:gd name="adj" fmla="val 7657"/>
            </a:avLst>
          </a:prstGeom>
          <a:solidFill>
            <a:srgbClr val="EEF2F8"/>
          </a:solidFill>
          <a:ln w="12700">
            <a:solidFill>
              <a:srgbClr val="EEF2F8"/>
            </a:solidFill>
            <a:prstDash val="solid"/>
          </a:ln>
        </p:spPr>
      </p:sp>
      <p:sp>
        <p:nvSpPr>
          <p:cNvPr id="12" name="Text 9"/>
          <p:cNvSpPr txBox="1"/>
          <p:nvPr/>
        </p:nvSpPr>
        <p:spPr>
          <a:xfrm>
            <a:off x="640080" y="2318004"/>
            <a:ext cx="1325880" cy="597103"/>
          </a:xfrm>
          <a:prstGeom prst="rect">
            <a:avLst/>
          </a:prstGeom>
          <a:noFill/>
          <a:ln/>
        </p:spPr>
        <p:txBody>
          <a:bodyPr wrap="square" lIns="0" tIns="0" rIns="0" bIns="0" rtlCol="0" anchor="ctr"/>
          <a:lstStyle/>
          <a:p>
            <a:pPr algn="l" indent="0" marL="0">
              <a:buNone/>
            </a:pPr>
            <a:r>
              <a:rPr lang="en-US" sz="1000" b="1" dirty="0">
                <a:solidFill>
                  <a:srgbClr val="34415A"/>
                </a:solidFill>
                <a:latin typeface="LINE Seed JP" pitchFamily="34" charset="0"/>
                <a:ea typeface="LINE Seed JP" pitchFamily="34" charset="-122"/>
                <a:cs typeface="LINE Seed JP" pitchFamily="34" charset="-120"/>
              </a:rPr>
              <a:t>② 上段 いまの流れ</a:t>
            </a:r>
            <a:endParaRPr lang="en-US" sz="1000" dirty="0"/>
          </a:p>
        </p:txBody>
      </p:sp>
      <p:sp>
        <p:nvSpPr>
          <p:cNvPr id="13" name="Shape 10"/>
          <p:cNvSpPr/>
          <p:nvPr/>
        </p:nvSpPr>
        <p:spPr>
          <a:xfrm>
            <a:off x="1920240" y="2409444"/>
            <a:ext cx="573786" cy="414223"/>
          </a:xfrm>
          <a:prstGeom prst="rect">
            <a:avLst/>
          </a:prstGeom>
          <a:solidFill>
            <a:srgbClr val="FFFFFF"/>
          </a:solidFill>
          <a:ln w="6350">
            <a:solidFill>
              <a:srgbClr val="C9D2E3"/>
            </a:solidFill>
            <a:prstDash val="solid"/>
          </a:ln>
        </p:spPr>
      </p:sp>
      <p:sp>
        <p:nvSpPr>
          <p:cNvPr id="14" name="Text 11"/>
          <p:cNvSpPr txBox="1"/>
          <p:nvPr/>
        </p:nvSpPr>
        <p:spPr>
          <a:xfrm>
            <a:off x="1920240" y="2318004"/>
            <a:ext cx="573786" cy="597103"/>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集客</a:t>
            </a:r>
            <a:endParaRPr lang="en-US" sz="900" dirty="0"/>
          </a:p>
        </p:txBody>
      </p:sp>
      <p:sp>
        <p:nvSpPr>
          <p:cNvPr id="15" name="Shape 12"/>
          <p:cNvSpPr/>
          <p:nvPr/>
        </p:nvSpPr>
        <p:spPr>
          <a:xfrm>
            <a:off x="2567178" y="2409444"/>
            <a:ext cx="573786" cy="414223"/>
          </a:xfrm>
          <a:prstGeom prst="rect">
            <a:avLst/>
          </a:prstGeom>
          <a:solidFill>
            <a:srgbClr val="FFFFFF"/>
          </a:solidFill>
          <a:ln w="6350">
            <a:solidFill>
              <a:srgbClr val="C9D2E3"/>
            </a:solidFill>
            <a:prstDash val="solid"/>
          </a:ln>
        </p:spPr>
      </p:sp>
      <p:sp>
        <p:nvSpPr>
          <p:cNvPr id="16" name="Text 13"/>
          <p:cNvSpPr txBox="1"/>
          <p:nvPr/>
        </p:nvSpPr>
        <p:spPr>
          <a:xfrm>
            <a:off x="2567178" y="2318004"/>
            <a:ext cx="573786" cy="597103"/>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つながる</a:t>
            </a:r>
            <a:endParaRPr lang="en-US" sz="900" dirty="0"/>
          </a:p>
        </p:txBody>
      </p:sp>
      <p:sp>
        <p:nvSpPr>
          <p:cNvPr id="17" name="Shape 14"/>
          <p:cNvSpPr/>
          <p:nvPr/>
        </p:nvSpPr>
        <p:spPr>
          <a:xfrm>
            <a:off x="3214116" y="2409444"/>
            <a:ext cx="573786" cy="414223"/>
          </a:xfrm>
          <a:prstGeom prst="rect">
            <a:avLst/>
          </a:prstGeom>
          <a:solidFill>
            <a:srgbClr val="FFFFFF"/>
          </a:solidFill>
          <a:ln w="6350">
            <a:solidFill>
              <a:srgbClr val="C9D2E3"/>
            </a:solidFill>
            <a:prstDash val="solid"/>
          </a:ln>
        </p:spPr>
      </p:sp>
      <p:sp>
        <p:nvSpPr>
          <p:cNvPr id="18" name="Text 15"/>
          <p:cNvSpPr txBox="1"/>
          <p:nvPr/>
        </p:nvSpPr>
        <p:spPr>
          <a:xfrm>
            <a:off x="3214116" y="2318004"/>
            <a:ext cx="573786" cy="597103"/>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購入</a:t>
            </a:r>
            <a:endParaRPr lang="en-US" sz="900" dirty="0"/>
          </a:p>
        </p:txBody>
      </p:sp>
      <p:sp>
        <p:nvSpPr>
          <p:cNvPr id="19" name="Shape 16"/>
          <p:cNvSpPr/>
          <p:nvPr/>
        </p:nvSpPr>
        <p:spPr>
          <a:xfrm>
            <a:off x="3861054" y="2409444"/>
            <a:ext cx="573786" cy="414223"/>
          </a:xfrm>
          <a:prstGeom prst="rect">
            <a:avLst/>
          </a:prstGeom>
          <a:solidFill>
            <a:srgbClr val="FFFFFF"/>
          </a:solidFill>
          <a:ln w="6350">
            <a:solidFill>
              <a:srgbClr val="C9D2E3"/>
            </a:solidFill>
            <a:prstDash val="solid"/>
          </a:ln>
        </p:spPr>
      </p:sp>
      <p:sp>
        <p:nvSpPr>
          <p:cNvPr id="20" name="Text 17"/>
          <p:cNvSpPr txBox="1"/>
          <p:nvPr/>
        </p:nvSpPr>
        <p:spPr>
          <a:xfrm>
            <a:off x="3861054" y="2318004"/>
            <a:ext cx="573786" cy="597103"/>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リピート</a:t>
            </a:r>
            <a:endParaRPr lang="en-US" sz="900" dirty="0"/>
          </a:p>
        </p:txBody>
      </p:sp>
      <p:sp>
        <p:nvSpPr>
          <p:cNvPr id="21" name="Shape 18"/>
          <p:cNvSpPr/>
          <p:nvPr/>
        </p:nvSpPr>
        <p:spPr>
          <a:xfrm>
            <a:off x="548640" y="3006547"/>
            <a:ext cx="3931920" cy="597103"/>
          </a:xfrm>
          <a:prstGeom prst="roundRect">
            <a:avLst>
              <a:gd name="adj" fmla="val 7657"/>
            </a:avLst>
          </a:prstGeom>
          <a:solidFill>
            <a:srgbClr val="EEF2F8"/>
          </a:solidFill>
          <a:ln w="12700">
            <a:solidFill>
              <a:srgbClr val="EEF2F8"/>
            </a:solidFill>
            <a:prstDash val="solid"/>
          </a:ln>
        </p:spPr>
      </p:sp>
      <p:sp>
        <p:nvSpPr>
          <p:cNvPr id="22" name="Text 19"/>
          <p:cNvSpPr txBox="1"/>
          <p:nvPr/>
        </p:nvSpPr>
        <p:spPr>
          <a:xfrm>
            <a:off x="640080" y="3006547"/>
            <a:ext cx="1325880" cy="597103"/>
          </a:xfrm>
          <a:prstGeom prst="rect">
            <a:avLst/>
          </a:prstGeom>
          <a:noFill/>
          <a:ln/>
        </p:spPr>
        <p:txBody>
          <a:bodyPr wrap="square" lIns="0" tIns="0" rIns="0" bIns="0" rtlCol="0" anchor="ctr"/>
          <a:lstStyle/>
          <a:p>
            <a:pPr algn="l" indent="0" marL="0">
              <a:buNone/>
            </a:pPr>
            <a:r>
              <a:rPr lang="en-US" sz="1000" b="1" dirty="0">
                <a:solidFill>
                  <a:srgbClr val="34415A"/>
                </a:solidFill>
                <a:latin typeface="LINE Seed JP" pitchFamily="34" charset="0"/>
                <a:ea typeface="LINE Seed JP" pitchFamily="34" charset="-122"/>
                <a:cs typeface="LINE Seed JP" pitchFamily="34" charset="-120"/>
              </a:rPr>
              <a:t>② 下段 理想の流れ</a:t>
            </a:r>
            <a:endParaRPr lang="en-US" sz="1000" dirty="0"/>
          </a:p>
        </p:txBody>
      </p:sp>
      <p:sp>
        <p:nvSpPr>
          <p:cNvPr id="23" name="Shape 20"/>
          <p:cNvSpPr/>
          <p:nvPr/>
        </p:nvSpPr>
        <p:spPr>
          <a:xfrm>
            <a:off x="1920240" y="3097987"/>
            <a:ext cx="573786" cy="414223"/>
          </a:xfrm>
          <a:prstGeom prst="rect">
            <a:avLst/>
          </a:prstGeom>
          <a:solidFill>
            <a:srgbClr val="FFFFFF"/>
          </a:solidFill>
          <a:ln w="6350">
            <a:solidFill>
              <a:srgbClr val="C9D2E3"/>
            </a:solidFill>
            <a:prstDash val="solid"/>
          </a:ln>
        </p:spPr>
      </p:sp>
      <p:sp>
        <p:nvSpPr>
          <p:cNvPr id="24" name="Text 21"/>
          <p:cNvSpPr txBox="1"/>
          <p:nvPr/>
        </p:nvSpPr>
        <p:spPr>
          <a:xfrm>
            <a:off x="1920240" y="3006547"/>
            <a:ext cx="573786" cy="597103"/>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集客</a:t>
            </a:r>
            <a:endParaRPr lang="en-US" sz="900" dirty="0"/>
          </a:p>
        </p:txBody>
      </p:sp>
      <p:sp>
        <p:nvSpPr>
          <p:cNvPr id="25" name="Shape 22"/>
          <p:cNvSpPr/>
          <p:nvPr/>
        </p:nvSpPr>
        <p:spPr>
          <a:xfrm>
            <a:off x="2567178" y="3097987"/>
            <a:ext cx="573786" cy="414223"/>
          </a:xfrm>
          <a:prstGeom prst="rect">
            <a:avLst/>
          </a:prstGeom>
          <a:solidFill>
            <a:srgbClr val="FFFFFF"/>
          </a:solidFill>
          <a:ln w="6350">
            <a:solidFill>
              <a:srgbClr val="C9D2E3"/>
            </a:solidFill>
            <a:prstDash val="solid"/>
          </a:ln>
        </p:spPr>
      </p:sp>
      <p:sp>
        <p:nvSpPr>
          <p:cNvPr id="26" name="Text 23"/>
          <p:cNvSpPr txBox="1"/>
          <p:nvPr/>
        </p:nvSpPr>
        <p:spPr>
          <a:xfrm>
            <a:off x="2567178" y="3006547"/>
            <a:ext cx="573786" cy="597103"/>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つながる</a:t>
            </a:r>
            <a:endParaRPr lang="en-US" sz="900" dirty="0"/>
          </a:p>
        </p:txBody>
      </p:sp>
      <p:sp>
        <p:nvSpPr>
          <p:cNvPr id="27" name="Shape 24"/>
          <p:cNvSpPr/>
          <p:nvPr/>
        </p:nvSpPr>
        <p:spPr>
          <a:xfrm>
            <a:off x="3214116" y="3097987"/>
            <a:ext cx="573786" cy="414223"/>
          </a:xfrm>
          <a:prstGeom prst="rect">
            <a:avLst/>
          </a:prstGeom>
          <a:solidFill>
            <a:srgbClr val="FFFFFF"/>
          </a:solidFill>
          <a:ln w="6350">
            <a:solidFill>
              <a:srgbClr val="C9D2E3"/>
            </a:solidFill>
            <a:prstDash val="solid"/>
          </a:ln>
        </p:spPr>
      </p:sp>
      <p:sp>
        <p:nvSpPr>
          <p:cNvPr id="28" name="Text 25"/>
          <p:cNvSpPr txBox="1"/>
          <p:nvPr/>
        </p:nvSpPr>
        <p:spPr>
          <a:xfrm>
            <a:off x="3214116" y="3006547"/>
            <a:ext cx="573786" cy="597103"/>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購入</a:t>
            </a:r>
            <a:endParaRPr lang="en-US" sz="900" dirty="0"/>
          </a:p>
        </p:txBody>
      </p:sp>
      <p:sp>
        <p:nvSpPr>
          <p:cNvPr id="29" name="Shape 26"/>
          <p:cNvSpPr/>
          <p:nvPr/>
        </p:nvSpPr>
        <p:spPr>
          <a:xfrm>
            <a:off x="3861054" y="3097987"/>
            <a:ext cx="573786" cy="414223"/>
          </a:xfrm>
          <a:prstGeom prst="rect">
            <a:avLst/>
          </a:prstGeom>
          <a:solidFill>
            <a:srgbClr val="FFFFFF"/>
          </a:solidFill>
          <a:ln w="6350">
            <a:solidFill>
              <a:srgbClr val="C9D2E3"/>
            </a:solidFill>
            <a:prstDash val="solid"/>
          </a:ln>
        </p:spPr>
      </p:sp>
      <p:sp>
        <p:nvSpPr>
          <p:cNvPr id="30" name="Text 27"/>
          <p:cNvSpPr txBox="1"/>
          <p:nvPr/>
        </p:nvSpPr>
        <p:spPr>
          <a:xfrm>
            <a:off x="3861054" y="3006547"/>
            <a:ext cx="573786" cy="597103"/>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リピート</a:t>
            </a:r>
            <a:endParaRPr lang="en-US" sz="900" dirty="0"/>
          </a:p>
        </p:txBody>
      </p:sp>
      <p:sp>
        <p:nvSpPr>
          <p:cNvPr id="31" name="Shape 28"/>
          <p:cNvSpPr/>
          <p:nvPr/>
        </p:nvSpPr>
        <p:spPr>
          <a:xfrm>
            <a:off x="548640" y="3695090"/>
            <a:ext cx="3931920" cy="443484"/>
          </a:xfrm>
          <a:prstGeom prst="roundRect">
            <a:avLst>
              <a:gd name="adj" fmla="val 10309"/>
            </a:avLst>
          </a:prstGeom>
          <a:solidFill>
            <a:srgbClr val="EEF2F8"/>
          </a:solidFill>
          <a:ln w="12700">
            <a:solidFill>
              <a:srgbClr val="EEF2F8"/>
            </a:solidFill>
            <a:prstDash val="solid"/>
          </a:ln>
        </p:spPr>
      </p:sp>
      <p:sp>
        <p:nvSpPr>
          <p:cNvPr id="32" name="Text 29"/>
          <p:cNvSpPr txBox="1"/>
          <p:nvPr/>
        </p:nvSpPr>
        <p:spPr>
          <a:xfrm>
            <a:off x="640080" y="3695090"/>
            <a:ext cx="3749040" cy="443484"/>
          </a:xfrm>
          <a:prstGeom prst="rect">
            <a:avLst/>
          </a:prstGeom>
          <a:noFill/>
          <a:ln/>
        </p:spPr>
        <p:txBody>
          <a:bodyPr wrap="square" lIns="0" tIns="0" rIns="0" bIns="0" rtlCol="0" anchor="ctr"/>
          <a:lstStyle/>
          <a:p>
            <a:pPr algn="l" indent="0" marL="0">
              <a:buNone/>
            </a:pPr>
            <a:r>
              <a:rPr lang="en-US" sz="1050" b="1" dirty="0">
                <a:solidFill>
                  <a:srgbClr val="34415A"/>
                </a:solidFill>
                <a:latin typeface="LINE Seed JP" pitchFamily="34" charset="0"/>
                <a:ea typeface="LINE Seed JP" pitchFamily="34" charset="-122"/>
                <a:cs typeface="LINE Seed JP" pitchFamily="34" charset="-120"/>
              </a:rPr>
              <a:t>③ 増やしたい行動と目標</a:t>
            </a:r>
            <a:endParaRPr lang="en-US" sz="1050" dirty="0"/>
          </a:p>
        </p:txBody>
      </p:sp>
      <p:sp>
        <p:nvSpPr>
          <p:cNvPr id="33" name="Shape 30"/>
          <p:cNvSpPr/>
          <p:nvPr/>
        </p:nvSpPr>
        <p:spPr>
          <a:xfrm>
            <a:off x="4754880" y="1874520"/>
            <a:ext cx="310896" cy="310896"/>
          </a:xfrm>
          <a:prstGeom prst="ellipse">
            <a:avLst/>
          </a:prstGeom>
          <a:solidFill>
            <a:srgbClr val="F26B21"/>
          </a:solidFill>
          <a:ln w="12700">
            <a:solidFill>
              <a:srgbClr val="F26B21"/>
            </a:solidFill>
            <a:prstDash val="solid"/>
          </a:ln>
        </p:spPr>
      </p:sp>
      <p:sp>
        <p:nvSpPr>
          <p:cNvPr id="34" name="Text 31"/>
          <p:cNvSpPr txBox="1"/>
          <p:nvPr/>
        </p:nvSpPr>
        <p:spPr>
          <a:xfrm>
            <a:off x="4754880" y="1874520"/>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1</a:t>
            </a:r>
            <a:endParaRPr lang="en-US" sz="1200" dirty="0"/>
          </a:p>
        </p:txBody>
      </p:sp>
      <p:sp>
        <p:nvSpPr>
          <p:cNvPr id="35" name="Text 32"/>
          <p:cNvSpPr txBox="1"/>
          <p:nvPr/>
        </p:nvSpPr>
        <p:spPr>
          <a:xfrm>
            <a:off x="5166360" y="1847088"/>
            <a:ext cx="3474720" cy="365760"/>
          </a:xfrm>
          <a:prstGeom prst="rect">
            <a:avLst/>
          </a:prstGeom>
          <a:noFill/>
          <a:ln/>
        </p:spPr>
        <p:txBody>
          <a:bodyPr wrap="square" lIns="0" tIns="0" rIns="0" bIns="0" rtlCol="0" anchor="ctr"/>
          <a:lstStyle/>
          <a:p>
            <a:pPr algn="l" indent="0" marL="0">
              <a:buNone/>
            </a:pPr>
            <a:r>
              <a:rPr lang="en-US" sz="1300" b="1" dirty="0">
                <a:solidFill>
                  <a:srgbClr val="1C2B4A"/>
                </a:solidFill>
                <a:latin typeface="LINE Seed JP" pitchFamily="34" charset="0"/>
                <a:ea typeface="LINE Seed JP" pitchFamily="34" charset="-122"/>
                <a:cs typeface="LINE Seed JP" pitchFamily="34" charset="-120"/>
              </a:rPr>
              <a:t>誰に何を売っているか</a:t>
            </a:r>
            <a:endParaRPr lang="en-US" sz="1300" dirty="0"/>
          </a:p>
        </p:txBody>
      </p:sp>
      <p:sp>
        <p:nvSpPr>
          <p:cNvPr id="36" name="Text 33"/>
          <p:cNvSpPr txBox="1"/>
          <p:nvPr/>
        </p:nvSpPr>
        <p:spPr>
          <a:xfrm>
            <a:off x="5166360" y="2212848"/>
            <a:ext cx="3383280" cy="274320"/>
          </a:xfrm>
          <a:prstGeom prst="rect">
            <a:avLst/>
          </a:prstGeom>
          <a:noFill/>
          <a:ln/>
        </p:spPr>
        <p:txBody>
          <a:bodyPr wrap="square" lIns="0" tIns="0" rIns="0" bIns="0" rtlCol="0" anchor="t"/>
          <a:lstStyle/>
          <a:p>
            <a:pPr algn="l" indent="0" marL="0">
              <a:buNone/>
            </a:pPr>
            <a:r>
              <a:rPr lang="en-US" sz="1150" dirty="0">
                <a:solidFill>
                  <a:srgbClr val="34415A"/>
                </a:solidFill>
                <a:latin typeface="LINE Seed JP" pitchFamily="34" charset="0"/>
                <a:ea typeface="LINE Seed JP" pitchFamily="34" charset="-122"/>
                <a:cs typeface="LINE Seed JP" pitchFamily="34" charset="-120"/>
              </a:rPr>
              <a:t>商品・サービス、ターゲット、ペルソナ</a:t>
            </a:r>
            <a:endParaRPr lang="en-US" sz="1150" dirty="0"/>
          </a:p>
        </p:txBody>
      </p:sp>
      <p:sp>
        <p:nvSpPr>
          <p:cNvPr id="37" name="Shape 34"/>
          <p:cNvSpPr/>
          <p:nvPr/>
        </p:nvSpPr>
        <p:spPr>
          <a:xfrm>
            <a:off x="4754880" y="2697480"/>
            <a:ext cx="310896" cy="310896"/>
          </a:xfrm>
          <a:prstGeom prst="ellipse">
            <a:avLst/>
          </a:prstGeom>
          <a:solidFill>
            <a:srgbClr val="F26B21"/>
          </a:solidFill>
          <a:ln w="12700">
            <a:solidFill>
              <a:srgbClr val="F26B21"/>
            </a:solidFill>
            <a:prstDash val="solid"/>
          </a:ln>
        </p:spPr>
      </p:sp>
      <p:sp>
        <p:nvSpPr>
          <p:cNvPr id="38" name="Text 35"/>
          <p:cNvSpPr txBox="1"/>
          <p:nvPr/>
        </p:nvSpPr>
        <p:spPr>
          <a:xfrm>
            <a:off x="4754880" y="2697480"/>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2</a:t>
            </a:r>
            <a:endParaRPr lang="en-US" sz="1200" dirty="0"/>
          </a:p>
        </p:txBody>
      </p:sp>
      <p:sp>
        <p:nvSpPr>
          <p:cNvPr id="39" name="Text 36"/>
          <p:cNvSpPr txBox="1"/>
          <p:nvPr/>
        </p:nvSpPr>
        <p:spPr>
          <a:xfrm>
            <a:off x="5166360" y="2670048"/>
            <a:ext cx="3474720" cy="365760"/>
          </a:xfrm>
          <a:prstGeom prst="rect">
            <a:avLst/>
          </a:prstGeom>
          <a:noFill/>
          <a:ln/>
        </p:spPr>
        <p:txBody>
          <a:bodyPr wrap="square" lIns="0" tIns="0" rIns="0" bIns="0" rtlCol="0" anchor="ctr"/>
          <a:lstStyle/>
          <a:p>
            <a:pPr algn="l" indent="0" marL="0">
              <a:buNone/>
            </a:pPr>
            <a:r>
              <a:rPr lang="en-US" sz="1300" b="1" dirty="0">
                <a:solidFill>
                  <a:srgbClr val="1C2B4A"/>
                </a:solidFill>
                <a:latin typeface="LINE Seed JP" pitchFamily="34" charset="0"/>
                <a:ea typeface="LINE Seed JP" pitchFamily="34" charset="-122"/>
                <a:cs typeface="LINE Seed JP" pitchFamily="34" charset="-120"/>
              </a:rPr>
              <a:t>いまの流れと理想の流れ</a:t>
            </a:r>
            <a:endParaRPr lang="en-US" sz="1300" dirty="0"/>
          </a:p>
        </p:txBody>
      </p:sp>
      <p:sp>
        <p:nvSpPr>
          <p:cNvPr id="40" name="Text 37"/>
          <p:cNvSpPr txBox="1"/>
          <p:nvPr/>
        </p:nvSpPr>
        <p:spPr>
          <a:xfrm>
            <a:off x="5166360" y="3035808"/>
            <a:ext cx="3383280" cy="274320"/>
          </a:xfrm>
          <a:prstGeom prst="rect">
            <a:avLst/>
          </a:prstGeom>
          <a:noFill/>
          <a:ln/>
        </p:spPr>
        <p:txBody>
          <a:bodyPr wrap="square" lIns="0" tIns="0" rIns="0" bIns="0" rtlCol="0" anchor="t"/>
          <a:lstStyle/>
          <a:p>
            <a:pPr algn="l" indent="0" marL="0">
              <a:buNone/>
            </a:pPr>
            <a:r>
              <a:rPr lang="en-US" sz="1150" dirty="0">
                <a:solidFill>
                  <a:srgbClr val="34415A"/>
                </a:solidFill>
                <a:latin typeface="LINE Seed JP" pitchFamily="34" charset="0"/>
                <a:ea typeface="LINE Seed JP" pitchFamily="34" charset="-122"/>
                <a:cs typeface="LINE Seed JP" pitchFamily="34" charset="-120"/>
              </a:rPr>
              <a:t>4段階すべてのいまと理想</a:t>
            </a:r>
            <a:endParaRPr lang="en-US" sz="1150" dirty="0"/>
          </a:p>
        </p:txBody>
      </p:sp>
      <p:sp>
        <p:nvSpPr>
          <p:cNvPr id="41" name="Shape 38"/>
          <p:cNvSpPr/>
          <p:nvPr/>
        </p:nvSpPr>
        <p:spPr>
          <a:xfrm>
            <a:off x="4754880" y="3520440"/>
            <a:ext cx="310896" cy="310896"/>
          </a:xfrm>
          <a:prstGeom prst="ellipse">
            <a:avLst/>
          </a:prstGeom>
          <a:solidFill>
            <a:srgbClr val="F26B21"/>
          </a:solidFill>
          <a:ln w="12700">
            <a:solidFill>
              <a:srgbClr val="F26B21"/>
            </a:solidFill>
            <a:prstDash val="solid"/>
          </a:ln>
        </p:spPr>
      </p:sp>
      <p:sp>
        <p:nvSpPr>
          <p:cNvPr id="42" name="Text 39"/>
          <p:cNvSpPr txBox="1"/>
          <p:nvPr/>
        </p:nvSpPr>
        <p:spPr>
          <a:xfrm>
            <a:off x="4754880" y="3520440"/>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3</a:t>
            </a:r>
            <a:endParaRPr lang="en-US" sz="1200" dirty="0"/>
          </a:p>
        </p:txBody>
      </p:sp>
      <p:sp>
        <p:nvSpPr>
          <p:cNvPr id="43" name="Text 40"/>
          <p:cNvSpPr txBox="1"/>
          <p:nvPr/>
        </p:nvSpPr>
        <p:spPr>
          <a:xfrm>
            <a:off x="5166360" y="3493008"/>
            <a:ext cx="3474720" cy="365760"/>
          </a:xfrm>
          <a:prstGeom prst="rect">
            <a:avLst/>
          </a:prstGeom>
          <a:noFill/>
          <a:ln/>
        </p:spPr>
        <p:txBody>
          <a:bodyPr wrap="square" lIns="0" tIns="0" rIns="0" bIns="0" rtlCol="0" anchor="ctr"/>
          <a:lstStyle/>
          <a:p>
            <a:pPr algn="l" indent="0" marL="0">
              <a:buNone/>
            </a:pPr>
            <a:r>
              <a:rPr lang="en-US" sz="1300" b="1" dirty="0">
                <a:solidFill>
                  <a:srgbClr val="1C2B4A"/>
                </a:solidFill>
                <a:latin typeface="LINE Seed JP" pitchFamily="34" charset="0"/>
                <a:ea typeface="LINE Seed JP" pitchFamily="34" charset="-122"/>
                <a:cs typeface="LINE Seed JP" pitchFamily="34" charset="-120"/>
              </a:rPr>
              <a:t>増やしたい行動と目標</a:t>
            </a:r>
            <a:endParaRPr lang="en-US" sz="1300" dirty="0"/>
          </a:p>
        </p:txBody>
      </p:sp>
      <p:sp>
        <p:nvSpPr>
          <p:cNvPr id="44" name="Text 41"/>
          <p:cNvSpPr txBox="1"/>
          <p:nvPr/>
        </p:nvSpPr>
        <p:spPr>
          <a:xfrm>
            <a:off x="5166360" y="3858768"/>
            <a:ext cx="3383280" cy="274320"/>
          </a:xfrm>
          <a:prstGeom prst="rect">
            <a:avLst/>
          </a:prstGeom>
          <a:noFill/>
          <a:ln/>
        </p:spPr>
        <p:txBody>
          <a:bodyPr wrap="square" lIns="0" tIns="0" rIns="0" bIns="0" rtlCol="0" anchor="t"/>
          <a:lstStyle/>
          <a:p>
            <a:pPr algn="l" indent="0" marL="0">
              <a:buNone/>
            </a:pPr>
            <a:r>
              <a:rPr lang="en-US" sz="1150" dirty="0">
                <a:solidFill>
                  <a:srgbClr val="34415A"/>
                </a:solidFill>
                <a:latin typeface="LINE Seed JP" pitchFamily="34" charset="0"/>
                <a:ea typeface="LINE Seed JP" pitchFamily="34" charset="-122"/>
                <a:cs typeface="LINE Seed JP" pitchFamily="34" charset="-120"/>
              </a:rPr>
              <a:t>いまの件数、目標の件数、期限</a:t>
            </a:r>
            <a:endParaRPr lang="en-US" sz="11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この回のゴール</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設計図シートの準備</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10 / 36</a:t>
            </a:r>
            <a:endParaRPr lang="en-US" sz="800" dirty="0"/>
          </a:p>
        </p:txBody>
      </p:sp>
      <p:sp>
        <p:nvSpPr>
          <p:cNvPr id="7" name="Text 5"/>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配布されたテンプレートをお手元の環境に複製して、入力を始めます。</a:t>
            </a:r>
            <a:endParaRPr lang="en-US" sz="1300" dirty="0"/>
          </a:p>
        </p:txBody>
      </p:sp>
      <p:sp>
        <p:nvSpPr>
          <p:cNvPr id="9" name="Shape 6"/>
          <p:cNvSpPr/>
          <p:nvPr/>
        </p:nvSpPr>
        <p:spPr>
          <a:xfrm>
            <a:off x="548640" y="1737360"/>
            <a:ext cx="5120640" cy="2743200"/>
          </a:xfrm>
          <a:prstGeom prst="rect">
            <a:avLst/>
          </a:prstGeom>
          <a:solidFill>
            <a:srgbClr val="F6F7FA"/>
          </a:solidFill>
          <a:ln w="12700">
            <a:solidFill>
              <a:srgbClr val="556176"/>
            </a:solidFill>
            <a:prstDash val="dash"/>
          </a:ln>
        </p:spPr>
      </p:sp>
      <p:sp>
        <p:nvSpPr>
          <p:cNvPr id="10" name="Text 7"/>
          <p:cNvSpPr txBox="1"/>
          <p:nvPr/>
        </p:nvSpPr>
        <p:spPr>
          <a:xfrm>
            <a:off x="685800" y="1847088"/>
            <a:ext cx="4846320" cy="237744"/>
          </a:xfrm>
          <a:prstGeom prst="rect">
            <a:avLst/>
          </a:prstGeom>
          <a:noFill/>
          <a:ln/>
        </p:spPr>
        <p:txBody>
          <a:bodyPr wrap="square" lIns="0" tIns="0" rIns="0" bIns="0" rtlCol="0" anchor="t"/>
          <a:lstStyle/>
          <a:p>
            <a:pPr algn="ctr" indent="0" marL="0">
              <a:buNone/>
            </a:pPr>
            <a:r>
              <a:rPr lang="en-US" sz="1000" b="1" dirty="0">
                <a:solidFill>
                  <a:srgbClr val="556176"/>
                </a:solidFill>
                <a:latin typeface="LINE Seed JP" pitchFamily="34" charset="0"/>
                <a:ea typeface="LINE Seed JP" pitchFamily="34" charset="-122"/>
                <a:cs typeface="LINE Seed JP" pitchFamily="34" charset="-120"/>
              </a:rPr>
              <a:t>画面キャプチャ</a:t>
            </a:r>
            <a:endParaRPr lang="en-US" sz="1000" dirty="0"/>
          </a:p>
        </p:txBody>
      </p:sp>
      <p:sp>
        <p:nvSpPr>
          <p:cNvPr id="11" name="Text 8"/>
          <p:cNvSpPr txBox="1"/>
          <p:nvPr/>
        </p:nvSpPr>
        <p:spPr>
          <a:xfrm>
            <a:off x="731520" y="2103120"/>
            <a:ext cx="4754880" cy="2240280"/>
          </a:xfrm>
          <a:prstGeom prst="rect">
            <a:avLst/>
          </a:prstGeom>
          <a:noFill/>
          <a:ln/>
        </p:spPr>
        <p:txBody>
          <a:bodyPr wrap="square" lIns="0" tIns="0" rIns="0" bIns="0" rtlCol="0" anchor="ctr"/>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設計図シートのテンプレートを開き、コピーする操作の画面</a:t>
            </a:r>
            <a:endParaRPr lang="en-US" sz="1050" dirty="0"/>
          </a:p>
        </p:txBody>
      </p:sp>
      <p:sp>
        <p:nvSpPr>
          <p:cNvPr id="12" name="Shape 9"/>
          <p:cNvSpPr/>
          <p:nvPr/>
        </p:nvSpPr>
        <p:spPr>
          <a:xfrm>
            <a:off x="5852160" y="2011680"/>
            <a:ext cx="292608" cy="292608"/>
          </a:xfrm>
          <a:prstGeom prst="ellipse">
            <a:avLst/>
          </a:prstGeom>
          <a:solidFill>
            <a:srgbClr val="1C2B4A"/>
          </a:solidFill>
          <a:ln w="12700">
            <a:solidFill>
              <a:srgbClr val="1C2B4A"/>
            </a:solidFill>
            <a:prstDash val="solid"/>
          </a:ln>
        </p:spPr>
      </p:sp>
      <p:sp>
        <p:nvSpPr>
          <p:cNvPr id="13" name="Text 10"/>
          <p:cNvSpPr txBox="1"/>
          <p:nvPr/>
        </p:nvSpPr>
        <p:spPr>
          <a:xfrm>
            <a:off x="5852160" y="2011680"/>
            <a:ext cx="29260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1</a:t>
            </a:r>
            <a:endParaRPr lang="en-US" sz="1200" dirty="0"/>
          </a:p>
        </p:txBody>
      </p:sp>
      <p:sp>
        <p:nvSpPr>
          <p:cNvPr id="14" name="Text 11"/>
          <p:cNvSpPr txBox="1"/>
          <p:nvPr/>
        </p:nvSpPr>
        <p:spPr>
          <a:xfrm>
            <a:off x="6263640" y="1993392"/>
            <a:ext cx="2423160" cy="347472"/>
          </a:xfrm>
          <a:prstGeom prst="rect">
            <a:avLst/>
          </a:prstGeom>
          <a:noFill/>
          <a:ln/>
        </p:spPr>
        <p:txBody>
          <a:bodyPr wrap="square" lIns="0" tIns="0" rIns="0" bIns="0" rtlCol="0" anchor="ctr"/>
          <a:lstStyle/>
          <a:p>
            <a:pPr algn="l" indent="0" marL="0">
              <a:buNone/>
            </a:pPr>
            <a:r>
              <a:rPr lang="en-US" sz="1250" dirty="0">
                <a:solidFill>
                  <a:srgbClr val="1C2B4A"/>
                </a:solidFill>
                <a:latin typeface="LINE Seed JP" pitchFamily="34" charset="0"/>
                <a:ea typeface="LINE Seed JP" pitchFamily="34" charset="-122"/>
                <a:cs typeface="LINE Seed JP" pitchFamily="34" charset="-120"/>
              </a:rPr>
              <a:t>テンプレート画面を開く</a:t>
            </a:r>
            <a:endParaRPr lang="en-US" sz="1250" dirty="0"/>
          </a:p>
        </p:txBody>
      </p:sp>
      <p:sp>
        <p:nvSpPr>
          <p:cNvPr id="15" name="Shape 12"/>
          <p:cNvSpPr/>
          <p:nvPr/>
        </p:nvSpPr>
        <p:spPr>
          <a:xfrm>
            <a:off x="5852160" y="2651760"/>
            <a:ext cx="292608" cy="292608"/>
          </a:xfrm>
          <a:prstGeom prst="ellipse">
            <a:avLst/>
          </a:prstGeom>
          <a:solidFill>
            <a:srgbClr val="1C2B4A"/>
          </a:solidFill>
          <a:ln w="12700">
            <a:solidFill>
              <a:srgbClr val="1C2B4A"/>
            </a:solidFill>
            <a:prstDash val="solid"/>
          </a:ln>
        </p:spPr>
      </p:sp>
      <p:sp>
        <p:nvSpPr>
          <p:cNvPr id="16" name="Text 13"/>
          <p:cNvSpPr txBox="1"/>
          <p:nvPr/>
        </p:nvSpPr>
        <p:spPr>
          <a:xfrm>
            <a:off x="5852160" y="2651760"/>
            <a:ext cx="29260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2</a:t>
            </a:r>
            <a:endParaRPr lang="en-US" sz="1200" dirty="0"/>
          </a:p>
        </p:txBody>
      </p:sp>
      <p:sp>
        <p:nvSpPr>
          <p:cNvPr id="17" name="Text 14"/>
          <p:cNvSpPr txBox="1"/>
          <p:nvPr/>
        </p:nvSpPr>
        <p:spPr>
          <a:xfrm>
            <a:off x="6263640" y="2633472"/>
            <a:ext cx="2423160" cy="347472"/>
          </a:xfrm>
          <a:prstGeom prst="rect">
            <a:avLst/>
          </a:prstGeom>
          <a:noFill/>
          <a:ln/>
        </p:spPr>
        <p:txBody>
          <a:bodyPr wrap="square" lIns="0" tIns="0" rIns="0" bIns="0" rtlCol="0" anchor="ctr"/>
          <a:lstStyle/>
          <a:p>
            <a:pPr algn="l" indent="0" marL="0">
              <a:buNone/>
            </a:pPr>
            <a:r>
              <a:rPr lang="en-US" sz="1250" dirty="0">
                <a:solidFill>
                  <a:srgbClr val="1C2B4A"/>
                </a:solidFill>
                <a:latin typeface="LINE Seed JP" pitchFamily="34" charset="0"/>
                <a:ea typeface="LINE Seed JP" pitchFamily="34" charset="-122"/>
                <a:cs typeface="LINE Seed JP" pitchFamily="34" charset="-120"/>
              </a:rPr>
              <a:t>各自の作業領域へコピーを作成</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この回のゴール</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シートは上の欄から順番に書く</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11 / 36</a:t>
            </a:r>
            <a:endParaRPr lang="en-US" sz="800" dirty="0"/>
          </a:p>
        </p:txBody>
      </p:sp>
      <p:sp>
        <p:nvSpPr>
          <p:cNvPr id="7" name="Text 5"/>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基本情報から書き始めて、いまの流れと理想、目標の順に埋めていきます。</a:t>
            </a:r>
            <a:endParaRPr lang="en-US" sz="1300" dirty="0"/>
          </a:p>
        </p:txBody>
      </p:sp>
      <p:sp>
        <p:nvSpPr>
          <p:cNvPr id="9" name="Shape 6"/>
          <p:cNvSpPr/>
          <p:nvPr/>
        </p:nvSpPr>
        <p:spPr>
          <a:xfrm>
            <a:off x="548640" y="1783080"/>
            <a:ext cx="4754880" cy="452628"/>
          </a:xfrm>
          <a:prstGeom prst="roundRect">
            <a:avLst>
              <a:gd name="adj" fmla="val 10101"/>
            </a:avLst>
          </a:prstGeom>
          <a:solidFill>
            <a:srgbClr val="EEF2F8"/>
          </a:solidFill>
          <a:ln w="12700">
            <a:solidFill>
              <a:srgbClr val="EEF2F8"/>
            </a:solidFill>
            <a:prstDash val="solid"/>
          </a:ln>
        </p:spPr>
      </p:sp>
      <p:sp>
        <p:nvSpPr>
          <p:cNvPr id="10" name="Text 7"/>
          <p:cNvSpPr txBox="1"/>
          <p:nvPr/>
        </p:nvSpPr>
        <p:spPr>
          <a:xfrm>
            <a:off x="640080" y="1783080"/>
            <a:ext cx="4572000" cy="452628"/>
          </a:xfrm>
          <a:prstGeom prst="rect">
            <a:avLst/>
          </a:prstGeom>
          <a:noFill/>
          <a:ln/>
        </p:spPr>
        <p:txBody>
          <a:bodyPr wrap="square" lIns="0" tIns="0" rIns="0" bIns="0" rtlCol="0" anchor="ctr"/>
          <a:lstStyle/>
          <a:p>
            <a:pPr algn="l" indent="0" marL="0">
              <a:buNone/>
            </a:pPr>
            <a:r>
              <a:rPr lang="en-US" sz="1050" b="1" dirty="0">
                <a:solidFill>
                  <a:srgbClr val="34415A"/>
                </a:solidFill>
                <a:latin typeface="LINE Seed JP" pitchFamily="34" charset="0"/>
                <a:ea typeface="LINE Seed JP" pitchFamily="34" charset="-122"/>
                <a:cs typeface="LINE Seed JP" pitchFamily="34" charset="-120"/>
              </a:rPr>
              <a:t>① 基本情報</a:t>
            </a:r>
            <a:endParaRPr lang="en-US" sz="1050" dirty="0"/>
          </a:p>
        </p:txBody>
      </p:sp>
      <p:sp>
        <p:nvSpPr>
          <p:cNvPr id="11" name="Shape 8"/>
          <p:cNvSpPr/>
          <p:nvPr/>
        </p:nvSpPr>
        <p:spPr>
          <a:xfrm>
            <a:off x="548640" y="2327148"/>
            <a:ext cx="4754880" cy="608990"/>
          </a:xfrm>
          <a:prstGeom prst="roundRect">
            <a:avLst>
              <a:gd name="adj" fmla="val 7508"/>
            </a:avLst>
          </a:prstGeom>
          <a:solidFill>
            <a:srgbClr val="EEF2F8"/>
          </a:solidFill>
          <a:ln w="12700">
            <a:solidFill>
              <a:srgbClr val="EEF2F8"/>
            </a:solidFill>
            <a:prstDash val="solid"/>
          </a:ln>
        </p:spPr>
      </p:sp>
      <p:sp>
        <p:nvSpPr>
          <p:cNvPr id="12" name="Text 9"/>
          <p:cNvSpPr txBox="1"/>
          <p:nvPr/>
        </p:nvSpPr>
        <p:spPr>
          <a:xfrm>
            <a:off x="640080" y="2327148"/>
            <a:ext cx="1325880" cy="608990"/>
          </a:xfrm>
          <a:prstGeom prst="rect">
            <a:avLst/>
          </a:prstGeom>
          <a:noFill/>
          <a:ln/>
        </p:spPr>
        <p:txBody>
          <a:bodyPr wrap="square" lIns="0" tIns="0" rIns="0" bIns="0" rtlCol="0" anchor="ctr"/>
          <a:lstStyle/>
          <a:p>
            <a:pPr algn="l" indent="0" marL="0">
              <a:buNone/>
            </a:pPr>
            <a:r>
              <a:rPr lang="en-US" sz="1000" b="1" dirty="0">
                <a:solidFill>
                  <a:srgbClr val="34415A"/>
                </a:solidFill>
                <a:latin typeface="LINE Seed JP" pitchFamily="34" charset="0"/>
                <a:ea typeface="LINE Seed JP" pitchFamily="34" charset="-122"/>
                <a:cs typeface="LINE Seed JP" pitchFamily="34" charset="-120"/>
              </a:rPr>
              <a:t>② 上段 いまの流れ</a:t>
            </a:r>
            <a:endParaRPr lang="en-US" sz="1000" dirty="0"/>
          </a:p>
        </p:txBody>
      </p:sp>
      <p:sp>
        <p:nvSpPr>
          <p:cNvPr id="13" name="Shape 10"/>
          <p:cNvSpPr/>
          <p:nvPr/>
        </p:nvSpPr>
        <p:spPr>
          <a:xfrm>
            <a:off x="1920240" y="2418588"/>
            <a:ext cx="779526" cy="426110"/>
          </a:xfrm>
          <a:prstGeom prst="rect">
            <a:avLst/>
          </a:prstGeom>
          <a:solidFill>
            <a:srgbClr val="FFFFFF"/>
          </a:solidFill>
          <a:ln w="6350">
            <a:solidFill>
              <a:srgbClr val="C9D2E3"/>
            </a:solidFill>
            <a:prstDash val="solid"/>
          </a:ln>
        </p:spPr>
      </p:sp>
      <p:sp>
        <p:nvSpPr>
          <p:cNvPr id="14" name="Text 11"/>
          <p:cNvSpPr txBox="1"/>
          <p:nvPr/>
        </p:nvSpPr>
        <p:spPr>
          <a:xfrm>
            <a:off x="1920240" y="2327148"/>
            <a:ext cx="779526" cy="608990"/>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集客</a:t>
            </a:r>
            <a:endParaRPr lang="en-US" sz="900" dirty="0"/>
          </a:p>
        </p:txBody>
      </p:sp>
      <p:sp>
        <p:nvSpPr>
          <p:cNvPr id="15" name="Shape 12"/>
          <p:cNvSpPr/>
          <p:nvPr/>
        </p:nvSpPr>
        <p:spPr>
          <a:xfrm>
            <a:off x="2772918" y="2418588"/>
            <a:ext cx="779526" cy="426110"/>
          </a:xfrm>
          <a:prstGeom prst="rect">
            <a:avLst/>
          </a:prstGeom>
          <a:solidFill>
            <a:srgbClr val="FFFFFF"/>
          </a:solidFill>
          <a:ln w="6350">
            <a:solidFill>
              <a:srgbClr val="C9D2E3"/>
            </a:solidFill>
            <a:prstDash val="solid"/>
          </a:ln>
        </p:spPr>
      </p:sp>
      <p:sp>
        <p:nvSpPr>
          <p:cNvPr id="16" name="Text 13"/>
          <p:cNvSpPr txBox="1"/>
          <p:nvPr/>
        </p:nvSpPr>
        <p:spPr>
          <a:xfrm>
            <a:off x="2772918" y="2327148"/>
            <a:ext cx="779526" cy="608990"/>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つながる</a:t>
            </a:r>
            <a:endParaRPr lang="en-US" sz="900" dirty="0"/>
          </a:p>
        </p:txBody>
      </p:sp>
      <p:sp>
        <p:nvSpPr>
          <p:cNvPr id="17" name="Shape 14"/>
          <p:cNvSpPr/>
          <p:nvPr/>
        </p:nvSpPr>
        <p:spPr>
          <a:xfrm>
            <a:off x="3625596" y="2418588"/>
            <a:ext cx="779526" cy="426110"/>
          </a:xfrm>
          <a:prstGeom prst="rect">
            <a:avLst/>
          </a:prstGeom>
          <a:solidFill>
            <a:srgbClr val="FFFFFF"/>
          </a:solidFill>
          <a:ln w="6350">
            <a:solidFill>
              <a:srgbClr val="C9D2E3"/>
            </a:solidFill>
            <a:prstDash val="solid"/>
          </a:ln>
        </p:spPr>
      </p:sp>
      <p:sp>
        <p:nvSpPr>
          <p:cNvPr id="18" name="Text 15"/>
          <p:cNvSpPr txBox="1"/>
          <p:nvPr/>
        </p:nvSpPr>
        <p:spPr>
          <a:xfrm>
            <a:off x="3625596" y="2327148"/>
            <a:ext cx="779526" cy="608990"/>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購入</a:t>
            </a:r>
            <a:endParaRPr lang="en-US" sz="900" dirty="0"/>
          </a:p>
        </p:txBody>
      </p:sp>
      <p:sp>
        <p:nvSpPr>
          <p:cNvPr id="19" name="Shape 16"/>
          <p:cNvSpPr/>
          <p:nvPr/>
        </p:nvSpPr>
        <p:spPr>
          <a:xfrm>
            <a:off x="4478274" y="2418588"/>
            <a:ext cx="779526" cy="426110"/>
          </a:xfrm>
          <a:prstGeom prst="rect">
            <a:avLst/>
          </a:prstGeom>
          <a:solidFill>
            <a:srgbClr val="FFFFFF"/>
          </a:solidFill>
          <a:ln w="6350">
            <a:solidFill>
              <a:srgbClr val="C9D2E3"/>
            </a:solidFill>
            <a:prstDash val="solid"/>
          </a:ln>
        </p:spPr>
      </p:sp>
      <p:sp>
        <p:nvSpPr>
          <p:cNvPr id="20" name="Text 17"/>
          <p:cNvSpPr txBox="1"/>
          <p:nvPr/>
        </p:nvSpPr>
        <p:spPr>
          <a:xfrm>
            <a:off x="4478274" y="2327148"/>
            <a:ext cx="779526" cy="608990"/>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リピート</a:t>
            </a:r>
            <a:endParaRPr lang="en-US" sz="900" dirty="0"/>
          </a:p>
        </p:txBody>
      </p:sp>
      <p:sp>
        <p:nvSpPr>
          <p:cNvPr id="21" name="Shape 18"/>
          <p:cNvSpPr/>
          <p:nvPr/>
        </p:nvSpPr>
        <p:spPr>
          <a:xfrm>
            <a:off x="548640" y="3027578"/>
            <a:ext cx="4754880" cy="608990"/>
          </a:xfrm>
          <a:prstGeom prst="roundRect">
            <a:avLst>
              <a:gd name="adj" fmla="val 7508"/>
            </a:avLst>
          </a:prstGeom>
          <a:solidFill>
            <a:srgbClr val="EEF2F8"/>
          </a:solidFill>
          <a:ln w="12700">
            <a:solidFill>
              <a:srgbClr val="EEF2F8"/>
            </a:solidFill>
            <a:prstDash val="solid"/>
          </a:ln>
        </p:spPr>
      </p:sp>
      <p:sp>
        <p:nvSpPr>
          <p:cNvPr id="22" name="Text 19"/>
          <p:cNvSpPr txBox="1"/>
          <p:nvPr/>
        </p:nvSpPr>
        <p:spPr>
          <a:xfrm>
            <a:off x="640080" y="3027578"/>
            <a:ext cx="1325880" cy="608990"/>
          </a:xfrm>
          <a:prstGeom prst="rect">
            <a:avLst/>
          </a:prstGeom>
          <a:noFill/>
          <a:ln/>
        </p:spPr>
        <p:txBody>
          <a:bodyPr wrap="square" lIns="0" tIns="0" rIns="0" bIns="0" rtlCol="0" anchor="ctr"/>
          <a:lstStyle/>
          <a:p>
            <a:pPr algn="l" indent="0" marL="0">
              <a:buNone/>
            </a:pPr>
            <a:r>
              <a:rPr lang="en-US" sz="1000" b="1" dirty="0">
                <a:solidFill>
                  <a:srgbClr val="34415A"/>
                </a:solidFill>
                <a:latin typeface="LINE Seed JP" pitchFamily="34" charset="0"/>
                <a:ea typeface="LINE Seed JP" pitchFamily="34" charset="-122"/>
                <a:cs typeface="LINE Seed JP" pitchFamily="34" charset="-120"/>
              </a:rPr>
              <a:t>② 下段 理想の流れ</a:t>
            </a:r>
            <a:endParaRPr lang="en-US" sz="1000" dirty="0"/>
          </a:p>
        </p:txBody>
      </p:sp>
      <p:sp>
        <p:nvSpPr>
          <p:cNvPr id="23" name="Shape 20"/>
          <p:cNvSpPr/>
          <p:nvPr/>
        </p:nvSpPr>
        <p:spPr>
          <a:xfrm>
            <a:off x="1920240" y="3119018"/>
            <a:ext cx="779526" cy="426110"/>
          </a:xfrm>
          <a:prstGeom prst="rect">
            <a:avLst/>
          </a:prstGeom>
          <a:solidFill>
            <a:srgbClr val="FFFFFF"/>
          </a:solidFill>
          <a:ln w="6350">
            <a:solidFill>
              <a:srgbClr val="C9D2E3"/>
            </a:solidFill>
            <a:prstDash val="solid"/>
          </a:ln>
        </p:spPr>
      </p:sp>
      <p:sp>
        <p:nvSpPr>
          <p:cNvPr id="24" name="Text 21"/>
          <p:cNvSpPr txBox="1"/>
          <p:nvPr/>
        </p:nvSpPr>
        <p:spPr>
          <a:xfrm>
            <a:off x="1920240" y="3027578"/>
            <a:ext cx="779526" cy="608990"/>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集客</a:t>
            </a:r>
            <a:endParaRPr lang="en-US" sz="900" dirty="0"/>
          </a:p>
        </p:txBody>
      </p:sp>
      <p:sp>
        <p:nvSpPr>
          <p:cNvPr id="25" name="Shape 22"/>
          <p:cNvSpPr/>
          <p:nvPr/>
        </p:nvSpPr>
        <p:spPr>
          <a:xfrm>
            <a:off x="2772918" y="3119018"/>
            <a:ext cx="779526" cy="426110"/>
          </a:xfrm>
          <a:prstGeom prst="rect">
            <a:avLst/>
          </a:prstGeom>
          <a:solidFill>
            <a:srgbClr val="FFFFFF"/>
          </a:solidFill>
          <a:ln w="6350">
            <a:solidFill>
              <a:srgbClr val="C9D2E3"/>
            </a:solidFill>
            <a:prstDash val="solid"/>
          </a:ln>
        </p:spPr>
      </p:sp>
      <p:sp>
        <p:nvSpPr>
          <p:cNvPr id="26" name="Text 23"/>
          <p:cNvSpPr txBox="1"/>
          <p:nvPr/>
        </p:nvSpPr>
        <p:spPr>
          <a:xfrm>
            <a:off x="2772918" y="3027578"/>
            <a:ext cx="779526" cy="608990"/>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つながる</a:t>
            </a:r>
            <a:endParaRPr lang="en-US" sz="900" dirty="0"/>
          </a:p>
        </p:txBody>
      </p:sp>
      <p:sp>
        <p:nvSpPr>
          <p:cNvPr id="27" name="Shape 24"/>
          <p:cNvSpPr/>
          <p:nvPr/>
        </p:nvSpPr>
        <p:spPr>
          <a:xfrm>
            <a:off x="3625596" y="3119018"/>
            <a:ext cx="779526" cy="426110"/>
          </a:xfrm>
          <a:prstGeom prst="rect">
            <a:avLst/>
          </a:prstGeom>
          <a:solidFill>
            <a:srgbClr val="FFFFFF"/>
          </a:solidFill>
          <a:ln w="6350">
            <a:solidFill>
              <a:srgbClr val="C9D2E3"/>
            </a:solidFill>
            <a:prstDash val="solid"/>
          </a:ln>
        </p:spPr>
      </p:sp>
      <p:sp>
        <p:nvSpPr>
          <p:cNvPr id="28" name="Text 25"/>
          <p:cNvSpPr txBox="1"/>
          <p:nvPr/>
        </p:nvSpPr>
        <p:spPr>
          <a:xfrm>
            <a:off x="3625596" y="3027578"/>
            <a:ext cx="779526" cy="608990"/>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購入</a:t>
            </a:r>
            <a:endParaRPr lang="en-US" sz="900" dirty="0"/>
          </a:p>
        </p:txBody>
      </p:sp>
      <p:sp>
        <p:nvSpPr>
          <p:cNvPr id="29" name="Shape 26"/>
          <p:cNvSpPr/>
          <p:nvPr/>
        </p:nvSpPr>
        <p:spPr>
          <a:xfrm>
            <a:off x="4478274" y="3119018"/>
            <a:ext cx="779526" cy="426110"/>
          </a:xfrm>
          <a:prstGeom prst="rect">
            <a:avLst/>
          </a:prstGeom>
          <a:solidFill>
            <a:srgbClr val="FFFFFF"/>
          </a:solidFill>
          <a:ln w="6350">
            <a:solidFill>
              <a:srgbClr val="C9D2E3"/>
            </a:solidFill>
            <a:prstDash val="solid"/>
          </a:ln>
        </p:spPr>
      </p:sp>
      <p:sp>
        <p:nvSpPr>
          <p:cNvPr id="30" name="Text 27"/>
          <p:cNvSpPr txBox="1"/>
          <p:nvPr/>
        </p:nvSpPr>
        <p:spPr>
          <a:xfrm>
            <a:off x="4478274" y="3027578"/>
            <a:ext cx="779526" cy="608990"/>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リピート</a:t>
            </a:r>
            <a:endParaRPr lang="en-US" sz="900" dirty="0"/>
          </a:p>
        </p:txBody>
      </p:sp>
      <p:sp>
        <p:nvSpPr>
          <p:cNvPr id="31" name="Shape 28"/>
          <p:cNvSpPr/>
          <p:nvPr/>
        </p:nvSpPr>
        <p:spPr>
          <a:xfrm>
            <a:off x="548640" y="3728009"/>
            <a:ext cx="4754880" cy="452628"/>
          </a:xfrm>
          <a:prstGeom prst="roundRect">
            <a:avLst>
              <a:gd name="adj" fmla="val 10101"/>
            </a:avLst>
          </a:prstGeom>
          <a:solidFill>
            <a:srgbClr val="EEF2F8"/>
          </a:solidFill>
          <a:ln w="12700">
            <a:solidFill>
              <a:srgbClr val="EEF2F8"/>
            </a:solidFill>
            <a:prstDash val="solid"/>
          </a:ln>
        </p:spPr>
      </p:sp>
      <p:sp>
        <p:nvSpPr>
          <p:cNvPr id="32" name="Text 29"/>
          <p:cNvSpPr txBox="1"/>
          <p:nvPr/>
        </p:nvSpPr>
        <p:spPr>
          <a:xfrm>
            <a:off x="640080" y="3728009"/>
            <a:ext cx="4572000" cy="452628"/>
          </a:xfrm>
          <a:prstGeom prst="rect">
            <a:avLst/>
          </a:prstGeom>
          <a:noFill/>
          <a:ln/>
        </p:spPr>
        <p:txBody>
          <a:bodyPr wrap="square" lIns="0" tIns="0" rIns="0" bIns="0" rtlCol="0" anchor="ctr"/>
          <a:lstStyle/>
          <a:p>
            <a:pPr algn="l" indent="0" marL="0">
              <a:buNone/>
            </a:pPr>
            <a:r>
              <a:rPr lang="en-US" sz="1050" b="1" dirty="0">
                <a:solidFill>
                  <a:srgbClr val="34415A"/>
                </a:solidFill>
                <a:latin typeface="LINE Seed JP" pitchFamily="34" charset="0"/>
                <a:ea typeface="LINE Seed JP" pitchFamily="34" charset="-122"/>
                <a:cs typeface="LINE Seed JP" pitchFamily="34" charset="-120"/>
              </a:rPr>
              <a:t>③ 増やしたい行動と目標</a:t>
            </a:r>
            <a:endParaRPr lang="en-US" sz="1050" dirty="0"/>
          </a:p>
        </p:txBody>
      </p:sp>
      <p:sp>
        <p:nvSpPr>
          <p:cNvPr id="33" name="Shape 30"/>
          <p:cNvSpPr/>
          <p:nvPr/>
        </p:nvSpPr>
        <p:spPr>
          <a:xfrm>
            <a:off x="5577840" y="1874520"/>
            <a:ext cx="0" cy="2423160"/>
          </a:xfrm>
          <a:prstGeom prst="line">
            <a:avLst/>
          </a:prstGeom>
          <a:noFill/>
          <a:ln w="22225">
            <a:solidFill>
              <a:srgbClr val="F26B21"/>
            </a:solidFill>
            <a:prstDash val="solid"/>
            <a:tailEnd type="triangle"/>
          </a:ln>
        </p:spPr>
      </p:sp>
      <p:sp>
        <p:nvSpPr>
          <p:cNvPr id="34" name="Text 31"/>
          <p:cNvSpPr txBox="1"/>
          <p:nvPr/>
        </p:nvSpPr>
        <p:spPr>
          <a:xfrm>
            <a:off x="5806440" y="1874520"/>
            <a:ext cx="2834640" cy="365760"/>
          </a:xfrm>
          <a:prstGeom prst="rect">
            <a:avLst/>
          </a:prstGeom>
          <a:noFill/>
          <a:ln/>
        </p:spPr>
        <p:txBody>
          <a:bodyPr wrap="square" lIns="0" tIns="0" rIns="0" bIns="0" rtlCol="0" anchor="ctr"/>
          <a:lstStyle/>
          <a:p>
            <a:pPr algn="l" indent="0" marL="0">
              <a:buNone/>
            </a:pPr>
            <a:r>
              <a:rPr lang="en-US" sz="1350" b="1" dirty="0">
                <a:solidFill>
                  <a:srgbClr val="1C2B4A"/>
                </a:solidFill>
                <a:latin typeface="LINE Seed JP" pitchFamily="34" charset="0"/>
                <a:ea typeface="LINE Seed JP" pitchFamily="34" charset="-122"/>
                <a:cs typeface="LINE Seed JP" pitchFamily="34" charset="-120"/>
              </a:rPr>
              <a:t>① 基本情報</a:t>
            </a:r>
            <a:endParaRPr lang="en-US" sz="1350" dirty="0"/>
          </a:p>
        </p:txBody>
      </p:sp>
      <p:sp>
        <p:nvSpPr>
          <p:cNvPr id="35" name="Text 32"/>
          <p:cNvSpPr txBox="1"/>
          <p:nvPr/>
        </p:nvSpPr>
        <p:spPr>
          <a:xfrm>
            <a:off x="5806440" y="2651760"/>
            <a:ext cx="2834640" cy="365760"/>
          </a:xfrm>
          <a:prstGeom prst="rect">
            <a:avLst/>
          </a:prstGeom>
          <a:noFill/>
          <a:ln/>
        </p:spPr>
        <p:txBody>
          <a:bodyPr wrap="square" lIns="0" tIns="0" rIns="0" bIns="0" rtlCol="0" anchor="ctr"/>
          <a:lstStyle/>
          <a:p>
            <a:pPr algn="l" indent="0" marL="0">
              <a:buNone/>
            </a:pPr>
            <a:r>
              <a:rPr lang="en-US" sz="1350" b="1" dirty="0">
                <a:solidFill>
                  <a:srgbClr val="1C2B4A"/>
                </a:solidFill>
                <a:latin typeface="LINE Seed JP" pitchFamily="34" charset="0"/>
                <a:ea typeface="LINE Seed JP" pitchFamily="34" charset="-122"/>
                <a:cs typeface="LINE Seed JP" pitchFamily="34" charset="-120"/>
              </a:rPr>
              <a:t>② 上段 いま・下段 理想</a:t>
            </a:r>
            <a:endParaRPr lang="en-US" sz="1350" dirty="0"/>
          </a:p>
        </p:txBody>
      </p:sp>
      <p:sp>
        <p:nvSpPr>
          <p:cNvPr id="36" name="Text 33"/>
          <p:cNvSpPr txBox="1"/>
          <p:nvPr/>
        </p:nvSpPr>
        <p:spPr>
          <a:xfrm>
            <a:off x="5806440" y="3794760"/>
            <a:ext cx="2834640" cy="365760"/>
          </a:xfrm>
          <a:prstGeom prst="rect">
            <a:avLst/>
          </a:prstGeom>
          <a:noFill/>
          <a:ln/>
        </p:spPr>
        <p:txBody>
          <a:bodyPr wrap="square" lIns="0" tIns="0" rIns="0" bIns="0" rtlCol="0" anchor="ctr"/>
          <a:lstStyle/>
          <a:p>
            <a:pPr algn="l" indent="0" marL="0">
              <a:buNone/>
            </a:pPr>
            <a:r>
              <a:rPr lang="en-US" sz="1350" b="1" dirty="0">
                <a:solidFill>
                  <a:srgbClr val="1C2B4A"/>
                </a:solidFill>
                <a:latin typeface="LINE Seed JP" pitchFamily="34" charset="0"/>
                <a:ea typeface="LINE Seed JP" pitchFamily="34" charset="-122"/>
                <a:cs typeface="LINE Seed JP" pitchFamily="34" charset="-120"/>
              </a:rPr>
              <a:t>③ 増やしたい行動と目標</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①基本情報</a:t>
            </a:r>
            <a:endParaRPr lang="en-US" sz="1000" dirty="0"/>
          </a:p>
        </p:txBody>
      </p:sp>
      <p:sp>
        <p:nvSpPr>
          <p:cNvPr id="4" name="Text 2"/>
          <p:cNvSpPr txBox="1"/>
          <p:nvPr/>
        </p:nvSpPr>
        <p:spPr>
          <a:xfrm>
            <a:off x="548640" y="603504"/>
            <a:ext cx="658368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基本情報には商品とお客さまを書く</a:t>
            </a:r>
            <a:endParaRPr lang="en-US" sz="2400" dirty="0"/>
          </a:p>
        </p:txBody>
      </p:sp>
      <p:sp>
        <p:nvSpPr>
          <p:cNvPr id="5" name="Shape 3"/>
          <p:cNvSpPr/>
          <p:nvPr/>
        </p:nvSpPr>
        <p:spPr>
          <a:xfrm>
            <a:off x="7269480" y="384048"/>
            <a:ext cx="1325880" cy="146304"/>
          </a:xfrm>
          <a:prstGeom prst="roundRect">
            <a:avLst>
              <a:gd name="adj" fmla="val 31250"/>
            </a:avLst>
          </a:prstGeom>
          <a:solidFill>
            <a:srgbClr val="FDEBDF"/>
          </a:solidFill>
          <a:ln w="15875">
            <a:solidFill>
              <a:srgbClr val="F26B21"/>
            </a:solidFill>
            <a:prstDash val="solid"/>
          </a:ln>
        </p:spPr>
      </p:sp>
      <p:sp>
        <p:nvSpPr>
          <p:cNvPr id="6" name="Text 4"/>
          <p:cNvSpPr txBox="1"/>
          <p:nvPr/>
        </p:nvSpPr>
        <p:spPr>
          <a:xfrm>
            <a:off x="7360920" y="384048"/>
            <a:ext cx="1143000" cy="146304"/>
          </a:xfrm>
          <a:prstGeom prst="rect">
            <a:avLst/>
          </a:prstGeom>
          <a:noFill/>
          <a:ln/>
        </p:spPr>
        <p:txBody>
          <a:bodyPr wrap="square" lIns="0" tIns="0" rIns="0" bIns="0" rtlCol="0" anchor="ctr"/>
          <a:lstStyle/>
          <a:p>
            <a:pPr algn="l" indent="0" marL="0">
              <a:buNone/>
            </a:pPr>
            <a:r>
              <a:rPr lang="en-US" sz="550" b="1" dirty="0">
                <a:solidFill>
                  <a:srgbClr val="F26B21"/>
                </a:solidFill>
                <a:latin typeface="LINE Seed JP" pitchFamily="34" charset="0"/>
                <a:ea typeface="LINE Seed JP" pitchFamily="34" charset="-122"/>
                <a:cs typeface="LINE Seed JP" pitchFamily="34" charset="-120"/>
              </a:rPr>
              <a:t>① 基本情報</a:t>
            </a:r>
            <a:endParaRPr lang="en-US" sz="550" dirty="0"/>
          </a:p>
        </p:txBody>
      </p:sp>
      <p:sp>
        <p:nvSpPr>
          <p:cNvPr id="7" name="Shape 5"/>
          <p:cNvSpPr/>
          <p:nvPr/>
        </p:nvSpPr>
        <p:spPr>
          <a:xfrm>
            <a:off x="7269480" y="566928"/>
            <a:ext cx="1325880" cy="198425"/>
          </a:xfrm>
          <a:prstGeom prst="roundRect">
            <a:avLst>
              <a:gd name="adj" fmla="val 23041"/>
            </a:avLst>
          </a:prstGeom>
          <a:solidFill>
            <a:srgbClr val="EEF2F8"/>
          </a:solidFill>
          <a:ln w="12700">
            <a:solidFill>
              <a:srgbClr val="EEF2F8"/>
            </a:solidFill>
            <a:prstDash val="solid"/>
          </a:ln>
        </p:spPr>
      </p:sp>
      <p:sp>
        <p:nvSpPr>
          <p:cNvPr id="8" name="Text 6"/>
          <p:cNvSpPr txBox="1"/>
          <p:nvPr/>
        </p:nvSpPr>
        <p:spPr>
          <a:xfrm>
            <a:off x="7360920" y="566928"/>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上段 いま</a:t>
            </a:r>
            <a:endParaRPr lang="en-US" sz="550" dirty="0"/>
          </a:p>
        </p:txBody>
      </p:sp>
      <p:sp>
        <p:nvSpPr>
          <p:cNvPr id="9" name="Shape 7"/>
          <p:cNvSpPr/>
          <p:nvPr/>
        </p:nvSpPr>
        <p:spPr>
          <a:xfrm>
            <a:off x="7882128" y="603504"/>
            <a:ext cx="146304" cy="125273"/>
          </a:xfrm>
          <a:prstGeom prst="rect">
            <a:avLst/>
          </a:prstGeom>
          <a:solidFill>
            <a:srgbClr val="FFFFFF"/>
          </a:solidFill>
          <a:ln w="6350">
            <a:solidFill>
              <a:srgbClr val="C9D2E3"/>
            </a:solidFill>
            <a:prstDash val="solid"/>
          </a:ln>
        </p:spPr>
      </p:sp>
      <p:sp>
        <p:nvSpPr>
          <p:cNvPr id="10" name="Shape 8"/>
          <p:cNvSpPr/>
          <p:nvPr/>
        </p:nvSpPr>
        <p:spPr>
          <a:xfrm>
            <a:off x="8055864" y="603504"/>
            <a:ext cx="146304" cy="125273"/>
          </a:xfrm>
          <a:prstGeom prst="rect">
            <a:avLst/>
          </a:prstGeom>
          <a:solidFill>
            <a:srgbClr val="FFFFFF"/>
          </a:solidFill>
          <a:ln w="6350">
            <a:solidFill>
              <a:srgbClr val="C9D2E3"/>
            </a:solidFill>
            <a:prstDash val="solid"/>
          </a:ln>
        </p:spPr>
      </p:sp>
      <p:sp>
        <p:nvSpPr>
          <p:cNvPr id="11" name="Shape 9"/>
          <p:cNvSpPr/>
          <p:nvPr/>
        </p:nvSpPr>
        <p:spPr>
          <a:xfrm>
            <a:off x="8229600" y="603504"/>
            <a:ext cx="146304" cy="125273"/>
          </a:xfrm>
          <a:prstGeom prst="rect">
            <a:avLst/>
          </a:prstGeom>
          <a:solidFill>
            <a:srgbClr val="FFFFFF"/>
          </a:solidFill>
          <a:ln w="6350">
            <a:solidFill>
              <a:srgbClr val="C9D2E3"/>
            </a:solidFill>
            <a:prstDash val="solid"/>
          </a:ln>
        </p:spPr>
      </p:sp>
      <p:sp>
        <p:nvSpPr>
          <p:cNvPr id="12" name="Shape 10"/>
          <p:cNvSpPr/>
          <p:nvPr/>
        </p:nvSpPr>
        <p:spPr>
          <a:xfrm>
            <a:off x="8403336" y="603504"/>
            <a:ext cx="146304" cy="125273"/>
          </a:xfrm>
          <a:prstGeom prst="rect">
            <a:avLst/>
          </a:prstGeom>
          <a:solidFill>
            <a:srgbClr val="FFFFFF"/>
          </a:solidFill>
          <a:ln w="6350">
            <a:solidFill>
              <a:srgbClr val="C9D2E3"/>
            </a:solidFill>
            <a:prstDash val="solid"/>
          </a:ln>
        </p:spPr>
      </p:sp>
      <p:sp>
        <p:nvSpPr>
          <p:cNvPr id="13" name="Shape 11"/>
          <p:cNvSpPr/>
          <p:nvPr/>
        </p:nvSpPr>
        <p:spPr>
          <a:xfrm>
            <a:off x="7269480" y="801929"/>
            <a:ext cx="1325880" cy="198425"/>
          </a:xfrm>
          <a:prstGeom prst="roundRect">
            <a:avLst>
              <a:gd name="adj" fmla="val 23041"/>
            </a:avLst>
          </a:prstGeom>
          <a:solidFill>
            <a:srgbClr val="EEF2F8"/>
          </a:solidFill>
          <a:ln w="12700">
            <a:solidFill>
              <a:srgbClr val="EEF2F8"/>
            </a:solidFill>
            <a:prstDash val="solid"/>
          </a:ln>
        </p:spPr>
      </p:sp>
      <p:sp>
        <p:nvSpPr>
          <p:cNvPr id="14" name="Text 12"/>
          <p:cNvSpPr txBox="1"/>
          <p:nvPr/>
        </p:nvSpPr>
        <p:spPr>
          <a:xfrm>
            <a:off x="7360920" y="801929"/>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下段 理想</a:t>
            </a:r>
            <a:endParaRPr lang="en-US" sz="550" dirty="0"/>
          </a:p>
        </p:txBody>
      </p:sp>
      <p:sp>
        <p:nvSpPr>
          <p:cNvPr id="15" name="Shape 13"/>
          <p:cNvSpPr/>
          <p:nvPr/>
        </p:nvSpPr>
        <p:spPr>
          <a:xfrm>
            <a:off x="7882128" y="838505"/>
            <a:ext cx="146304" cy="125273"/>
          </a:xfrm>
          <a:prstGeom prst="rect">
            <a:avLst/>
          </a:prstGeom>
          <a:solidFill>
            <a:srgbClr val="FFFFFF"/>
          </a:solidFill>
          <a:ln w="6350">
            <a:solidFill>
              <a:srgbClr val="C9D2E3"/>
            </a:solidFill>
            <a:prstDash val="solid"/>
          </a:ln>
        </p:spPr>
      </p:sp>
      <p:sp>
        <p:nvSpPr>
          <p:cNvPr id="16" name="Shape 14"/>
          <p:cNvSpPr/>
          <p:nvPr/>
        </p:nvSpPr>
        <p:spPr>
          <a:xfrm>
            <a:off x="8055864" y="838505"/>
            <a:ext cx="146304" cy="125273"/>
          </a:xfrm>
          <a:prstGeom prst="rect">
            <a:avLst/>
          </a:prstGeom>
          <a:solidFill>
            <a:srgbClr val="FFFFFF"/>
          </a:solidFill>
          <a:ln w="6350">
            <a:solidFill>
              <a:srgbClr val="C9D2E3"/>
            </a:solidFill>
            <a:prstDash val="solid"/>
          </a:ln>
        </p:spPr>
      </p:sp>
      <p:sp>
        <p:nvSpPr>
          <p:cNvPr id="17" name="Shape 15"/>
          <p:cNvSpPr/>
          <p:nvPr/>
        </p:nvSpPr>
        <p:spPr>
          <a:xfrm>
            <a:off x="8229600" y="838505"/>
            <a:ext cx="146304" cy="125273"/>
          </a:xfrm>
          <a:prstGeom prst="rect">
            <a:avLst/>
          </a:prstGeom>
          <a:solidFill>
            <a:srgbClr val="FFFFFF"/>
          </a:solidFill>
          <a:ln w="6350">
            <a:solidFill>
              <a:srgbClr val="C9D2E3"/>
            </a:solidFill>
            <a:prstDash val="solid"/>
          </a:ln>
        </p:spPr>
      </p:sp>
      <p:sp>
        <p:nvSpPr>
          <p:cNvPr id="18" name="Shape 16"/>
          <p:cNvSpPr/>
          <p:nvPr/>
        </p:nvSpPr>
        <p:spPr>
          <a:xfrm>
            <a:off x="8403336" y="838505"/>
            <a:ext cx="146304" cy="125273"/>
          </a:xfrm>
          <a:prstGeom prst="rect">
            <a:avLst/>
          </a:prstGeom>
          <a:solidFill>
            <a:srgbClr val="FFFFFF"/>
          </a:solidFill>
          <a:ln w="6350">
            <a:solidFill>
              <a:srgbClr val="C9D2E3"/>
            </a:solidFill>
            <a:prstDash val="solid"/>
          </a:ln>
        </p:spPr>
      </p:sp>
      <p:sp>
        <p:nvSpPr>
          <p:cNvPr id="19" name="Shape 17"/>
          <p:cNvSpPr/>
          <p:nvPr/>
        </p:nvSpPr>
        <p:spPr>
          <a:xfrm>
            <a:off x="7269480" y="1036930"/>
            <a:ext cx="1325880" cy="146304"/>
          </a:xfrm>
          <a:prstGeom prst="roundRect">
            <a:avLst>
              <a:gd name="adj" fmla="val 31250"/>
            </a:avLst>
          </a:prstGeom>
          <a:solidFill>
            <a:srgbClr val="EEF2F8"/>
          </a:solidFill>
          <a:ln w="12700">
            <a:solidFill>
              <a:srgbClr val="EEF2F8"/>
            </a:solidFill>
            <a:prstDash val="solid"/>
          </a:ln>
        </p:spPr>
      </p:sp>
      <p:sp>
        <p:nvSpPr>
          <p:cNvPr id="20" name="Text 18"/>
          <p:cNvSpPr txBox="1"/>
          <p:nvPr/>
        </p:nvSpPr>
        <p:spPr>
          <a:xfrm>
            <a:off x="7360920" y="1036930"/>
            <a:ext cx="1143000" cy="146304"/>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③ 増やしたい行動と目標</a:t>
            </a:r>
            <a:endParaRPr lang="en-US" sz="550" dirty="0"/>
          </a:p>
        </p:txBody>
      </p:sp>
      <p:sp>
        <p:nvSpPr>
          <p:cNvPr id="21" name="Text 19"/>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22" name="Text 20"/>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12 / 36</a:t>
            </a:r>
            <a:endParaRPr lang="en-US" sz="800" dirty="0"/>
          </a:p>
        </p:txBody>
      </p:sp>
      <p:sp>
        <p:nvSpPr>
          <p:cNvPr id="23" name="Text 21"/>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販売中の商品に加えて、客層と代表の1人という2つの視点で書きます。</a:t>
            </a:r>
            <a:endParaRPr lang="en-US" sz="1300" dirty="0"/>
          </a:p>
        </p:txBody>
      </p:sp>
      <p:sp>
        <p:nvSpPr>
          <p:cNvPr id="25" name="Shape 22"/>
          <p:cNvSpPr/>
          <p:nvPr/>
        </p:nvSpPr>
        <p:spPr>
          <a:xfrm>
            <a:off x="548640" y="1783080"/>
            <a:ext cx="5212080" cy="2697480"/>
          </a:xfrm>
          <a:prstGeom prst="roundRect">
            <a:avLst>
              <a:gd name="adj" fmla="val 2712"/>
            </a:avLst>
          </a:prstGeom>
          <a:solidFill>
            <a:srgbClr val="EEF2F8"/>
          </a:solidFill>
          <a:ln w="12700">
            <a:solidFill>
              <a:srgbClr val="EEF2F8"/>
            </a:solidFill>
            <a:prstDash val="solid"/>
          </a:ln>
        </p:spPr>
      </p:sp>
      <p:sp>
        <p:nvSpPr>
          <p:cNvPr id="26" name="Text 23"/>
          <p:cNvSpPr txBox="1"/>
          <p:nvPr/>
        </p:nvSpPr>
        <p:spPr>
          <a:xfrm>
            <a:off x="777240" y="1874520"/>
            <a:ext cx="2743200" cy="274320"/>
          </a:xfrm>
          <a:prstGeom prst="rect">
            <a:avLst/>
          </a:prstGeom>
          <a:noFill/>
          <a:ln/>
        </p:spPr>
        <p:txBody>
          <a:bodyPr wrap="square" lIns="0" tIns="0" rIns="0" bIns="0" rtlCol="0" anchor="t"/>
          <a:lstStyle/>
          <a:p>
            <a:pPr algn="l" indent="0" marL="0">
              <a:buNone/>
            </a:pPr>
            <a:r>
              <a:rPr lang="en-US" sz="1200" b="1" dirty="0">
                <a:solidFill>
                  <a:srgbClr val="34415A"/>
                </a:solidFill>
                <a:latin typeface="LINE Seed JP" pitchFamily="34" charset="0"/>
                <a:ea typeface="LINE Seed JP" pitchFamily="34" charset="-122"/>
                <a:cs typeface="LINE Seed JP" pitchFamily="34" charset="-120"/>
              </a:rPr>
              <a:t>① 基本情報</a:t>
            </a:r>
            <a:endParaRPr lang="en-US" sz="1200" dirty="0"/>
          </a:p>
        </p:txBody>
      </p:sp>
      <p:sp>
        <p:nvSpPr>
          <p:cNvPr id="27" name="Shape 24"/>
          <p:cNvSpPr/>
          <p:nvPr/>
        </p:nvSpPr>
        <p:spPr>
          <a:xfrm>
            <a:off x="777240" y="2240280"/>
            <a:ext cx="4754880" cy="960120"/>
          </a:xfrm>
          <a:prstGeom prst="roundRect">
            <a:avLst>
              <a:gd name="adj" fmla="val 7619"/>
            </a:avLst>
          </a:prstGeom>
          <a:solidFill>
            <a:srgbClr val="FFFFFF"/>
          </a:solidFill>
          <a:ln w="12700">
            <a:solidFill>
              <a:srgbClr val="FFFFFF"/>
            </a:solidFill>
            <a:prstDash val="solid"/>
          </a:ln>
        </p:spPr>
      </p:sp>
      <p:sp>
        <p:nvSpPr>
          <p:cNvPr id="28" name="Text 25"/>
          <p:cNvSpPr txBox="1"/>
          <p:nvPr/>
        </p:nvSpPr>
        <p:spPr>
          <a:xfrm>
            <a:off x="960120" y="2331720"/>
            <a:ext cx="4389120" cy="365760"/>
          </a:xfrm>
          <a:prstGeom prst="rect">
            <a:avLst/>
          </a:prstGeom>
          <a:noFill/>
          <a:ln/>
        </p:spPr>
        <p:txBody>
          <a:bodyPr wrap="square" lIns="0" tIns="0" rIns="0" bIns="0" rtlCol="0" anchor="t"/>
          <a:lstStyle/>
          <a:p>
            <a:pPr algn="l" indent="0" marL="0">
              <a:buNone/>
            </a:pPr>
            <a:r>
              <a:rPr lang="en-US" sz="1500" b="1" dirty="0">
                <a:solidFill>
                  <a:srgbClr val="F26B21"/>
                </a:solidFill>
                <a:latin typeface="LINE Seed JP" pitchFamily="34" charset="0"/>
                <a:ea typeface="LINE Seed JP" pitchFamily="34" charset="-122"/>
                <a:cs typeface="LINE Seed JP" pitchFamily="34" charset="-120"/>
              </a:rPr>
              <a:t>商品・サービス</a:t>
            </a:r>
            <a:endParaRPr lang="en-US" sz="1500" dirty="0"/>
          </a:p>
        </p:txBody>
      </p:sp>
      <p:sp>
        <p:nvSpPr>
          <p:cNvPr id="29" name="Text 26"/>
          <p:cNvSpPr txBox="1"/>
          <p:nvPr/>
        </p:nvSpPr>
        <p:spPr>
          <a:xfrm>
            <a:off x="960120" y="2715768"/>
            <a:ext cx="4389120" cy="365760"/>
          </a:xfrm>
          <a:prstGeom prst="rect">
            <a:avLst/>
          </a:prstGeom>
          <a:noFill/>
          <a:ln/>
        </p:spPr>
        <p:txBody>
          <a:bodyPr wrap="square" lIns="0" tIns="0" rIns="0" bIns="0" rtlCol="0" anchor="t"/>
          <a:lstStyle/>
          <a:p>
            <a:pPr algn="l" indent="0" marL="0">
              <a:buNone/>
            </a:pPr>
            <a:r>
              <a:rPr lang="en-US" sz="1350" dirty="0">
                <a:solidFill>
                  <a:srgbClr val="1C2B4A"/>
                </a:solidFill>
                <a:latin typeface="LINE Seed JP" pitchFamily="34" charset="0"/>
                <a:ea typeface="LINE Seed JP" pitchFamily="34" charset="-122"/>
                <a:cs typeface="LINE Seed JP" pitchFamily="34" charset="-120"/>
              </a:rPr>
              <a:t>いま売っているもの</a:t>
            </a:r>
            <a:endParaRPr lang="en-US" sz="1350" dirty="0"/>
          </a:p>
        </p:txBody>
      </p:sp>
      <p:sp>
        <p:nvSpPr>
          <p:cNvPr id="30" name="Shape 27"/>
          <p:cNvSpPr/>
          <p:nvPr/>
        </p:nvSpPr>
        <p:spPr>
          <a:xfrm>
            <a:off x="777240" y="3337560"/>
            <a:ext cx="4754880" cy="960120"/>
          </a:xfrm>
          <a:prstGeom prst="roundRect">
            <a:avLst>
              <a:gd name="adj" fmla="val 7619"/>
            </a:avLst>
          </a:prstGeom>
          <a:solidFill>
            <a:srgbClr val="FFFFFF"/>
          </a:solidFill>
          <a:ln w="12700">
            <a:solidFill>
              <a:srgbClr val="FFFFFF"/>
            </a:solidFill>
            <a:prstDash val="solid"/>
          </a:ln>
        </p:spPr>
      </p:sp>
      <p:sp>
        <p:nvSpPr>
          <p:cNvPr id="31" name="Text 28"/>
          <p:cNvSpPr txBox="1"/>
          <p:nvPr/>
        </p:nvSpPr>
        <p:spPr>
          <a:xfrm>
            <a:off x="960120" y="3429000"/>
            <a:ext cx="4389120" cy="365760"/>
          </a:xfrm>
          <a:prstGeom prst="rect">
            <a:avLst/>
          </a:prstGeom>
          <a:noFill/>
          <a:ln/>
        </p:spPr>
        <p:txBody>
          <a:bodyPr wrap="square" lIns="0" tIns="0" rIns="0" bIns="0" rtlCol="0" anchor="t"/>
          <a:lstStyle/>
          <a:p>
            <a:pPr algn="l" indent="0" marL="0">
              <a:buNone/>
            </a:pPr>
            <a:r>
              <a:rPr lang="en-US" sz="1500" b="1" dirty="0">
                <a:solidFill>
                  <a:srgbClr val="F26B21"/>
                </a:solidFill>
                <a:latin typeface="LINE Seed JP" pitchFamily="34" charset="0"/>
                <a:ea typeface="LINE Seed JP" pitchFamily="34" charset="-122"/>
                <a:cs typeface="LINE Seed JP" pitchFamily="34" charset="-120"/>
              </a:rPr>
              <a:t>お客さま</a:t>
            </a:r>
            <a:endParaRPr lang="en-US" sz="1500" dirty="0"/>
          </a:p>
        </p:txBody>
      </p:sp>
      <p:sp>
        <p:nvSpPr>
          <p:cNvPr id="32" name="Text 29"/>
          <p:cNvSpPr txBox="1"/>
          <p:nvPr/>
        </p:nvSpPr>
        <p:spPr>
          <a:xfrm>
            <a:off x="960120" y="3813048"/>
            <a:ext cx="4389120" cy="365760"/>
          </a:xfrm>
          <a:prstGeom prst="rect">
            <a:avLst/>
          </a:prstGeom>
          <a:noFill/>
          <a:ln/>
        </p:spPr>
        <p:txBody>
          <a:bodyPr wrap="square" lIns="0" tIns="0" rIns="0" bIns="0" rtlCol="0" anchor="t"/>
          <a:lstStyle/>
          <a:p>
            <a:pPr algn="l" indent="0" marL="0">
              <a:buNone/>
            </a:pPr>
            <a:r>
              <a:rPr lang="en-US" sz="1350" dirty="0">
                <a:solidFill>
                  <a:srgbClr val="1C2B4A"/>
                </a:solidFill>
                <a:latin typeface="LINE Seed JP" pitchFamily="34" charset="0"/>
                <a:ea typeface="LINE Seed JP" pitchFamily="34" charset="-122"/>
                <a:cs typeface="LINE Seed JP" pitchFamily="34" charset="-120"/>
              </a:rPr>
              <a:t>ターゲット（層）とペルソナ（1人）</a:t>
            </a:r>
            <a:endParaRPr lang="en-US" sz="1350" dirty="0"/>
          </a:p>
        </p:txBody>
      </p:sp>
      <p:sp>
        <p:nvSpPr>
          <p:cNvPr id="33" name="Shape 30"/>
          <p:cNvSpPr/>
          <p:nvPr/>
        </p:nvSpPr>
        <p:spPr>
          <a:xfrm>
            <a:off x="5943600" y="1783080"/>
            <a:ext cx="2651760" cy="2697480"/>
          </a:xfrm>
          <a:prstGeom prst="roundRect">
            <a:avLst>
              <a:gd name="adj" fmla="val 2069"/>
            </a:avLst>
          </a:prstGeom>
          <a:solidFill>
            <a:srgbClr val="FFFFFF"/>
          </a:solidFill>
          <a:ln w="15875">
            <a:solidFill>
              <a:srgbClr val="F26B21"/>
            </a:solidFill>
            <a:prstDash val="dash"/>
          </a:ln>
        </p:spPr>
      </p:sp>
      <p:sp>
        <p:nvSpPr>
          <p:cNvPr id="34" name="Text 31"/>
          <p:cNvSpPr txBox="1"/>
          <p:nvPr/>
        </p:nvSpPr>
        <p:spPr>
          <a:xfrm>
            <a:off x="6080760" y="1892808"/>
            <a:ext cx="237744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35" name="Text 32"/>
          <p:cNvSpPr txBox="1"/>
          <p:nvPr/>
        </p:nvSpPr>
        <p:spPr>
          <a:xfrm>
            <a:off x="6126480" y="2148840"/>
            <a:ext cx="2286000" cy="2194560"/>
          </a:xfrm>
          <a:prstGeom prst="rect">
            <a:avLst/>
          </a:prstGeom>
          <a:noFill/>
          <a:ln/>
        </p:spPr>
        <p:txBody>
          <a:bodyPr wrap="square" lIns="0" tIns="0" rIns="0" bIns="0" rtlCol="0" anchor="ctr"/>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商品・サービスと、それを利用するお客さま</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①基本情報</a:t>
            </a:r>
            <a:endParaRPr lang="en-US" sz="1000" dirty="0"/>
          </a:p>
        </p:txBody>
      </p:sp>
      <p:sp>
        <p:nvSpPr>
          <p:cNvPr id="4" name="Text 2"/>
          <p:cNvSpPr txBox="1"/>
          <p:nvPr/>
        </p:nvSpPr>
        <p:spPr>
          <a:xfrm>
            <a:off x="548640" y="603504"/>
            <a:ext cx="658368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ターゲットは買ってほしいお客さまの層</a:t>
            </a:r>
            <a:endParaRPr lang="en-US" sz="2400" dirty="0"/>
          </a:p>
        </p:txBody>
      </p:sp>
      <p:sp>
        <p:nvSpPr>
          <p:cNvPr id="5" name="Shape 3"/>
          <p:cNvSpPr/>
          <p:nvPr/>
        </p:nvSpPr>
        <p:spPr>
          <a:xfrm>
            <a:off x="7269480" y="384048"/>
            <a:ext cx="1325880" cy="146304"/>
          </a:xfrm>
          <a:prstGeom prst="roundRect">
            <a:avLst>
              <a:gd name="adj" fmla="val 31250"/>
            </a:avLst>
          </a:prstGeom>
          <a:solidFill>
            <a:srgbClr val="FDEBDF"/>
          </a:solidFill>
          <a:ln w="15875">
            <a:solidFill>
              <a:srgbClr val="F26B21"/>
            </a:solidFill>
            <a:prstDash val="solid"/>
          </a:ln>
        </p:spPr>
      </p:sp>
      <p:sp>
        <p:nvSpPr>
          <p:cNvPr id="6" name="Text 4"/>
          <p:cNvSpPr txBox="1"/>
          <p:nvPr/>
        </p:nvSpPr>
        <p:spPr>
          <a:xfrm>
            <a:off x="7360920" y="384048"/>
            <a:ext cx="1143000" cy="146304"/>
          </a:xfrm>
          <a:prstGeom prst="rect">
            <a:avLst/>
          </a:prstGeom>
          <a:noFill/>
          <a:ln/>
        </p:spPr>
        <p:txBody>
          <a:bodyPr wrap="square" lIns="0" tIns="0" rIns="0" bIns="0" rtlCol="0" anchor="ctr"/>
          <a:lstStyle/>
          <a:p>
            <a:pPr algn="l" indent="0" marL="0">
              <a:buNone/>
            </a:pPr>
            <a:r>
              <a:rPr lang="en-US" sz="550" b="1" dirty="0">
                <a:solidFill>
                  <a:srgbClr val="F26B21"/>
                </a:solidFill>
                <a:latin typeface="LINE Seed JP" pitchFamily="34" charset="0"/>
                <a:ea typeface="LINE Seed JP" pitchFamily="34" charset="-122"/>
                <a:cs typeface="LINE Seed JP" pitchFamily="34" charset="-120"/>
              </a:rPr>
              <a:t>① 基本情報</a:t>
            </a:r>
            <a:endParaRPr lang="en-US" sz="550" dirty="0"/>
          </a:p>
        </p:txBody>
      </p:sp>
      <p:sp>
        <p:nvSpPr>
          <p:cNvPr id="7" name="Shape 5"/>
          <p:cNvSpPr/>
          <p:nvPr/>
        </p:nvSpPr>
        <p:spPr>
          <a:xfrm>
            <a:off x="7269480" y="566928"/>
            <a:ext cx="1325880" cy="198425"/>
          </a:xfrm>
          <a:prstGeom prst="roundRect">
            <a:avLst>
              <a:gd name="adj" fmla="val 23041"/>
            </a:avLst>
          </a:prstGeom>
          <a:solidFill>
            <a:srgbClr val="EEF2F8"/>
          </a:solidFill>
          <a:ln w="12700">
            <a:solidFill>
              <a:srgbClr val="EEF2F8"/>
            </a:solidFill>
            <a:prstDash val="solid"/>
          </a:ln>
        </p:spPr>
      </p:sp>
      <p:sp>
        <p:nvSpPr>
          <p:cNvPr id="8" name="Text 6"/>
          <p:cNvSpPr txBox="1"/>
          <p:nvPr/>
        </p:nvSpPr>
        <p:spPr>
          <a:xfrm>
            <a:off x="7360920" y="566928"/>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上段 いま</a:t>
            </a:r>
            <a:endParaRPr lang="en-US" sz="550" dirty="0"/>
          </a:p>
        </p:txBody>
      </p:sp>
      <p:sp>
        <p:nvSpPr>
          <p:cNvPr id="9" name="Shape 7"/>
          <p:cNvSpPr/>
          <p:nvPr/>
        </p:nvSpPr>
        <p:spPr>
          <a:xfrm>
            <a:off x="7882128" y="603504"/>
            <a:ext cx="146304" cy="125273"/>
          </a:xfrm>
          <a:prstGeom prst="rect">
            <a:avLst/>
          </a:prstGeom>
          <a:solidFill>
            <a:srgbClr val="FFFFFF"/>
          </a:solidFill>
          <a:ln w="6350">
            <a:solidFill>
              <a:srgbClr val="C9D2E3"/>
            </a:solidFill>
            <a:prstDash val="solid"/>
          </a:ln>
        </p:spPr>
      </p:sp>
      <p:sp>
        <p:nvSpPr>
          <p:cNvPr id="10" name="Shape 8"/>
          <p:cNvSpPr/>
          <p:nvPr/>
        </p:nvSpPr>
        <p:spPr>
          <a:xfrm>
            <a:off x="8055864" y="603504"/>
            <a:ext cx="146304" cy="125273"/>
          </a:xfrm>
          <a:prstGeom prst="rect">
            <a:avLst/>
          </a:prstGeom>
          <a:solidFill>
            <a:srgbClr val="FFFFFF"/>
          </a:solidFill>
          <a:ln w="6350">
            <a:solidFill>
              <a:srgbClr val="C9D2E3"/>
            </a:solidFill>
            <a:prstDash val="solid"/>
          </a:ln>
        </p:spPr>
      </p:sp>
      <p:sp>
        <p:nvSpPr>
          <p:cNvPr id="11" name="Shape 9"/>
          <p:cNvSpPr/>
          <p:nvPr/>
        </p:nvSpPr>
        <p:spPr>
          <a:xfrm>
            <a:off x="8229600" y="603504"/>
            <a:ext cx="146304" cy="125273"/>
          </a:xfrm>
          <a:prstGeom prst="rect">
            <a:avLst/>
          </a:prstGeom>
          <a:solidFill>
            <a:srgbClr val="FFFFFF"/>
          </a:solidFill>
          <a:ln w="6350">
            <a:solidFill>
              <a:srgbClr val="C9D2E3"/>
            </a:solidFill>
            <a:prstDash val="solid"/>
          </a:ln>
        </p:spPr>
      </p:sp>
      <p:sp>
        <p:nvSpPr>
          <p:cNvPr id="12" name="Shape 10"/>
          <p:cNvSpPr/>
          <p:nvPr/>
        </p:nvSpPr>
        <p:spPr>
          <a:xfrm>
            <a:off x="8403336" y="603504"/>
            <a:ext cx="146304" cy="125273"/>
          </a:xfrm>
          <a:prstGeom prst="rect">
            <a:avLst/>
          </a:prstGeom>
          <a:solidFill>
            <a:srgbClr val="FFFFFF"/>
          </a:solidFill>
          <a:ln w="6350">
            <a:solidFill>
              <a:srgbClr val="C9D2E3"/>
            </a:solidFill>
            <a:prstDash val="solid"/>
          </a:ln>
        </p:spPr>
      </p:sp>
      <p:sp>
        <p:nvSpPr>
          <p:cNvPr id="13" name="Shape 11"/>
          <p:cNvSpPr/>
          <p:nvPr/>
        </p:nvSpPr>
        <p:spPr>
          <a:xfrm>
            <a:off x="7269480" y="801929"/>
            <a:ext cx="1325880" cy="198425"/>
          </a:xfrm>
          <a:prstGeom prst="roundRect">
            <a:avLst>
              <a:gd name="adj" fmla="val 23041"/>
            </a:avLst>
          </a:prstGeom>
          <a:solidFill>
            <a:srgbClr val="EEF2F8"/>
          </a:solidFill>
          <a:ln w="12700">
            <a:solidFill>
              <a:srgbClr val="EEF2F8"/>
            </a:solidFill>
            <a:prstDash val="solid"/>
          </a:ln>
        </p:spPr>
      </p:sp>
      <p:sp>
        <p:nvSpPr>
          <p:cNvPr id="14" name="Text 12"/>
          <p:cNvSpPr txBox="1"/>
          <p:nvPr/>
        </p:nvSpPr>
        <p:spPr>
          <a:xfrm>
            <a:off x="7360920" y="801929"/>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下段 理想</a:t>
            </a:r>
            <a:endParaRPr lang="en-US" sz="550" dirty="0"/>
          </a:p>
        </p:txBody>
      </p:sp>
      <p:sp>
        <p:nvSpPr>
          <p:cNvPr id="15" name="Shape 13"/>
          <p:cNvSpPr/>
          <p:nvPr/>
        </p:nvSpPr>
        <p:spPr>
          <a:xfrm>
            <a:off x="7882128" y="838505"/>
            <a:ext cx="146304" cy="125273"/>
          </a:xfrm>
          <a:prstGeom prst="rect">
            <a:avLst/>
          </a:prstGeom>
          <a:solidFill>
            <a:srgbClr val="FFFFFF"/>
          </a:solidFill>
          <a:ln w="6350">
            <a:solidFill>
              <a:srgbClr val="C9D2E3"/>
            </a:solidFill>
            <a:prstDash val="solid"/>
          </a:ln>
        </p:spPr>
      </p:sp>
      <p:sp>
        <p:nvSpPr>
          <p:cNvPr id="16" name="Shape 14"/>
          <p:cNvSpPr/>
          <p:nvPr/>
        </p:nvSpPr>
        <p:spPr>
          <a:xfrm>
            <a:off x="8055864" y="838505"/>
            <a:ext cx="146304" cy="125273"/>
          </a:xfrm>
          <a:prstGeom prst="rect">
            <a:avLst/>
          </a:prstGeom>
          <a:solidFill>
            <a:srgbClr val="FFFFFF"/>
          </a:solidFill>
          <a:ln w="6350">
            <a:solidFill>
              <a:srgbClr val="C9D2E3"/>
            </a:solidFill>
            <a:prstDash val="solid"/>
          </a:ln>
        </p:spPr>
      </p:sp>
      <p:sp>
        <p:nvSpPr>
          <p:cNvPr id="17" name="Shape 15"/>
          <p:cNvSpPr/>
          <p:nvPr/>
        </p:nvSpPr>
        <p:spPr>
          <a:xfrm>
            <a:off x="8229600" y="838505"/>
            <a:ext cx="146304" cy="125273"/>
          </a:xfrm>
          <a:prstGeom prst="rect">
            <a:avLst/>
          </a:prstGeom>
          <a:solidFill>
            <a:srgbClr val="FFFFFF"/>
          </a:solidFill>
          <a:ln w="6350">
            <a:solidFill>
              <a:srgbClr val="C9D2E3"/>
            </a:solidFill>
            <a:prstDash val="solid"/>
          </a:ln>
        </p:spPr>
      </p:sp>
      <p:sp>
        <p:nvSpPr>
          <p:cNvPr id="18" name="Shape 16"/>
          <p:cNvSpPr/>
          <p:nvPr/>
        </p:nvSpPr>
        <p:spPr>
          <a:xfrm>
            <a:off x="8403336" y="838505"/>
            <a:ext cx="146304" cy="125273"/>
          </a:xfrm>
          <a:prstGeom prst="rect">
            <a:avLst/>
          </a:prstGeom>
          <a:solidFill>
            <a:srgbClr val="FFFFFF"/>
          </a:solidFill>
          <a:ln w="6350">
            <a:solidFill>
              <a:srgbClr val="C9D2E3"/>
            </a:solidFill>
            <a:prstDash val="solid"/>
          </a:ln>
        </p:spPr>
      </p:sp>
      <p:sp>
        <p:nvSpPr>
          <p:cNvPr id="19" name="Shape 17"/>
          <p:cNvSpPr/>
          <p:nvPr/>
        </p:nvSpPr>
        <p:spPr>
          <a:xfrm>
            <a:off x="7269480" y="1036930"/>
            <a:ext cx="1325880" cy="146304"/>
          </a:xfrm>
          <a:prstGeom prst="roundRect">
            <a:avLst>
              <a:gd name="adj" fmla="val 31250"/>
            </a:avLst>
          </a:prstGeom>
          <a:solidFill>
            <a:srgbClr val="EEF2F8"/>
          </a:solidFill>
          <a:ln w="12700">
            <a:solidFill>
              <a:srgbClr val="EEF2F8"/>
            </a:solidFill>
            <a:prstDash val="solid"/>
          </a:ln>
        </p:spPr>
      </p:sp>
      <p:sp>
        <p:nvSpPr>
          <p:cNvPr id="20" name="Text 18"/>
          <p:cNvSpPr txBox="1"/>
          <p:nvPr/>
        </p:nvSpPr>
        <p:spPr>
          <a:xfrm>
            <a:off x="7360920" y="1036930"/>
            <a:ext cx="1143000" cy="146304"/>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③ 増やしたい行動と目標</a:t>
            </a:r>
            <a:endParaRPr lang="en-US" sz="550" dirty="0"/>
          </a:p>
        </p:txBody>
      </p:sp>
      <p:sp>
        <p:nvSpPr>
          <p:cNvPr id="21" name="Text 19"/>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22" name="Text 20"/>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13 / 36</a:t>
            </a:r>
            <a:endParaRPr lang="en-US" sz="800" dirty="0"/>
          </a:p>
        </p:txBody>
      </p:sp>
      <p:sp>
        <p:nvSpPr>
          <p:cNvPr id="23" name="Text 21"/>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年代や地域だけでなく、抱えている困りごとや期待を具体的に表します。</a:t>
            </a:r>
            <a:endParaRPr lang="en-US" sz="1300" dirty="0"/>
          </a:p>
        </p:txBody>
      </p:sp>
      <p:sp>
        <p:nvSpPr>
          <p:cNvPr id="25" name="Shape 22"/>
          <p:cNvSpPr/>
          <p:nvPr/>
        </p:nvSpPr>
        <p:spPr>
          <a:xfrm>
            <a:off x="548640" y="1737360"/>
            <a:ext cx="4206240" cy="2743200"/>
          </a:xfrm>
          <a:prstGeom prst="roundRect">
            <a:avLst>
              <a:gd name="adj" fmla="val 2000"/>
            </a:avLst>
          </a:prstGeom>
          <a:solidFill>
            <a:srgbClr val="FFFFFF"/>
          </a:solidFill>
          <a:ln w="15875">
            <a:solidFill>
              <a:srgbClr val="F26B21"/>
            </a:solidFill>
            <a:prstDash val="dash"/>
          </a:ln>
        </p:spPr>
      </p:sp>
      <p:sp>
        <p:nvSpPr>
          <p:cNvPr id="26" name="Text 23"/>
          <p:cNvSpPr txBox="1"/>
          <p:nvPr/>
        </p:nvSpPr>
        <p:spPr>
          <a:xfrm>
            <a:off x="685800" y="1847088"/>
            <a:ext cx="393192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27" name="Text 24"/>
          <p:cNvSpPr txBox="1"/>
          <p:nvPr/>
        </p:nvSpPr>
        <p:spPr>
          <a:xfrm>
            <a:off x="731520" y="2103120"/>
            <a:ext cx="3840480" cy="2240280"/>
          </a:xfrm>
          <a:prstGeom prst="rect">
            <a:avLst/>
          </a:prstGeom>
          <a:noFill/>
          <a:ln/>
        </p:spPr>
        <p:txBody>
          <a:bodyPr wrap="square" lIns="0" tIns="0" rIns="0" bIns="0" rtlCol="0" anchor="ctr"/>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年代や服装の違う人が20人ほど集まった群衆。同じ特徴を持つ人たちのまとまりを円で囲む</a:t>
            </a:r>
            <a:endParaRPr lang="en-US" sz="1050" dirty="0"/>
          </a:p>
        </p:txBody>
      </p:sp>
      <p:sp>
        <p:nvSpPr>
          <p:cNvPr id="28" name="Shape 25"/>
          <p:cNvSpPr/>
          <p:nvPr/>
        </p:nvSpPr>
        <p:spPr>
          <a:xfrm>
            <a:off x="4983480" y="1737360"/>
            <a:ext cx="3611880" cy="2743200"/>
          </a:xfrm>
          <a:prstGeom prst="roundRect">
            <a:avLst>
              <a:gd name="adj" fmla="val 2667"/>
            </a:avLst>
          </a:prstGeom>
          <a:solidFill>
            <a:srgbClr val="EEF2F8"/>
          </a:solidFill>
          <a:ln w="12700">
            <a:solidFill>
              <a:srgbClr val="EEF2F8"/>
            </a:solidFill>
            <a:prstDash val="solid"/>
          </a:ln>
        </p:spPr>
      </p:sp>
      <p:sp>
        <p:nvSpPr>
          <p:cNvPr id="29" name="Text 26"/>
          <p:cNvSpPr txBox="1"/>
          <p:nvPr/>
        </p:nvSpPr>
        <p:spPr>
          <a:xfrm>
            <a:off x="5212080" y="1874520"/>
            <a:ext cx="3200400" cy="320040"/>
          </a:xfrm>
          <a:prstGeom prst="rect">
            <a:avLst/>
          </a:prstGeom>
          <a:noFill/>
          <a:ln/>
        </p:spPr>
        <p:txBody>
          <a:bodyPr wrap="square" lIns="0" tIns="0" rIns="0" bIns="0" rtlCol="0" anchor="t"/>
          <a:lstStyle/>
          <a:p>
            <a:pPr algn="l" indent="0" marL="0">
              <a:buNone/>
            </a:pPr>
            <a:r>
              <a:rPr lang="en-US" sz="1300" b="1" dirty="0">
                <a:solidFill>
                  <a:srgbClr val="F26B21"/>
                </a:solidFill>
                <a:latin typeface="LINE Seed JP" pitchFamily="34" charset="0"/>
                <a:ea typeface="LINE Seed JP" pitchFamily="34" charset="-122"/>
                <a:cs typeface="LINE Seed JP" pitchFamily="34" charset="-120"/>
              </a:rPr>
              <a:t>ターゲットを表すもの</a:t>
            </a:r>
            <a:endParaRPr lang="en-US" sz="1300" dirty="0"/>
          </a:p>
        </p:txBody>
      </p:sp>
      <p:sp>
        <p:nvSpPr>
          <p:cNvPr id="30" name="Shape 27"/>
          <p:cNvSpPr/>
          <p:nvPr/>
        </p:nvSpPr>
        <p:spPr>
          <a:xfrm>
            <a:off x="5212080" y="2468880"/>
            <a:ext cx="109728" cy="109728"/>
          </a:xfrm>
          <a:prstGeom prst="ellipse">
            <a:avLst/>
          </a:prstGeom>
          <a:solidFill>
            <a:srgbClr val="F26B21"/>
          </a:solidFill>
          <a:ln w="12700">
            <a:solidFill>
              <a:srgbClr val="F26B21"/>
            </a:solidFill>
            <a:prstDash val="solid"/>
          </a:ln>
        </p:spPr>
      </p:sp>
      <p:sp>
        <p:nvSpPr>
          <p:cNvPr id="31" name="Text 28"/>
          <p:cNvSpPr txBox="1"/>
          <p:nvPr/>
        </p:nvSpPr>
        <p:spPr>
          <a:xfrm>
            <a:off x="5440680" y="2359152"/>
            <a:ext cx="2971800" cy="502920"/>
          </a:xfrm>
          <a:prstGeom prst="rect">
            <a:avLst/>
          </a:prstGeom>
          <a:noFill/>
          <a:ln/>
        </p:spPr>
        <p:txBody>
          <a:bodyPr wrap="square" lIns="0" tIns="0" rIns="0" bIns="0" rtlCol="0" anchor="t"/>
          <a:lstStyle/>
          <a:p>
            <a:pPr algn="l" indent="0" marL="0">
              <a:lnSpc>
                <a:spcPct val="115000"/>
              </a:lnSpc>
              <a:buNone/>
            </a:pPr>
            <a:r>
              <a:rPr lang="en-US" sz="1400" dirty="0">
                <a:solidFill>
                  <a:srgbClr val="1C2B4A"/>
                </a:solidFill>
                <a:latin typeface="LINE Seed JP" pitchFamily="34" charset="0"/>
                <a:ea typeface="LINE Seed JP" pitchFamily="34" charset="-122"/>
                <a:cs typeface="LINE Seed JP" pitchFamily="34" charset="-120"/>
              </a:rPr>
              <a:t>年代や性別などの属性</a:t>
            </a:r>
            <a:endParaRPr lang="en-US" sz="1400" dirty="0"/>
          </a:p>
        </p:txBody>
      </p:sp>
      <p:sp>
        <p:nvSpPr>
          <p:cNvPr id="32" name="Shape 29"/>
          <p:cNvSpPr/>
          <p:nvPr/>
        </p:nvSpPr>
        <p:spPr>
          <a:xfrm>
            <a:off x="5212080" y="3017520"/>
            <a:ext cx="109728" cy="109728"/>
          </a:xfrm>
          <a:prstGeom prst="ellipse">
            <a:avLst/>
          </a:prstGeom>
          <a:solidFill>
            <a:srgbClr val="F26B21"/>
          </a:solidFill>
          <a:ln w="12700">
            <a:solidFill>
              <a:srgbClr val="F26B21"/>
            </a:solidFill>
            <a:prstDash val="solid"/>
          </a:ln>
        </p:spPr>
      </p:sp>
      <p:sp>
        <p:nvSpPr>
          <p:cNvPr id="33" name="Text 30"/>
          <p:cNvSpPr txBox="1"/>
          <p:nvPr/>
        </p:nvSpPr>
        <p:spPr>
          <a:xfrm>
            <a:off x="5440680" y="2907792"/>
            <a:ext cx="2971800" cy="502920"/>
          </a:xfrm>
          <a:prstGeom prst="rect">
            <a:avLst/>
          </a:prstGeom>
          <a:noFill/>
          <a:ln/>
        </p:spPr>
        <p:txBody>
          <a:bodyPr wrap="square" lIns="0" tIns="0" rIns="0" bIns="0" rtlCol="0" anchor="t"/>
          <a:lstStyle/>
          <a:p>
            <a:pPr algn="l" indent="0" marL="0">
              <a:lnSpc>
                <a:spcPct val="115000"/>
              </a:lnSpc>
              <a:buNone/>
            </a:pPr>
            <a:r>
              <a:rPr lang="en-US" sz="1400" dirty="0">
                <a:solidFill>
                  <a:srgbClr val="1C2B4A"/>
                </a:solidFill>
                <a:latin typeface="LINE Seed JP" pitchFamily="34" charset="0"/>
                <a:ea typeface="LINE Seed JP" pitchFamily="34" charset="-122"/>
                <a:cs typeface="LINE Seed JP" pitchFamily="34" charset="-120"/>
              </a:rPr>
              <a:t>住んでいる地域</a:t>
            </a:r>
            <a:endParaRPr lang="en-US" sz="1400" dirty="0"/>
          </a:p>
        </p:txBody>
      </p:sp>
      <p:sp>
        <p:nvSpPr>
          <p:cNvPr id="34" name="Shape 31"/>
          <p:cNvSpPr/>
          <p:nvPr/>
        </p:nvSpPr>
        <p:spPr>
          <a:xfrm>
            <a:off x="5212080" y="3566160"/>
            <a:ext cx="109728" cy="109728"/>
          </a:xfrm>
          <a:prstGeom prst="ellipse">
            <a:avLst/>
          </a:prstGeom>
          <a:solidFill>
            <a:srgbClr val="F26B21"/>
          </a:solidFill>
          <a:ln w="12700">
            <a:solidFill>
              <a:srgbClr val="F26B21"/>
            </a:solidFill>
            <a:prstDash val="solid"/>
          </a:ln>
        </p:spPr>
      </p:sp>
      <p:sp>
        <p:nvSpPr>
          <p:cNvPr id="35" name="Text 32"/>
          <p:cNvSpPr txBox="1"/>
          <p:nvPr/>
        </p:nvSpPr>
        <p:spPr>
          <a:xfrm>
            <a:off x="5440680" y="3456432"/>
            <a:ext cx="2971800" cy="502920"/>
          </a:xfrm>
          <a:prstGeom prst="rect">
            <a:avLst/>
          </a:prstGeom>
          <a:noFill/>
          <a:ln/>
        </p:spPr>
        <p:txBody>
          <a:bodyPr wrap="square" lIns="0" tIns="0" rIns="0" bIns="0" rtlCol="0" anchor="t"/>
          <a:lstStyle/>
          <a:p>
            <a:pPr algn="l" indent="0" marL="0">
              <a:lnSpc>
                <a:spcPct val="115000"/>
              </a:lnSpc>
              <a:buNone/>
            </a:pPr>
            <a:r>
              <a:rPr lang="en-US" sz="1400" dirty="0">
                <a:solidFill>
                  <a:srgbClr val="1C2B4A"/>
                </a:solidFill>
                <a:latin typeface="LINE Seed JP" pitchFamily="34" charset="0"/>
                <a:ea typeface="LINE Seed JP" pitchFamily="34" charset="-122"/>
                <a:cs typeface="LINE Seed JP" pitchFamily="34" charset="-120"/>
              </a:rPr>
              <a:t>共通する困りごとや期待</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①基本情報</a:t>
            </a:r>
            <a:endParaRPr lang="en-US" sz="1000" dirty="0"/>
          </a:p>
        </p:txBody>
      </p:sp>
      <p:sp>
        <p:nvSpPr>
          <p:cNvPr id="4" name="Text 2"/>
          <p:cNvSpPr txBox="1"/>
          <p:nvPr/>
        </p:nvSpPr>
        <p:spPr>
          <a:xfrm>
            <a:off x="548640" y="603504"/>
            <a:ext cx="658368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ペルソナには代表の1人を具体的に書く</a:t>
            </a:r>
            <a:endParaRPr lang="en-US" sz="2400" dirty="0"/>
          </a:p>
        </p:txBody>
      </p:sp>
      <p:sp>
        <p:nvSpPr>
          <p:cNvPr id="5" name="Shape 3"/>
          <p:cNvSpPr/>
          <p:nvPr/>
        </p:nvSpPr>
        <p:spPr>
          <a:xfrm>
            <a:off x="7269480" y="384048"/>
            <a:ext cx="1325880" cy="146304"/>
          </a:xfrm>
          <a:prstGeom prst="roundRect">
            <a:avLst>
              <a:gd name="adj" fmla="val 31250"/>
            </a:avLst>
          </a:prstGeom>
          <a:solidFill>
            <a:srgbClr val="FDEBDF"/>
          </a:solidFill>
          <a:ln w="15875">
            <a:solidFill>
              <a:srgbClr val="F26B21"/>
            </a:solidFill>
            <a:prstDash val="solid"/>
          </a:ln>
        </p:spPr>
      </p:sp>
      <p:sp>
        <p:nvSpPr>
          <p:cNvPr id="6" name="Text 4"/>
          <p:cNvSpPr txBox="1"/>
          <p:nvPr/>
        </p:nvSpPr>
        <p:spPr>
          <a:xfrm>
            <a:off x="7360920" y="384048"/>
            <a:ext cx="1143000" cy="146304"/>
          </a:xfrm>
          <a:prstGeom prst="rect">
            <a:avLst/>
          </a:prstGeom>
          <a:noFill/>
          <a:ln/>
        </p:spPr>
        <p:txBody>
          <a:bodyPr wrap="square" lIns="0" tIns="0" rIns="0" bIns="0" rtlCol="0" anchor="ctr"/>
          <a:lstStyle/>
          <a:p>
            <a:pPr algn="l" indent="0" marL="0">
              <a:buNone/>
            </a:pPr>
            <a:r>
              <a:rPr lang="en-US" sz="550" b="1" dirty="0">
                <a:solidFill>
                  <a:srgbClr val="F26B21"/>
                </a:solidFill>
                <a:latin typeface="LINE Seed JP" pitchFamily="34" charset="0"/>
                <a:ea typeface="LINE Seed JP" pitchFamily="34" charset="-122"/>
                <a:cs typeface="LINE Seed JP" pitchFamily="34" charset="-120"/>
              </a:rPr>
              <a:t>① 基本情報</a:t>
            </a:r>
            <a:endParaRPr lang="en-US" sz="550" dirty="0"/>
          </a:p>
        </p:txBody>
      </p:sp>
      <p:sp>
        <p:nvSpPr>
          <p:cNvPr id="7" name="Shape 5"/>
          <p:cNvSpPr/>
          <p:nvPr/>
        </p:nvSpPr>
        <p:spPr>
          <a:xfrm>
            <a:off x="7269480" y="566928"/>
            <a:ext cx="1325880" cy="198425"/>
          </a:xfrm>
          <a:prstGeom prst="roundRect">
            <a:avLst>
              <a:gd name="adj" fmla="val 23041"/>
            </a:avLst>
          </a:prstGeom>
          <a:solidFill>
            <a:srgbClr val="EEF2F8"/>
          </a:solidFill>
          <a:ln w="12700">
            <a:solidFill>
              <a:srgbClr val="EEF2F8"/>
            </a:solidFill>
            <a:prstDash val="solid"/>
          </a:ln>
        </p:spPr>
      </p:sp>
      <p:sp>
        <p:nvSpPr>
          <p:cNvPr id="8" name="Text 6"/>
          <p:cNvSpPr txBox="1"/>
          <p:nvPr/>
        </p:nvSpPr>
        <p:spPr>
          <a:xfrm>
            <a:off x="7360920" y="566928"/>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上段 いま</a:t>
            </a:r>
            <a:endParaRPr lang="en-US" sz="550" dirty="0"/>
          </a:p>
        </p:txBody>
      </p:sp>
      <p:sp>
        <p:nvSpPr>
          <p:cNvPr id="9" name="Shape 7"/>
          <p:cNvSpPr/>
          <p:nvPr/>
        </p:nvSpPr>
        <p:spPr>
          <a:xfrm>
            <a:off x="7882128" y="603504"/>
            <a:ext cx="146304" cy="125273"/>
          </a:xfrm>
          <a:prstGeom prst="rect">
            <a:avLst/>
          </a:prstGeom>
          <a:solidFill>
            <a:srgbClr val="FFFFFF"/>
          </a:solidFill>
          <a:ln w="6350">
            <a:solidFill>
              <a:srgbClr val="C9D2E3"/>
            </a:solidFill>
            <a:prstDash val="solid"/>
          </a:ln>
        </p:spPr>
      </p:sp>
      <p:sp>
        <p:nvSpPr>
          <p:cNvPr id="10" name="Shape 8"/>
          <p:cNvSpPr/>
          <p:nvPr/>
        </p:nvSpPr>
        <p:spPr>
          <a:xfrm>
            <a:off x="8055864" y="603504"/>
            <a:ext cx="146304" cy="125273"/>
          </a:xfrm>
          <a:prstGeom prst="rect">
            <a:avLst/>
          </a:prstGeom>
          <a:solidFill>
            <a:srgbClr val="FFFFFF"/>
          </a:solidFill>
          <a:ln w="6350">
            <a:solidFill>
              <a:srgbClr val="C9D2E3"/>
            </a:solidFill>
            <a:prstDash val="solid"/>
          </a:ln>
        </p:spPr>
      </p:sp>
      <p:sp>
        <p:nvSpPr>
          <p:cNvPr id="11" name="Shape 9"/>
          <p:cNvSpPr/>
          <p:nvPr/>
        </p:nvSpPr>
        <p:spPr>
          <a:xfrm>
            <a:off x="8229600" y="603504"/>
            <a:ext cx="146304" cy="125273"/>
          </a:xfrm>
          <a:prstGeom prst="rect">
            <a:avLst/>
          </a:prstGeom>
          <a:solidFill>
            <a:srgbClr val="FFFFFF"/>
          </a:solidFill>
          <a:ln w="6350">
            <a:solidFill>
              <a:srgbClr val="C9D2E3"/>
            </a:solidFill>
            <a:prstDash val="solid"/>
          </a:ln>
        </p:spPr>
      </p:sp>
      <p:sp>
        <p:nvSpPr>
          <p:cNvPr id="12" name="Shape 10"/>
          <p:cNvSpPr/>
          <p:nvPr/>
        </p:nvSpPr>
        <p:spPr>
          <a:xfrm>
            <a:off x="8403336" y="603504"/>
            <a:ext cx="146304" cy="125273"/>
          </a:xfrm>
          <a:prstGeom prst="rect">
            <a:avLst/>
          </a:prstGeom>
          <a:solidFill>
            <a:srgbClr val="FFFFFF"/>
          </a:solidFill>
          <a:ln w="6350">
            <a:solidFill>
              <a:srgbClr val="C9D2E3"/>
            </a:solidFill>
            <a:prstDash val="solid"/>
          </a:ln>
        </p:spPr>
      </p:sp>
      <p:sp>
        <p:nvSpPr>
          <p:cNvPr id="13" name="Shape 11"/>
          <p:cNvSpPr/>
          <p:nvPr/>
        </p:nvSpPr>
        <p:spPr>
          <a:xfrm>
            <a:off x="7269480" y="801929"/>
            <a:ext cx="1325880" cy="198425"/>
          </a:xfrm>
          <a:prstGeom prst="roundRect">
            <a:avLst>
              <a:gd name="adj" fmla="val 23041"/>
            </a:avLst>
          </a:prstGeom>
          <a:solidFill>
            <a:srgbClr val="EEF2F8"/>
          </a:solidFill>
          <a:ln w="12700">
            <a:solidFill>
              <a:srgbClr val="EEF2F8"/>
            </a:solidFill>
            <a:prstDash val="solid"/>
          </a:ln>
        </p:spPr>
      </p:sp>
      <p:sp>
        <p:nvSpPr>
          <p:cNvPr id="14" name="Text 12"/>
          <p:cNvSpPr txBox="1"/>
          <p:nvPr/>
        </p:nvSpPr>
        <p:spPr>
          <a:xfrm>
            <a:off x="7360920" y="801929"/>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下段 理想</a:t>
            </a:r>
            <a:endParaRPr lang="en-US" sz="550" dirty="0"/>
          </a:p>
        </p:txBody>
      </p:sp>
      <p:sp>
        <p:nvSpPr>
          <p:cNvPr id="15" name="Shape 13"/>
          <p:cNvSpPr/>
          <p:nvPr/>
        </p:nvSpPr>
        <p:spPr>
          <a:xfrm>
            <a:off x="7882128" y="838505"/>
            <a:ext cx="146304" cy="125273"/>
          </a:xfrm>
          <a:prstGeom prst="rect">
            <a:avLst/>
          </a:prstGeom>
          <a:solidFill>
            <a:srgbClr val="FFFFFF"/>
          </a:solidFill>
          <a:ln w="6350">
            <a:solidFill>
              <a:srgbClr val="C9D2E3"/>
            </a:solidFill>
            <a:prstDash val="solid"/>
          </a:ln>
        </p:spPr>
      </p:sp>
      <p:sp>
        <p:nvSpPr>
          <p:cNvPr id="16" name="Shape 14"/>
          <p:cNvSpPr/>
          <p:nvPr/>
        </p:nvSpPr>
        <p:spPr>
          <a:xfrm>
            <a:off x="8055864" y="838505"/>
            <a:ext cx="146304" cy="125273"/>
          </a:xfrm>
          <a:prstGeom prst="rect">
            <a:avLst/>
          </a:prstGeom>
          <a:solidFill>
            <a:srgbClr val="FFFFFF"/>
          </a:solidFill>
          <a:ln w="6350">
            <a:solidFill>
              <a:srgbClr val="C9D2E3"/>
            </a:solidFill>
            <a:prstDash val="solid"/>
          </a:ln>
        </p:spPr>
      </p:sp>
      <p:sp>
        <p:nvSpPr>
          <p:cNvPr id="17" name="Shape 15"/>
          <p:cNvSpPr/>
          <p:nvPr/>
        </p:nvSpPr>
        <p:spPr>
          <a:xfrm>
            <a:off x="8229600" y="838505"/>
            <a:ext cx="146304" cy="125273"/>
          </a:xfrm>
          <a:prstGeom prst="rect">
            <a:avLst/>
          </a:prstGeom>
          <a:solidFill>
            <a:srgbClr val="FFFFFF"/>
          </a:solidFill>
          <a:ln w="6350">
            <a:solidFill>
              <a:srgbClr val="C9D2E3"/>
            </a:solidFill>
            <a:prstDash val="solid"/>
          </a:ln>
        </p:spPr>
      </p:sp>
      <p:sp>
        <p:nvSpPr>
          <p:cNvPr id="18" name="Shape 16"/>
          <p:cNvSpPr/>
          <p:nvPr/>
        </p:nvSpPr>
        <p:spPr>
          <a:xfrm>
            <a:off x="8403336" y="838505"/>
            <a:ext cx="146304" cy="125273"/>
          </a:xfrm>
          <a:prstGeom prst="rect">
            <a:avLst/>
          </a:prstGeom>
          <a:solidFill>
            <a:srgbClr val="FFFFFF"/>
          </a:solidFill>
          <a:ln w="6350">
            <a:solidFill>
              <a:srgbClr val="C9D2E3"/>
            </a:solidFill>
            <a:prstDash val="solid"/>
          </a:ln>
        </p:spPr>
      </p:sp>
      <p:sp>
        <p:nvSpPr>
          <p:cNvPr id="19" name="Shape 17"/>
          <p:cNvSpPr/>
          <p:nvPr/>
        </p:nvSpPr>
        <p:spPr>
          <a:xfrm>
            <a:off x="7269480" y="1036930"/>
            <a:ext cx="1325880" cy="146304"/>
          </a:xfrm>
          <a:prstGeom prst="roundRect">
            <a:avLst>
              <a:gd name="adj" fmla="val 31250"/>
            </a:avLst>
          </a:prstGeom>
          <a:solidFill>
            <a:srgbClr val="EEF2F8"/>
          </a:solidFill>
          <a:ln w="12700">
            <a:solidFill>
              <a:srgbClr val="EEF2F8"/>
            </a:solidFill>
            <a:prstDash val="solid"/>
          </a:ln>
        </p:spPr>
      </p:sp>
      <p:sp>
        <p:nvSpPr>
          <p:cNvPr id="20" name="Text 18"/>
          <p:cNvSpPr txBox="1"/>
          <p:nvPr/>
        </p:nvSpPr>
        <p:spPr>
          <a:xfrm>
            <a:off x="7360920" y="1036930"/>
            <a:ext cx="1143000" cy="146304"/>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③ 増やしたい行動と目標</a:t>
            </a:r>
            <a:endParaRPr lang="en-US" sz="550" dirty="0"/>
          </a:p>
        </p:txBody>
      </p:sp>
      <p:sp>
        <p:nvSpPr>
          <p:cNvPr id="21" name="Text 19"/>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22" name="Text 20"/>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14 / 36</a:t>
            </a:r>
            <a:endParaRPr lang="en-US" sz="800" dirty="0"/>
          </a:p>
        </p:txBody>
      </p:sp>
      <p:sp>
        <p:nvSpPr>
          <p:cNvPr id="23" name="Text 21"/>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名前や仕事だけでなく、ふだんの過ごし方や困りごとまで細かく書きます。</a:t>
            </a:r>
            <a:endParaRPr lang="en-US" sz="1300" dirty="0"/>
          </a:p>
        </p:txBody>
      </p:sp>
      <p:sp>
        <p:nvSpPr>
          <p:cNvPr id="25" name="Shape 22"/>
          <p:cNvSpPr/>
          <p:nvPr/>
        </p:nvSpPr>
        <p:spPr>
          <a:xfrm>
            <a:off x="548640" y="1737360"/>
            <a:ext cx="3291840" cy="2743200"/>
          </a:xfrm>
          <a:prstGeom prst="roundRect">
            <a:avLst>
              <a:gd name="adj" fmla="val 2667"/>
            </a:avLst>
          </a:prstGeom>
          <a:solidFill>
            <a:srgbClr val="EEF2F8"/>
          </a:solidFill>
          <a:ln w="12700">
            <a:solidFill>
              <a:srgbClr val="EEF2F8"/>
            </a:solidFill>
            <a:prstDash val="solid"/>
          </a:ln>
        </p:spPr>
      </p:sp>
      <p:sp>
        <p:nvSpPr>
          <p:cNvPr id="26" name="Text 23"/>
          <p:cNvSpPr txBox="1"/>
          <p:nvPr/>
        </p:nvSpPr>
        <p:spPr>
          <a:xfrm>
            <a:off x="548640" y="1828800"/>
            <a:ext cx="3291840" cy="320040"/>
          </a:xfrm>
          <a:prstGeom prst="rect">
            <a:avLst/>
          </a:prstGeom>
          <a:noFill/>
          <a:ln/>
        </p:spPr>
        <p:txBody>
          <a:bodyPr wrap="square" lIns="0" tIns="0" rIns="0" bIns="0" rtlCol="0" anchor="t"/>
          <a:lstStyle/>
          <a:p>
            <a:pPr algn="ctr" indent="0" marL="0">
              <a:buNone/>
            </a:pPr>
            <a:r>
              <a:rPr lang="en-US" sz="1400" b="1" dirty="0">
                <a:solidFill>
                  <a:srgbClr val="1C2B4A"/>
                </a:solidFill>
                <a:latin typeface="LINE Seed JP" pitchFamily="34" charset="0"/>
                <a:ea typeface="LINE Seed JP" pitchFamily="34" charset="-122"/>
                <a:cs typeface="LINE Seed JP" pitchFamily="34" charset="-120"/>
              </a:rPr>
              <a:t>ターゲット＝層</a:t>
            </a:r>
            <a:endParaRPr lang="en-US" sz="1400" dirty="0"/>
          </a:p>
        </p:txBody>
      </p:sp>
      <p:sp>
        <p:nvSpPr>
          <p:cNvPr id="27" name="Shape 24"/>
          <p:cNvSpPr/>
          <p:nvPr/>
        </p:nvSpPr>
        <p:spPr>
          <a:xfrm>
            <a:off x="1051560" y="2377440"/>
            <a:ext cx="292608" cy="292608"/>
          </a:xfrm>
          <a:prstGeom prst="ellipse">
            <a:avLst/>
          </a:prstGeom>
          <a:solidFill>
            <a:srgbClr val="A9B4C8"/>
          </a:solidFill>
          <a:ln w="12700">
            <a:solidFill>
              <a:srgbClr val="FFFFFF"/>
            </a:solidFill>
            <a:prstDash val="solid"/>
          </a:ln>
        </p:spPr>
      </p:sp>
      <p:sp>
        <p:nvSpPr>
          <p:cNvPr id="28" name="Shape 25"/>
          <p:cNvSpPr/>
          <p:nvPr/>
        </p:nvSpPr>
        <p:spPr>
          <a:xfrm>
            <a:off x="1554480" y="2377440"/>
            <a:ext cx="292608" cy="292608"/>
          </a:xfrm>
          <a:prstGeom prst="ellipse">
            <a:avLst/>
          </a:prstGeom>
          <a:solidFill>
            <a:srgbClr val="A9B4C8"/>
          </a:solidFill>
          <a:ln w="12700">
            <a:solidFill>
              <a:srgbClr val="FFFFFF"/>
            </a:solidFill>
            <a:prstDash val="solid"/>
          </a:ln>
        </p:spPr>
      </p:sp>
      <p:sp>
        <p:nvSpPr>
          <p:cNvPr id="29" name="Shape 26"/>
          <p:cNvSpPr/>
          <p:nvPr/>
        </p:nvSpPr>
        <p:spPr>
          <a:xfrm>
            <a:off x="2057400" y="2377440"/>
            <a:ext cx="292608" cy="292608"/>
          </a:xfrm>
          <a:prstGeom prst="ellipse">
            <a:avLst/>
          </a:prstGeom>
          <a:solidFill>
            <a:srgbClr val="A9B4C8"/>
          </a:solidFill>
          <a:ln w="12700">
            <a:solidFill>
              <a:srgbClr val="FFFFFF"/>
            </a:solidFill>
            <a:prstDash val="solid"/>
          </a:ln>
        </p:spPr>
      </p:sp>
      <p:sp>
        <p:nvSpPr>
          <p:cNvPr id="30" name="Shape 27"/>
          <p:cNvSpPr/>
          <p:nvPr/>
        </p:nvSpPr>
        <p:spPr>
          <a:xfrm>
            <a:off x="2560320" y="2377440"/>
            <a:ext cx="292608" cy="292608"/>
          </a:xfrm>
          <a:prstGeom prst="ellipse">
            <a:avLst/>
          </a:prstGeom>
          <a:solidFill>
            <a:srgbClr val="A9B4C8"/>
          </a:solidFill>
          <a:ln w="12700">
            <a:solidFill>
              <a:srgbClr val="FFFFFF"/>
            </a:solidFill>
            <a:prstDash val="solid"/>
          </a:ln>
        </p:spPr>
      </p:sp>
      <p:sp>
        <p:nvSpPr>
          <p:cNvPr id="31" name="Shape 28"/>
          <p:cNvSpPr/>
          <p:nvPr/>
        </p:nvSpPr>
        <p:spPr>
          <a:xfrm>
            <a:off x="3063240" y="2377440"/>
            <a:ext cx="292608" cy="292608"/>
          </a:xfrm>
          <a:prstGeom prst="ellipse">
            <a:avLst/>
          </a:prstGeom>
          <a:solidFill>
            <a:srgbClr val="A9B4C8"/>
          </a:solidFill>
          <a:ln w="12700">
            <a:solidFill>
              <a:srgbClr val="FFFFFF"/>
            </a:solidFill>
            <a:prstDash val="solid"/>
          </a:ln>
        </p:spPr>
      </p:sp>
      <p:sp>
        <p:nvSpPr>
          <p:cNvPr id="32" name="Shape 29"/>
          <p:cNvSpPr/>
          <p:nvPr/>
        </p:nvSpPr>
        <p:spPr>
          <a:xfrm>
            <a:off x="1051560" y="2926080"/>
            <a:ext cx="292608" cy="292608"/>
          </a:xfrm>
          <a:prstGeom prst="ellipse">
            <a:avLst/>
          </a:prstGeom>
          <a:solidFill>
            <a:srgbClr val="A9B4C8"/>
          </a:solidFill>
          <a:ln w="12700">
            <a:solidFill>
              <a:srgbClr val="FFFFFF"/>
            </a:solidFill>
            <a:prstDash val="solid"/>
          </a:ln>
        </p:spPr>
      </p:sp>
      <p:sp>
        <p:nvSpPr>
          <p:cNvPr id="33" name="Shape 30"/>
          <p:cNvSpPr/>
          <p:nvPr/>
        </p:nvSpPr>
        <p:spPr>
          <a:xfrm>
            <a:off x="1554480" y="2926080"/>
            <a:ext cx="292608" cy="292608"/>
          </a:xfrm>
          <a:prstGeom prst="ellipse">
            <a:avLst/>
          </a:prstGeom>
          <a:solidFill>
            <a:srgbClr val="A9B4C8"/>
          </a:solidFill>
          <a:ln w="12700">
            <a:solidFill>
              <a:srgbClr val="FFFFFF"/>
            </a:solidFill>
            <a:prstDash val="solid"/>
          </a:ln>
        </p:spPr>
      </p:sp>
      <p:sp>
        <p:nvSpPr>
          <p:cNvPr id="34" name="Shape 31"/>
          <p:cNvSpPr/>
          <p:nvPr/>
        </p:nvSpPr>
        <p:spPr>
          <a:xfrm>
            <a:off x="2057400" y="2926080"/>
            <a:ext cx="292608" cy="292608"/>
          </a:xfrm>
          <a:prstGeom prst="ellipse">
            <a:avLst/>
          </a:prstGeom>
          <a:solidFill>
            <a:srgbClr val="F26B21"/>
          </a:solidFill>
          <a:ln w="12700">
            <a:solidFill>
              <a:srgbClr val="FFFFFF"/>
            </a:solidFill>
            <a:prstDash val="solid"/>
          </a:ln>
        </p:spPr>
      </p:sp>
      <p:sp>
        <p:nvSpPr>
          <p:cNvPr id="35" name="Shape 32"/>
          <p:cNvSpPr/>
          <p:nvPr/>
        </p:nvSpPr>
        <p:spPr>
          <a:xfrm>
            <a:off x="2560320" y="2926080"/>
            <a:ext cx="292608" cy="292608"/>
          </a:xfrm>
          <a:prstGeom prst="ellipse">
            <a:avLst/>
          </a:prstGeom>
          <a:solidFill>
            <a:srgbClr val="A9B4C8"/>
          </a:solidFill>
          <a:ln w="12700">
            <a:solidFill>
              <a:srgbClr val="FFFFFF"/>
            </a:solidFill>
            <a:prstDash val="solid"/>
          </a:ln>
        </p:spPr>
      </p:sp>
      <p:sp>
        <p:nvSpPr>
          <p:cNvPr id="36" name="Shape 33"/>
          <p:cNvSpPr/>
          <p:nvPr/>
        </p:nvSpPr>
        <p:spPr>
          <a:xfrm>
            <a:off x="3063240" y="2926080"/>
            <a:ext cx="292608" cy="292608"/>
          </a:xfrm>
          <a:prstGeom prst="ellipse">
            <a:avLst/>
          </a:prstGeom>
          <a:solidFill>
            <a:srgbClr val="A9B4C8"/>
          </a:solidFill>
          <a:ln w="12700">
            <a:solidFill>
              <a:srgbClr val="FFFFFF"/>
            </a:solidFill>
            <a:prstDash val="solid"/>
          </a:ln>
        </p:spPr>
      </p:sp>
      <p:sp>
        <p:nvSpPr>
          <p:cNvPr id="37" name="Shape 34"/>
          <p:cNvSpPr/>
          <p:nvPr/>
        </p:nvSpPr>
        <p:spPr>
          <a:xfrm>
            <a:off x="1051560" y="3474720"/>
            <a:ext cx="292608" cy="292608"/>
          </a:xfrm>
          <a:prstGeom prst="ellipse">
            <a:avLst/>
          </a:prstGeom>
          <a:solidFill>
            <a:srgbClr val="A9B4C8"/>
          </a:solidFill>
          <a:ln w="12700">
            <a:solidFill>
              <a:srgbClr val="FFFFFF"/>
            </a:solidFill>
            <a:prstDash val="solid"/>
          </a:ln>
        </p:spPr>
      </p:sp>
      <p:sp>
        <p:nvSpPr>
          <p:cNvPr id="38" name="Shape 35"/>
          <p:cNvSpPr/>
          <p:nvPr/>
        </p:nvSpPr>
        <p:spPr>
          <a:xfrm>
            <a:off x="1554480" y="3474720"/>
            <a:ext cx="292608" cy="292608"/>
          </a:xfrm>
          <a:prstGeom prst="ellipse">
            <a:avLst/>
          </a:prstGeom>
          <a:solidFill>
            <a:srgbClr val="A9B4C8"/>
          </a:solidFill>
          <a:ln w="12700">
            <a:solidFill>
              <a:srgbClr val="FFFFFF"/>
            </a:solidFill>
            <a:prstDash val="solid"/>
          </a:ln>
        </p:spPr>
      </p:sp>
      <p:sp>
        <p:nvSpPr>
          <p:cNvPr id="39" name="Shape 36"/>
          <p:cNvSpPr/>
          <p:nvPr/>
        </p:nvSpPr>
        <p:spPr>
          <a:xfrm>
            <a:off x="2057400" y="3474720"/>
            <a:ext cx="292608" cy="292608"/>
          </a:xfrm>
          <a:prstGeom prst="ellipse">
            <a:avLst/>
          </a:prstGeom>
          <a:solidFill>
            <a:srgbClr val="A9B4C8"/>
          </a:solidFill>
          <a:ln w="12700">
            <a:solidFill>
              <a:srgbClr val="FFFFFF"/>
            </a:solidFill>
            <a:prstDash val="solid"/>
          </a:ln>
        </p:spPr>
      </p:sp>
      <p:sp>
        <p:nvSpPr>
          <p:cNvPr id="40" name="Shape 37"/>
          <p:cNvSpPr/>
          <p:nvPr/>
        </p:nvSpPr>
        <p:spPr>
          <a:xfrm>
            <a:off x="2560320" y="3474720"/>
            <a:ext cx="292608" cy="292608"/>
          </a:xfrm>
          <a:prstGeom prst="ellipse">
            <a:avLst/>
          </a:prstGeom>
          <a:solidFill>
            <a:srgbClr val="A9B4C8"/>
          </a:solidFill>
          <a:ln w="12700">
            <a:solidFill>
              <a:srgbClr val="FFFFFF"/>
            </a:solidFill>
            <a:prstDash val="solid"/>
          </a:ln>
        </p:spPr>
      </p:sp>
      <p:sp>
        <p:nvSpPr>
          <p:cNvPr id="41" name="Shape 38"/>
          <p:cNvSpPr/>
          <p:nvPr/>
        </p:nvSpPr>
        <p:spPr>
          <a:xfrm>
            <a:off x="3063240" y="3474720"/>
            <a:ext cx="292608" cy="292608"/>
          </a:xfrm>
          <a:prstGeom prst="ellipse">
            <a:avLst/>
          </a:prstGeom>
          <a:solidFill>
            <a:srgbClr val="A9B4C8"/>
          </a:solidFill>
          <a:ln w="12700">
            <a:solidFill>
              <a:srgbClr val="FFFFFF"/>
            </a:solidFill>
            <a:prstDash val="solid"/>
          </a:ln>
        </p:spPr>
      </p:sp>
      <p:sp>
        <p:nvSpPr>
          <p:cNvPr id="42" name="Shape 39"/>
          <p:cNvSpPr/>
          <p:nvPr/>
        </p:nvSpPr>
        <p:spPr>
          <a:xfrm>
            <a:off x="3931920" y="3108960"/>
            <a:ext cx="502920" cy="0"/>
          </a:xfrm>
          <a:prstGeom prst="line">
            <a:avLst/>
          </a:prstGeom>
          <a:noFill/>
          <a:ln w="22225">
            <a:solidFill>
              <a:srgbClr val="F26B21"/>
            </a:solidFill>
            <a:prstDash val="solid"/>
            <a:tailEnd type="triangle"/>
          </a:ln>
        </p:spPr>
      </p:sp>
      <p:sp>
        <p:nvSpPr>
          <p:cNvPr id="43" name="Shape 40"/>
          <p:cNvSpPr/>
          <p:nvPr/>
        </p:nvSpPr>
        <p:spPr>
          <a:xfrm>
            <a:off x="4526280" y="1737360"/>
            <a:ext cx="4069080" cy="2743200"/>
          </a:xfrm>
          <a:prstGeom prst="roundRect">
            <a:avLst>
              <a:gd name="adj" fmla="val 2667"/>
            </a:avLst>
          </a:prstGeom>
          <a:solidFill>
            <a:srgbClr val="FDEBDF"/>
          </a:solidFill>
          <a:ln w="12700">
            <a:solidFill>
              <a:srgbClr val="FDEBDF"/>
            </a:solidFill>
            <a:prstDash val="solid"/>
          </a:ln>
        </p:spPr>
      </p:sp>
      <p:sp>
        <p:nvSpPr>
          <p:cNvPr id="44" name="Text 41"/>
          <p:cNvSpPr txBox="1"/>
          <p:nvPr/>
        </p:nvSpPr>
        <p:spPr>
          <a:xfrm>
            <a:off x="4526280" y="1828800"/>
            <a:ext cx="4069080" cy="320040"/>
          </a:xfrm>
          <a:prstGeom prst="rect">
            <a:avLst/>
          </a:prstGeom>
          <a:noFill/>
          <a:ln/>
        </p:spPr>
        <p:txBody>
          <a:bodyPr wrap="square" lIns="0" tIns="0" rIns="0" bIns="0" rtlCol="0" anchor="t"/>
          <a:lstStyle/>
          <a:p>
            <a:pPr algn="ctr" indent="0" marL="0">
              <a:buNone/>
            </a:pPr>
            <a:r>
              <a:rPr lang="en-US" sz="1400" b="1" dirty="0">
                <a:solidFill>
                  <a:srgbClr val="F26B21"/>
                </a:solidFill>
                <a:latin typeface="LINE Seed JP" pitchFamily="34" charset="0"/>
                <a:ea typeface="LINE Seed JP" pitchFamily="34" charset="-122"/>
                <a:cs typeface="LINE Seed JP" pitchFamily="34" charset="-120"/>
              </a:rPr>
              <a:t>ペルソナ＝1人</a:t>
            </a:r>
            <a:endParaRPr lang="en-US" sz="1400" dirty="0"/>
          </a:p>
        </p:txBody>
      </p:sp>
      <p:sp>
        <p:nvSpPr>
          <p:cNvPr id="45" name="Shape 42"/>
          <p:cNvSpPr/>
          <p:nvPr/>
        </p:nvSpPr>
        <p:spPr>
          <a:xfrm>
            <a:off x="4709160" y="2240280"/>
            <a:ext cx="1463040" cy="2057400"/>
          </a:xfrm>
          <a:prstGeom prst="roundRect">
            <a:avLst>
              <a:gd name="adj" fmla="val 3750"/>
            </a:avLst>
          </a:prstGeom>
          <a:solidFill>
            <a:srgbClr val="FFFFFF"/>
          </a:solidFill>
          <a:ln w="15875">
            <a:solidFill>
              <a:srgbClr val="F26B21"/>
            </a:solidFill>
            <a:prstDash val="dash"/>
          </a:ln>
        </p:spPr>
      </p:sp>
      <p:sp>
        <p:nvSpPr>
          <p:cNvPr id="46" name="Text 43"/>
          <p:cNvSpPr txBox="1"/>
          <p:nvPr/>
        </p:nvSpPr>
        <p:spPr>
          <a:xfrm>
            <a:off x="4846320" y="2350008"/>
            <a:ext cx="118872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47" name="Text 44"/>
          <p:cNvSpPr txBox="1"/>
          <p:nvPr/>
        </p:nvSpPr>
        <p:spPr>
          <a:xfrm>
            <a:off x="4892040" y="2606040"/>
            <a:ext cx="1097280" cy="1554480"/>
          </a:xfrm>
          <a:prstGeom prst="rect">
            <a:avLst/>
          </a:prstGeom>
          <a:noFill/>
          <a:ln/>
        </p:spPr>
        <p:txBody>
          <a:bodyPr wrap="square" lIns="0" tIns="0" rIns="0" bIns="0" rtlCol="0" anchor="ctr"/>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プロフィールカードに添える1人の人物</a:t>
            </a:r>
            <a:endParaRPr lang="en-US" sz="1050" dirty="0"/>
          </a:p>
        </p:txBody>
      </p:sp>
      <p:sp>
        <p:nvSpPr>
          <p:cNvPr id="48" name="Text 45"/>
          <p:cNvSpPr txBox="1"/>
          <p:nvPr/>
        </p:nvSpPr>
        <p:spPr>
          <a:xfrm>
            <a:off x="6355080" y="2331720"/>
            <a:ext cx="2103120" cy="365760"/>
          </a:xfrm>
          <a:prstGeom prst="rect">
            <a:avLst/>
          </a:prstGeom>
          <a:noFill/>
          <a:ln/>
        </p:spPr>
        <p:txBody>
          <a:bodyPr wrap="square" lIns="0" tIns="0" rIns="0" bIns="0" rtlCol="0" anchor="ctr"/>
          <a:lstStyle/>
          <a:p>
            <a:pPr algn="l" indent="0" marL="0">
              <a:buNone/>
            </a:pPr>
            <a:r>
              <a:rPr lang="en-US" sz="1300" dirty="0">
                <a:solidFill>
                  <a:srgbClr val="1C2B4A"/>
                </a:solidFill>
                <a:latin typeface="LINE Seed JP" pitchFamily="34" charset="0"/>
                <a:ea typeface="LINE Seed JP" pitchFamily="34" charset="-122"/>
                <a:cs typeface="LINE Seed JP" pitchFamily="34" charset="-120"/>
              </a:rPr>
              <a:t>名前・年齢</a:t>
            </a:r>
            <a:endParaRPr lang="en-US" sz="1300" dirty="0"/>
          </a:p>
        </p:txBody>
      </p:sp>
      <p:sp>
        <p:nvSpPr>
          <p:cNvPr id="49" name="Text 46"/>
          <p:cNvSpPr txBox="1"/>
          <p:nvPr/>
        </p:nvSpPr>
        <p:spPr>
          <a:xfrm>
            <a:off x="6355080" y="2807208"/>
            <a:ext cx="2103120" cy="365760"/>
          </a:xfrm>
          <a:prstGeom prst="rect">
            <a:avLst/>
          </a:prstGeom>
          <a:noFill/>
          <a:ln/>
        </p:spPr>
        <p:txBody>
          <a:bodyPr wrap="square" lIns="0" tIns="0" rIns="0" bIns="0" rtlCol="0" anchor="ctr"/>
          <a:lstStyle/>
          <a:p>
            <a:pPr algn="l" indent="0" marL="0">
              <a:buNone/>
            </a:pPr>
            <a:r>
              <a:rPr lang="en-US" sz="1300" dirty="0">
                <a:solidFill>
                  <a:srgbClr val="1C2B4A"/>
                </a:solidFill>
                <a:latin typeface="LINE Seed JP" pitchFamily="34" charset="0"/>
                <a:ea typeface="LINE Seed JP" pitchFamily="34" charset="-122"/>
                <a:cs typeface="LINE Seed JP" pitchFamily="34" charset="-120"/>
              </a:rPr>
              <a:t>仕事・家族</a:t>
            </a:r>
            <a:endParaRPr lang="en-US" sz="1300" dirty="0"/>
          </a:p>
        </p:txBody>
      </p:sp>
      <p:sp>
        <p:nvSpPr>
          <p:cNvPr id="50" name="Text 47"/>
          <p:cNvSpPr txBox="1"/>
          <p:nvPr/>
        </p:nvSpPr>
        <p:spPr>
          <a:xfrm>
            <a:off x="6355080" y="3282696"/>
            <a:ext cx="2103120" cy="365760"/>
          </a:xfrm>
          <a:prstGeom prst="rect">
            <a:avLst/>
          </a:prstGeom>
          <a:noFill/>
          <a:ln/>
        </p:spPr>
        <p:txBody>
          <a:bodyPr wrap="square" lIns="0" tIns="0" rIns="0" bIns="0" rtlCol="0" anchor="ctr"/>
          <a:lstStyle/>
          <a:p>
            <a:pPr algn="l" indent="0" marL="0">
              <a:buNone/>
            </a:pPr>
            <a:r>
              <a:rPr lang="en-US" sz="1300" dirty="0">
                <a:solidFill>
                  <a:srgbClr val="1C2B4A"/>
                </a:solidFill>
                <a:latin typeface="LINE Seed JP" pitchFamily="34" charset="0"/>
                <a:ea typeface="LINE Seed JP" pitchFamily="34" charset="-122"/>
                <a:cs typeface="LINE Seed JP" pitchFamily="34" charset="-120"/>
              </a:rPr>
              <a:t>ふだんの過ごし方</a:t>
            </a:r>
            <a:endParaRPr lang="en-US" sz="1300" dirty="0"/>
          </a:p>
        </p:txBody>
      </p:sp>
      <p:sp>
        <p:nvSpPr>
          <p:cNvPr id="51" name="Text 48"/>
          <p:cNvSpPr txBox="1"/>
          <p:nvPr/>
        </p:nvSpPr>
        <p:spPr>
          <a:xfrm>
            <a:off x="6355080" y="3758184"/>
            <a:ext cx="2103120" cy="365760"/>
          </a:xfrm>
          <a:prstGeom prst="rect">
            <a:avLst/>
          </a:prstGeom>
          <a:noFill/>
          <a:ln/>
        </p:spPr>
        <p:txBody>
          <a:bodyPr wrap="square" lIns="0" tIns="0" rIns="0" bIns="0" rtlCol="0" anchor="ctr"/>
          <a:lstStyle/>
          <a:p>
            <a:pPr algn="l" indent="0" marL="0">
              <a:buNone/>
            </a:pPr>
            <a:r>
              <a:rPr lang="en-US" sz="1300" dirty="0">
                <a:solidFill>
                  <a:srgbClr val="1C2B4A"/>
                </a:solidFill>
                <a:latin typeface="LINE Seed JP" pitchFamily="34" charset="0"/>
                <a:ea typeface="LINE Seed JP" pitchFamily="34" charset="-122"/>
                <a:cs typeface="LINE Seed JP" pitchFamily="34" charset="-120"/>
              </a:rPr>
              <a:t>困りごと</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①基本情報</a:t>
            </a:r>
            <a:endParaRPr lang="en-US" sz="1000" dirty="0"/>
          </a:p>
        </p:txBody>
      </p:sp>
      <p:sp>
        <p:nvSpPr>
          <p:cNvPr id="4" name="Text 2"/>
          <p:cNvSpPr txBox="1"/>
          <p:nvPr/>
        </p:nvSpPr>
        <p:spPr>
          <a:xfrm>
            <a:off x="548640" y="603504"/>
            <a:ext cx="658368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ペルソナが分かると、配信が設計できる</a:t>
            </a:r>
            <a:endParaRPr lang="en-US" sz="2400" dirty="0"/>
          </a:p>
        </p:txBody>
      </p:sp>
      <p:sp>
        <p:nvSpPr>
          <p:cNvPr id="5" name="Shape 3"/>
          <p:cNvSpPr/>
          <p:nvPr/>
        </p:nvSpPr>
        <p:spPr>
          <a:xfrm>
            <a:off x="7269480" y="384048"/>
            <a:ext cx="1325880" cy="146304"/>
          </a:xfrm>
          <a:prstGeom prst="roundRect">
            <a:avLst>
              <a:gd name="adj" fmla="val 31250"/>
            </a:avLst>
          </a:prstGeom>
          <a:solidFill>
            <a:srgbClr val="FDEBDF"/>
          </a:solidFill>
          <a:ln w="15875">
            <a:solidFill>
              <a:srgbClr val="F26B21"/>
            </a:solidFill>
            <a:prstDash val="solid"/>
          </a:ln>
        </p:spPr>
      </p:sp>
      <p:sp>
        <p:nvSpPr>
          <p:cNvPr id="6" name="Text 4"/>
          <p:cNvSpPr txBox="1"/>
          <p:nvPr/>
        </p:nvSpPr>
        <p:spPr>
          <a:xfrm>
            <a:off x="7360920" y="384048"/>
            <a:ext cx="1143000" cy="146304"/>
          </a:xfrm>
          <a:prstGeom prst="rect">
            <a:avLst/>
          </a:prstGeom>
          <a:noFill/>
          <a:ln/>
        </p:spPr>
        <p:txBody>
          <a:bodyPr wrap="square" lIns="0" tIns="0" rIns="0" bIns="0" rtlCol="0" anchor="ctr"/>
          <a:lstStyle/>
          <a:p>
            <a:pPr algn="l" indent="0" marL="0">
              <a:buNone/>
            </a:pPr>
            <a:r>
              <a:rPr lang="en-US" sz="550" b="1" dirty="0">
                <a:solidFill>
                  <a:srgbClr val="F26B21"/>
                </a:solidFill>
                <a:latin typeface="LINE Seed JP" pitchFamily="34" charset="0"/>
                <a:ea typeface="LINE Seed JP" pitchFamily="34" charset="-122"/>
                <a:cs typeface="LINE Seed JP" pitchFamily="34" charset="-120"/>
              </a:rPr>
              <a:t>① 基本情報</a:t>
            </a:r>
            <a:endParaRPr lang="en-US" sz="550" dirty="0"/>
          </a:p>
        </p:txBody>
      </p:sp>
      <p:sp>
        <p:nvSpPr>
          <p:cNvPr id="7" name="Shape 5"/>
          <p:cNvSpPr/>
          <p:nvPr/>
        </p:nvSpPr>
        <p:spPr>
          <a:xfrm>
            <a:off x="7269480" y="566928"/>
            <a:ext cx="1325880" cy="198425"/>
          </a:xfrm>
          <a:prstGeom prst="roundRect">
            <a:avLst>
              <a:gd name="adj" fmla="val 23041"/>
            </a:avLst>
          </a:prstGeom>
          <a:solidFill>
            <a:srgbClr val="EEF2F8"/>
          </a:solidFill>
          <a:ln w="12700">
            <a:solidFill>
              <a:srgbClr val="EEF2F8"/>
            </a:solidFill>
            <a:prstDash val="solid"/>
          </a:ln>
        </p:spPr>
      </p:sp>
      <p:sp>
        <p:nvSpPr>
          <p:cNvPr id="8" name="Text 6"/>
          <p:cNvSpPr txBox="1"/>
          <p:nvPr/>
        </p:nvSpPr>
        <p:spPr>
          <a:xfrm>
            <a:off x="7360920" y="566928"/>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上段 いま</a:t>
            </a:r>
            <a:endParaRPr lang="en-US" sz="550" dirty="0"/>
          </a:p>
        </p:txBody>
      </p:sp>
      <p:sp>
        <p:nvSpPr>
          <p:cNvPr id="9" name="Shape 7"/>
          <p:cNvSpPr/>
          <p:nvPr/>
        </p:nvSpPr>
        <p:spPr>
          <a:xfrm>
            <a:off x="7882128" y="603504"/>
            <a:ext cx="146304" cy="125273"/>
          </a:xfrm>
          <a:prstGeom prst="rect">
            <a:avLst/>
          </a:prstGeom>
          <a:solidFill>
            <a:srgbClr val="FFFFFF"/>
          </a:solidFill>
          <a:ln w="6350">
            <a:solidFill>
              <a:srgbClr val="C9D2E3"/>
            </a:solidFill>
            <a:prstDash val="solid"/>
          </a:ln>
        </p:spPr>
      </p:sp>
      <p:sp>
        <p:nvSpPr>
          <p:cNvPr id="10" name="Shape 8"/>
          <p:cNvSpPr/>
          <p:nvPr/>
        </p:nvSpPr>
        <p:spPr>
          <a:xfrm>
            <a:off x="8055864" y="603504"/>
            <a:ext cx="146304" cy="125273"/>
          </a:xfrm>
          <a:prstGeom prst="rect">
            <a:avLst/>
          </a:prstGeom>
          <a:solidFill>
            <a:srgbClr val="FFFFFF"/>
          </a:solidFill>
          <a:ln w="6350">
            <a:solidFill>
              <a:srgbClr val="C9D2E3"/>
            </a:solidFill>
            <a:prstDash val="solid"/>
          </a:ln>
        </p:spPr>
      </p:sp>
      <p:sp>
        <p:nvSpPr>
          <p:cNvPr id="11" name="Shape 9"/>
          <p:cNvSpPr/>
          <p:nvPr/>
        </p:nvSpPr>
        <p:spPr>
          <a:xfrm>
            <a:off x="8229600" y="603504"/>
            <a:ext cx="146304" cy="125273"/>
          </a:xfrm>
          <a:prstGeom prst="rect">
            <a:avLst/>
          </a:prstGeom>
          <a:solidFill>
            <a:srgbClr val="FFFFFF"/>
          </a:solidFill>
          <a:ln w="6350">
            <a:solidFill>
              <a:srgbClr val="C9D2E3"/>
            </a:solidFill>
            <a:prstDash val="solid"/>
          </a:ln>
        </p:spPr>
      </p:sp>
      <p:sp>
        <p:nvSpPr>
          <p:cNvPr id="12" name="Shape 10"/>
          <p:cNvSpPr/>
          <p:nvPr/>
        </p:nvSpPr>
        <p:spPr>
          <a:xfrm>
            <a:off x="8403336" y="603504"/>
            <a:ext cx="146304" cy="125273"/>
          </a:xfrm>
          <a:prstGeom prst="rect">
            <a:avLst/>
          </a:prstGeom>
          <a:solidFill>
            <a:srgbClr val="FFFFFF"/>
          </a:solidFill>
          <a:ln w="6350">
            <a:solidFill>
              <a:srgbClr val="C9D2E3"/>
            </a:solidFill>
            <a:prstDash val="solid"/>
          </a:ln>
        </p:spPr>
      </p:sp>
      <p:sp>
        <p:nvSpPr>
          <p:cNvPr id="13" name="Shape 11"/>
          <p:cNvSpPr/>
          <p:nvPr/>
        </p:nvSpPr>
        <p:spPr>
          <a:xfrm>
            <a:off x="7269480" y="801929"/>
            <a:ext cx="1325880" cy="198425"/>
          </a:xfrm>
          <a:prstGeom prst="roundRect">
            <a:avLst>
              <a:gd name="adj" fmla="val 23041"/>
            </a:avLst>
          </a:prstGeom>
          <a:solidFill>
            <a:srgbClr val="EEF2F8"/>
          </a:solidFill>
          <a:ln w="12700">
            <a:solidFill>
              <a:srgbClr val="EEF2F8"/>
            </a:solidFill>
            <a:prstDash val="solid"/>
          </a:ln>
        </p:spPr>
      </p:sp>
      <p:sp>
        <p:nvSpPr>
          <p:cNvPr id="14" name="Text 12"/>
          <p:cNvSpPr txBox="1"/>
          <p:nvPr/>
        </p:nvSpPr>
        <p:spPr>
          <a:xfrm>
            <a:off x="7360920" y="801929"/>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下段 理想</a:t>
            </a:r>
            <a:endParaRPr lang="en-US" sz="550" dirty="0"/>
          </a:p>
        </p:txBody>
      </p:sp>
      <p:sp>
        <p:nvSpPr>
          <p:cNvPr id="15" name="Shape 13"/>
          <p:cNvSpPr/>
          <p:nvPr/>
        </p:nvSpPr>
        <p:spPr>
          <a:xfrm>
            <a:off x="7882128" y="838505"/>
            <a:ext cx="146304" cy="125273"/>
          </a:xfrm>
          <a:prstGeom prst="rect">
            <a:avLst/>
          </a:prstGeom>
          <a:solidFill>
            <a:srgbClr val="FFFFFF"/>
          </a:solidFill>
          <a:ln w="6350">
            <a:solidFill>
              <a:srgbClr val="C9D2E3"/>
            </a:solidFill>
            <a:prstDash val="solid"/>
          </a:ln>
        </p:spPr>
      </p:sp>
      <p:sp>
        <p:nvSpPr>
          <p:cNvPr id="16" name="Shape 14"/>
          <p:cNvSpPr/>
          <p:nvPr/>
        </p:nvSpPr>
        <p:spPr>
          <a:xfrm>
            <a:off x="8055864" y="838505"/>
            <a:ext cx="146304" cy="125273"/>
          </a:xfrm>
          <a:prstGeom prst="rect">
            <a:avLst/>
          </a:prstGeom>
          <a:solidFill>
            <a:srgbClr val="FFFFFF"/>
          </a:solidFill>
          <a:ln w="6350">
            <a:solidFill>
              <a:srgbClr val="C9D2E3"/>
            </a:solidFill>
            <a:prstDash val="solid"/>
          </a:ln>
        </p:spPr>
      </p:sp>
      <p:sp>
        <p:nvSpPr>
          <p:cNvPr id="17" name="Shape 15"/>
          <p:cNvSpPr/>
          <p:nvPr/>
        </p:nvSpPr>
        <p:spPr>
          <a:xfrm>
            <a:off x="8229600" y="838505"/>
            <a:ext cx="146304" cy="125273"/>
          </a:xfrm>
          <a:prstGeom prst="rect">
            <a:avLst/>
          </a:prstGeom>
          <a:solidFill>
            <a:srgbClr val="FFFFFF"/>
          </a:solidFill>
          <a:ln w="6350">
            <a:solidFill>
              <a:srgbClr val="C9D2E3"/>
            </a:solidFill>
            <a:prstDash val="solid"/>
          </a:ln>
        </p:spPr>
      </p:sp>
      <p:sp>
        <p:nvSpPr>
          <p:cNvPr id="18" name="Shape 16"/>
          <p:cNvSpPr/>
          <p:nvPr/>
        </p:nvSpPr>
        <p:spPr>
          <a:xfrm>
            <a:off x="8403336" y="838505"/>
            <a:ext cx="146304" cy="125273"/>
          </a:xfrm>
          <a:prstGeom prst="rect">
            <a:avLst/>
          </a:prstGeom>
          <a:solidFill>
            <a:srgbClr val="FFFFFF"/>
          </a:solidFill>
          <a:ln w="6350">
            <a:solidFill>
              <a:srgbClr val="C9D2E3"/>
            </a:solidFill>
            <a:prstDash val="solid"/>
          </a:ln>
        </p:spPr>
      </p:sp>
      <p:sp>
        <p:nvSpPr>
          <p:cNvPr id="19" name="Shape 17"/>
          <p:cNvSpPr/>
          <p:nvPr/>
        </p:nvSpPr>
        <p:spPr>
          <a:xfrm>
            <a:off x="7269480" y="1036930"/>
            <a:ext cx="1325880" cy="146304"/>
          </a:xfrm>
          <a:prstGeom prst="roundRect">
            <a:avLst>
              <a:gd name="adj" fmla="val 31250"/>
            </a:avLst>
          </a:prstGeom>
          <a:solidFill>
            <a:srgbClr val="EEF2F8"/>
          </a:solidFill>
          <a:ln w="12700">
            <a:solidFill>
              <a:srgbClr val="EEF2F8"/>
            </a:solidFill>
            <a:prstDash val="solid"/>
          </a:ln>
        </p:spPr>
      </p:sp>
      <p:sp>
        <p:nvSpPr>
          <p:cNvPr id="20" name="Text 18"/>
          <p:cNvSpPr txBox="1"/>
          <p:nvPr/>
        </p:nvSpPr>
        <p:spPr>
          <a:xfrm>
            <a:off x="7360920" y="1036930"/>
            <a:ext cx="1143000" cy="146304"/>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③ 増やしたい行動と目標</a:t>
            </a:r>
            <a:endParaRPr lang="en-US" sz="550" dirty="0"/>
          </a:p>
        </p:txBody>
      </p:sp>
      <p:sp>
        <p:nvSpPr>
          <p:cNvPr id="21" name="Text 19"/>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22" name="Text 20"/>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15 / 36</a:t>
            </a:r>
            <a:endParaRPr lang="en-US" sz="800" dirty="0"/>
          </a:p>
        </p:txBody>
      </p:sp>
      <p:sp>
        <p:nvSpPr>
          <p:cNvPr id="23" name="Text 21"/>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平日に19時まで仕事の人なら、仕事が終わったあとにふだんの言葉で配信を送ります。</a:t>
            </a:r>
            <a:endParaRPr lang="en-US" sz="1300" dirty="0"/>
          </a:p>
        </p:txBody>
      </p:sp>
      <p:sp>
        <p:nvSpPr>
          <p:cNvPr id="25" name="Shape 22"/>
          <p:cNvSpPr/>
          <p:nvPr/>
        </p:nvSpPr>
        <p:spPr>
          <a:xfrm>
            <a:off x="548640" y="1737360"/>
            <a:ext cx="2560320" cy="2743200"/>
          </a:xfrm>
          <a:prstGeom prst="roundRect">
            <a:avLst>
              <a:gd name="adj" fmla="val 2143"/>
            </a:avLst>
          </a:prstGeom>
          <a:solidFill>
            <a:srgbClr val="FFFFFF"/>
          </a:solidFill>
          <a:ln w="15875">
            <a:solidFill>
              <a:srgbClr val="F26B21"/>
            </a:solidFill>
            <a:prstDash val="dash"/>
          </a:ln>
        </p:spPr>
      </p:sp>
      <p:sp>
        <p:nvSpPr>
          <p:cNvPr id="26" name="Text 23"/>
          <p:cNvSpPr txBox="1"/>
          <p:nvPr/>
        </p:nvSpPr>
        <p:spPr>
          <a:xfrm>
            <a:off x="685800" y="1847088"/>
            <a:ext cx="228600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27" name="Text 24"/>
          <p:cNvSpPr txBox="1"/>
          <p:nvPr/>
        </p:nvSpPr>
        <p:spPr>
          <a:xfrm>
            <a:off x="731520" y="2103120"/>
            <a:ext cx="2194560" cy="2240280"/>
          </a:xfrm>
          <a:prstGeom prst="rect">
            <a:avLst/>
          </a:prstGeom>
          <a:noFill/>
          <a:ln/>
        </p:spPr>
        <p:txBody>
          <a:bodyPr wrap="square" lIns="0" tIns="0" rIns="0" bIns="0" rtlCol="0" anchor="ctr"/>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仕事帰りの電車で、スマートフォンのLINEを読んでいる人</a:t>
            </a:r>
            <a:endParaRPr lang="en-US" sz="1050" dirty="0"/>
          </a:p>
        </p:txBody>
      </p:sp>
      <p:sp>
        <p:nvSpPr>
          <p:cNvPr id="28" name="Shape 25"/>
          <p:cNvSpPr/>
          <p:nvPr/>
        </p:nvSpPr>
        <p:spPr>
          <a:xfrm>
            <a:off x="3200400" y="2112264"/>
            <a:ext cx="365760" cy="0"/>
          </a:xfrm>
          <a:prstGeom prst="line">
            <a:avLst/>
          </a:prstGeom>
          <a:noFill/>
          <a:ln w="22225">
            <a:solidFill>
              <a:srgbClr val="F26B21"/>
            </a:solidFill>
            <a:prstDash val="solid"/>
            <a:tailEnd type="triangle"/>
          </a:ln>
        </p:spPr>
      </p:sp>
      <p:sp>
        <p:nvSpPr>
          <p:cNvPr id="29" name="Shape 26"/>
          <p:cNvSpPr/>
          <p:nvPr/>
        </p:nvSpPr>
        <p:spPr>
          <a:xfrm>
            <a:off x="3611880" y="1783080"/>
            <a:ext cx="2240280" cy="658368"/>
          </a:xfrm>
          <a:prstGeom prst="roundRect">
            <a:avLst>
              <a:gd name="adj" fmla="val 11111"/>
            </a:avLst>
          </a:prstGeom>
          <a:solidFill>
            <a:srgbClr val="EEF2F8"/>
          </a:solidFill>
          <a:ln w="12700">
            <a:solidFill>
              <a:srgbClr val="EEF2F8"/>
            </a:solidFill>
            <a:prstDash val="solid"/>
          </a:ln>
        </p:spPr>
      </p:sp>
      <p:sp>
        <p:nvSpPr>
          <p:cNvPr id="30" name="Text 27"/>
          <p:cNvSpPr txBox="1"/>
          <p:nvPr/>
        </p:nvSpPr>
        <p:spPr>
          <a:xfrm>
            <a:off x="3721608" y="1856232"/>
            <a:ext cx="2020824" cy="512064"/>
          </a:xfrm>
          <a:prstGeom prst="rect">
            <a:avLst/>
          </a:prstGeom>
          <a:noFill/>
          <a:ln/>
        </p:spPr>
        <p:txBody>
          <a:bodyPr wrap="square" lIns="0" tIns="0" rIns="0" bIns="0" rtlCol="0" anchor="ctr"/>
          <a:lstStyle/>
          <a:p>
            <a:pPr algn="ctr" indent="0" marL="0">
              <a:lnSpc>
                <a:spcPct val="115000"/>
              </a:lnSpc>
              <a:buNone/>
            </a:pPr>
            <a:r>
              <a:rPr lang="en-US" sz="1300" b="1" dirty="0">
                <a:solidFill>
                  <a:srgbClr val="1C2B4A"/>
                </a:solidFill>
                <a:latin typeface="LINE Seed JP" pitchFamily="34" charset="0"/>
                <a:ea typeface="LINE Seed JP" pitchFamily="34" charset="-122"/>
                <a:cs typeface="LINE Seed JP" pitchFamily="34" charset="-120"/>
              </a:rPr>
              <a:t>送る時間</a:t>
            </a:r>
            <a:endParaRPr lang="en-US" sz="1300" dirty="0"/>
          </a:p>
        </p:txBody>
      </p:sp>
      <p:sp>
        <p:nvSpPr>
          <p:cNvPr id="31" name="Text 28"/>
          <p:cNvSpPr txBox="1"/>
          <p:nvPr/>
        </p:nvSpPr>
        <p:spPr>
          <a:xfrm>
            <a:off x="5989320" y="1783080"/>
            <a:ext cx="2651760" cy="658368"/>
          </a:xfrm>
          <a:prstGeom prst="rect">
            <a:avLst/>
          </a:prstGeom>
          <a:noFill/>
          <a:ln/>
        </p:spPr>
        <p:txBody>
          <a:bodyPr wrap="square" lIns="0" tIns="0" rIns="0" bIns="0" rtlCol="0" anchor="ctr"/>
          <a:lstStyle/>
          <a:p>
            <a:pPr algn="l" indent="0" marL="0">
              <a:buNone/>
            </a:pPr>
            <a:r>
              <a:rPr lang="en-US" sz="1250" dirty="0">
                <a:solidFill>
                  <a:srgbClr val="34415A"/>
                </a:solidFill>
                <a:latin typeface="LINE Seed JP" pitchFamily="34" charset="0"/>
                <a:ea typeface="LINE Seed JP" pitchFamily="34" charset="-122"/>
                <a:cs typeface="LINE Seed JP" pitchFamily="34" charset="-120"/>
              </a:rPr>
              <a:t>生活に合わせて配信時間を合わせる</a:t>
            </a:r>
            <a:endParaRPr lang="en-US" sz="1250" dirty="0"/>
          </a:p>
        </p:txBody>
      </p:sp>
      <p:sp>
        <p:nvSpPr>
          <p:cNvPr id="32" name="Shape 29"/>
          <p:cNvSpPr/>
          <p:nvPr/>
        </p:nvSpPr>
        <p:spPr>
          <a:xfrm>
            <a:off x="3200400" y="2980944"/>
            <a:ext cx="365760" cy="0"/>
          </a:xfrm>
          <a:prstGeom prst="line">
            <a:avLst/>
          </a:prstGeom>
          <a:noFill/>
          <a:ln w="22225">
            <a:solidFill>
              <a:srgbClr val="F26B21"/>
            </a:solidFill>
            <a:prstDash val="solid"/>
            <a:tailEnd type="triangle"/>
          </a:ln>
        </p:spPr>
      </p:sp>
      <p:sp>
        <p:nvSpPr>
          <p:cNvPr id="33" name="Shape 30"/>
          <p:cNvSpPr/>
          <p:nvPr/>
        </p:nvSpPr>
        <p:spPr>
          <a:xfrm>
            <a:off x="3611880" y="2651760"/>
            <a:ext cx="2240280" cy="658368"/>
          </a:xfrm>
          <a:prstGeom prst="roundRect">
            <a:avLst>
              <a:gd name="adj" fmla="val 11111"/>
            </a:avLst>
          </a:prstGeom>
          <a:solidFill>
            <a:srgbClr val="EEF2F8"/>
          </a:solidFill>
          <a:ln w="12700">
            <a:solidFill>
              <a:srgbClr val="EEF2F8"/>
            </a:solidFill>
            <a:prstDash val="solid"/>
          </a:ln>
        </p:spPr>
      </p:sp>
      <p:sp>
        <p:nvSpPr>
          <p:cNvPr id="34" name="Text 31"/>
          <p:cNvSpPr txBox="1"/>
          <p:nvPr/>
        </p:nvSpPr>
        <p:spPr>
          <a:xfrm>
            <a:off x="3721608" y="2724912"/>
            <a:ext cx="2020824" cy="512064"/>
          </a:xfrm>
          <a:prstGeom prst="rect">
            <a:avLst/>
          </a:prstGeom>
          <a:noFill/>
          <a:ln/>
        </p:spPr>
        <p:txBody>
          <a:bodyPr wrap="square" lIns="0" tIns="0" rIns="0" bIns="0" rtlCol="0" anchor="ctr"/>
          <a:lstStyle/>
          <a:p>
            <a:pPr algn="ctr" indent="0" marL="0">
              <a:lnSpc>
                <a:spcPct val="115000"/>
              </a:lnSpc>
              <a:buNone/>
            </a:pPr>
            <a:r>
              <a:rPr lang="en-US" sz="1300" b="1" dirty="0">
                <a:solidFill>
                  <a:srgbClr val="1C2B4A"/>
                </a:solidFill>
                <a:latin typeface="LINE Seed JP" pitchFamily="34" charset="0"/>
                <a:ea typeface="LINE Seed JP" pitchFamily="34" charset="-122"/>
                <a:cs typeface="LINE Seed JP" pitchFamily="34" charset="-120"/>
              </a:rPr>
              <a:t>使う言葉</a:t>
            </a:r>
            <a:endParaRPr lang="en-US" sz="1300" dirty="0"/>
          </a:p>
        </p:txBody>
      </p:sp>
      <p:sp>
        <p:nvSpPr>
          <p:cNvPr id="35" name="Text 32"/>
          <p:cNvSpPr txBox="1"/>
          <p:nvPr/>
        </p:nvSpPr>
        <p:spPr>
          <a:xfrm>
            <a:off x="5989320" y="2651760"/>
            <a:ext cx="2651760" cy="658368"/>
          </a:xfrm>
          <a:prstGeom prst="rect">
            <a:avLst/>
          </a:prstGeom>
          <a:noFill/>
          <a:ln/>
        </p:spPr>
        <p:txBody>
          <a:bodyPr wrap="square" lIns="0" tIns="0" rIns="0" bIns="0" rtlCol="0" anchor="ctr"/>
          <a:lstStyle/>
          <a:p>
            <a:pPr algn="l" indent="0" marL="0">
              <a:buNone/>
            </a:pPr>
            <a:r>
              <a:rPr lang="en-US" sz="1250" dirty="0">
                <a:solidFill>
                  <a:srgbClr val="34415A"/>
                </a:solidFill>
                <a:latin typeface="LINE Seed JP" pitchFamily="34" charset="0"/>
                <a:ea typeface="LINE Seed JP" pitchFamily="34" charset="-122"/>
                <a:cs typeface="LINE Seed JP" pitchFamily="34" charset="-120"/>
              </a:rPr>
              <a:t>本人の日常の言葉を文面に使う</a:t>
            </a:r>
            <a:endParaRPr lang="en-US" sz="1250" dirty="0"/>
          </a:p>
        </p:txBody>
      </p:sp>
      <p:sp>
        <p:nvSpPr>
          <p:cNvPr id="36" name="Shape 33"/>
          <p:cNvSpPr/>
          <p:nvPr/>
        </p:nvSpPr>
        <p:spPr>
          <a:xfrm>
            <a:off x="3200400" y="3849624"/>
            <a:ext cx="365760" cy="0"/>
          </a:xfrm>
          <a:prstGeom prst="line">
            <a:avLst/>
          </a:prstGeom>
          <a:noFill/>
          <a:ln w="22225">
            <a:solidFill>
              <a:srgbClr val="F26B21"/>
            </a:solidFill>
            <a:prstDash val="solid"/>
            <a:tailEnd type="triangle"/>
          </a:ln>
        </p:spPr>
      </p:sp>
      <p:sp>
        <p:nvSpPr>
          <p:cNvPr id="37" name="Shape 34"/>
          <p:cNvSpPr/>
          <p:nvPr/>
        </p:nvSpPr>
        <p:spPr>
          <a:xfrm>
            <a:off x="3611880" y="3520440"/>
            <a:ext cx="2240280" cy="658368"/>
          </a:xfrm>
          <a:prstGeom prst="roundRect">
            <a:avLst>
              <a:gd name="adj" fmla="val 11111"/>
            </a:avLst>
          </a:prstGeom>
          <a:solidFill>
            <a:srgbClr val="EEF2F8"/>
          </a:solidFill>
          <a:ln w="12700">
            <a:solidFill>
              <a:srgbClr val="EEF2F8"/>
            </a:solidFill>
            <a:prstDash val="solid"/>
          </a:ln>
        </p:spPr>
      </p:sp>
      <p:sp>
        <p:nvSpPr>
          <p:cNvPr id="38" name="Text 35"/>
          <p:cNvSpPr txBox="1"/>
          <p:nvPr/>
        </p:nvSpPr>
        <p:spPr>
          <a:xfrm>
            <a:off x="3721608" y="3593592"/>
            <a:ext cx="2020824" cy="512064"/>
          </a:xfrm>
          <a:prstGeom prst="rect">
            <a:avLst/>
          </a:prstGeom>
          <a:noFill/>
          <a:ln/>
        </p:spPr>
        <p:txBody>
          <a:bodyPr wrap="square" lIns="0" tIns="0" rIns="0" bIns="0" rtlCol="0" anchor="ctr"/>
          <a:lstStyle/>
          <a:p>
            <a:pPr algn="ctr" indent="0" marL="0">
              <a:lnSpc>
                <a:spcPct val="115000"/>
              </a:lnSpc>
              <a:buNone/>
            </a:pPr>
            <a:r>
              <a:rPr lang="en-US" sz="1300" b="1" dirty="0">
                <a:solidFill>
                  <a:srgbClr val="1C2B4A"/>
                </a:solidFill>
                <a:latin typeface="LINE Seed JP" pitchFamily="34" charset="0"/>
                <a:ea typeface="LINE Seed JP" pitchFamily="34" charset="-122"/>
                <a:cs typeface="LINE Seed JP" pitchFamily="34" charset="-120"/>
              </a:rPr>
              <a:t>ほかのお客さまにも伝わる</a:t>
            </a:r>
            <a:endParaRPr lang="en-US" sz="1300" dirty="0"/>
          </a:p>
        </p:txBody>
      </p:sp>
      <p:sp>
        <p:nvSpPr>
          <p:cNvPr id="39" name="Text 36"/>
          <p:cNvSpPr txBox="1"/>
          <p:nvPr/>
        </p:nvSpPr>
        <p:spPr>
          <a:xfrm>
            <a:off x="5989320" y="3520440"/>
            <a:ext cx="2651760" cy="658368"/>
          </a:xfrm>
          <a:prstGeom prst="rect">
            <a:avLst/>
          </a:prstGeom>
          <a:noFill/>
          <a:ln/>
        </p:spPr>
        <p:txBody>
          <a:bodyPr wrap="square" lIns="0" tIns="0" rIns="0" bIns="0" rtlCol="0" anchor="ctr"/>
          <a:lstStyle/>
          <a:p>
            <a:pPr algn="l" indent="0" marL="0">
              <a:buNone/>
            </a:pPr>
            <a:r>
              <a:rPr lang="en-US" sz="1250" dirty="0">
                <a:solidFill>
                  <a:srgbClr val="34415A"/>
                </a:solidFill>
                <a:latin typeface="LINE Seed JP" pitchFamily="34" charset="0"/>
                <a:ea typeface="LINE Seed JP" pitchFamily="34" charset="-122"/>
                <a:cs typeface="LINE Seed JP" pitchFamily="34" charset="-120"/>
              </a:rPr>
              <a:t>同じ悩みを持つほかの人にも伝わる</a:t>
            </a:r>
            <a:endParaRPr lang="en-US" sz="12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endParaRPr lang="en-US" sz="1000" dirty="0"/>
          </a:p>
        </p:txBody>
      </p:sp>
      <p:sp>
        <p:nvSpPr>
          <p:cNvPr id="4" name="Text 2"/>
          <p:cNvSpPr txBox="1"/>
          <p:nvPr/>
        </p:nvSpPr>
        <p:spPr>
          <a:xfrm>
            <a:off x="548640" y="603504"/>
            <a:ext cx="6583680" cy="548640"/>
          </a:xfrm>
          <a:prstGeom prst="rect">
            <a:avLst/>
          </a:prstGeom>
          <a:noFill/>
          <a:ln/>
        </p:spPr>
        <p:txBody>
          <a:bodyPr wrap="square" lIns="0" tIns="0" rIns="0" bIns="0" rtlCol="0" anchor="ctr"/>
          <a:lstStyle/>
          <a:p>
            <a:pPr algn="l" indent="0" marL="0">
              <a:buNone/>
            </a:pPr>
            <a:r>
              <a:rPr lang="en-US" sz="1900" b="1" dirty="0">
                <a:solidFill>
                  <a:srgbClr val="1C2B4A"/>
                </a:solidFill>
                <a:latin typeface="LINE Seed JP" pitchFamily="34" charset="0"/>
                <a:ea typeface="LINE Seed JP" pitchFamily="34" charset="-122"/>
                <a:cs typeface="LINE Seed JP" pitchFamily="34" charset="-120"/>
              </a:rPr>
              <a:t>「肌ラボ極潤」はユーザー1人の声を元に訴求を変えた</a:t>
            </a:r>
            <a:endParaRPr lang="en-US" sz="1900" dirty="0"/>
          </a:p>
        </p:txBody>
      </p:sp>
      <p:sp>
        <p:nvSpPr>
          <p:cNvPr id="5" name="Shape 3"/>
          <p:cNvSpPr/>
          <p:nvPr/>
        </p:nvSpPr>
        <p:spPr>
          <a:xfrm>
            <a:off x="7269480" y="384048"/>
            <a:ext cx="1325880" cy="146304"/>
          </a:xfrm>
          <a:prstGeom prst="roundRect">
            <a:avLst>
              <a:gd name="adj" fmla="val 31250"/>
            </a:avLst>
          </a:prstGeom>
          <a:solidFill>
            <a:srgbClr val="FDEBDF"/>
          </a:solidFill>
          <a:ln w="15875">
            <a:solidFill>
              <a:srgbClr val="F26B21"/>
            </a:solidFill>
            <a:prstDash val="solid"/>
          </a:ln>
        </p:spPr>
      </p:sp>
      <p:sp>
        <p:nvSpPr>
          <p:cNvPr id="6" name="Text 4"/>
          <p:cNvSpPr txBox="1"/>
          <p:nvPr/>
        </p:nvSpPr>
        <p:spPr>
          <a:xfrm>
            <a:off x="7360920" y="384048"/>
            <a:ext cx="1143000" cy="146304"/>
          </a:xfrm>
          <a:prstGeom prst="rect">
            <a:avLst/>
          </a:prstGeom>
          <a:noFill/>
          <a:ln/>
        </p:spPr>
        <p:txBody>
          <a:bodyPr wrap="square" lIns="0" tIns="0" rIns="0" bIns="0" rtlCol="0" anchor="ctr"/>
          <a:lstStyle/>
          <a:p>
            <a:pPr algn="l" indent="0" marL="0">
              <a:buNone/>
            </a:pPr>
            <a:r>
              <a:rPr lang="en-US" sz="550" b="1" dirty="0">
                <a:solidFill>
                  <a:srgbClr val="F26B21"/>
                </a:solidFill>
                <a:latin typeface="LINE Seed JP" pitchFamily="34" charset="0"/>
                <a:ea typeface="LINE Seed JP" pitchFamily="34" charset="-122"/>
                <a:cs typeface="LINE Seed JP" pitchFamily="34" charset="-120"/>
              </a:rPr>
              <a:t>① 基本情報</a:t>
            </a:r>
            <a:endParaRPr lang="en-US" sz="550" dirty="0"/>
          </a:p>
        </p:txBody>
      </p:sp>
      <p:sp>
        <p:nvSpPr>
          <p:cNvPr id="7" name="Shape 5"/>
          <p:cNvSpPr/>
          <p:nvPr/>
        </p:nvSpPr>
        <p:spPr>
          <a:xfrm>
            <a:off x="7269480" y="566928"/>
            <a:ext cx="1325880" cy="198425"/>
          </a:xfrm>
          <a:prstGeom prst="roundRect">
            <a:avLst>
              <a:gd name="adj" fmla="val 23041"/>
            </a:avLst>
          </a:prstGeom>
          <a:solidFill>
            <a:srgbClr val="EEF2F8"/>
          </a:solidFill>
          <a:ln w="12700">
            <a:solidFill>
              <a:srgbClr val="EEF2F8"/>
            </a:solidFill>
            <a:prstDash val="solid"/>
          </a:ln>
        </p:spPr>
      </p:sp>
      <p:sp>
        <p:nvSpPr>
          <p:cNvPr id="8" name="Text 6"/>
          <p:cNvSpPr txBox="1"/>
          <p:nvPr/>
        </p:nvSpPr>
        <p:spPr>
          <a:xfrm>
            <a:off x="7360920" y="566928"/>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上段 いま</a:t>
            </a:r>
            <a:endParaRPr lang="en-US" sz="550" dirty="0"/>
          </a:p>
        </p:txBody>
      </p:sp>
      <p:sp>
        <p:nvSpPr>
          <p:cNvPr id="9" name="Shape 7"/>
          <p:cNvSpPr/>
          <p:nvPr/>
        </p:nvSpPr>
        <p:spPr>
          <a:xfrm>
            <a:off x="7882128" y="603504"/>
            <a:ext cx="146304" cy="125273"/>
          </a:xfrm>
          <a:prstGeom prst="rect">
            <a:avLst/>
          </a:prstGeom>
          <a:solidFill>
            <a:srgbClr val="FFFFFF"/>
          </a:solidFill>
          <a:ln w="6350">
            <a:solidFill>
              <a:srgbClr val="C9D2E3"/>
            </a:solidFill>
            <a:prstDash val="solid"/>
          </a:ln>
        </p:spPr>
      </p:sp>
      <p:sp>
        <p:nvSpPr>
          <p:cNvPr id="10" name="Shape 8"/>
          <p:cNvSpPr/>
          <p:nvPr/>
        </p:nvSpPr>
        <p:spPr>
          <a:xfrm>
            <a:off x="8055864" y="603504"/>
            <a:ext cx="146304" cy="125273"/>
          </a:xfrm>
          <a:prstGeom prst="rect">
            <a:avLst/>
          </a:prstGeom>
          <a:solidFill>
            <a:srgbClr val="FFFFFF"/>
          </a:solidFill>
          <a:ln w="6350">
            <a:solidFill>
              <a:srgbClr val="C9D2E3"/>
            </a:solidFill>
            <a:prstDash val="solid"/>
          </a:ln>
        </p:spPr>
      </p:sp>
      <p:sp>
        <p:nvSpPr>
          <p:cNvPr id="11" name="Shape 9"/>
          <p:cNvSpPr/>
          <p:nvPr/>
        </p:nvSpPr>
        <p:spPr>
          <a:xfrm>
            <a:off x="8229600" y="603504"/>
            <a:ext cx="146304" cy="125273"/>
          </a:xfrm>
          <a:prstGeom prst="rect">
            <a:avLst/>
          </a:prstGeom>
          <a:solidFill>
            <a:srgbClr val="FFFFFF"/>
          </a:solidFill>
          <a:ln w="6350">
            <a:solidFill>
              <a:srgbClr val="C9D2E3"/>
            </a:solidFill>
            <a:prstDash val="solid"/>
          </a:ln>
        </p:spPr>
      </p:sp>
      <p:sp>
        <p:nvSpPr>
          <p:cNvPr id="12" name="Shape 10"/>
          <p:cNvSpPr/>
          <p:nvPr/>
        </p:nvSpPr>
        <p:spPr>
          <a:xfrm>
            <a:off x="8403336" y="603504"/>
            <a:ext cx="146304" cy="125273"/>
          </a:xfrm>
          <a:prstGeom prst="rect">
            <a:avLst/>
          </a:prstGeom>
          <a:solidFill>
            <a:srgbClr val="FFFFFF"/>
          </a:solidFill>
          <a:ln w="6350">
            <a:solidFill>
              <a:srgbClr val="C9D2E3"/>
            </a:solidFill>
            <a:prstDash val="solid"/>
          </a:ln>
        </p:spPr>
      </p:sp>
      <p:sp>
        <p:nvSpPr>
          <p:cNvPr id="13" name="Shape 11"/>
          <p:cNvSpPr/>
          <p:nvPr/>
        </p:nvSpPr>
        <p:spPr>
          <a:xfrm>
            <a:off x="7269480" y="801929"/>
            <a:ext cx="1325880" cy="198425"/>
          </a:xfrm>
          <a:prstGeom prst="roundRect">
            <a:avLst>
              <a:gd name="adj" fmla="val 23041"/>
            </a:avLst>
          </a:prstGeom>
          <a:solidFill>
            <a:srgbClr val="EEF2F8"/>
          </a:solidFill>
          <a:ln w="12700">
            <a:solidFill>
              <a:srgbClr val="EEF2F8"/>
            </a:solidFill>
            <a:prstDash val="solid"/>
          </a:ln>
        </p:spPr>
      </p:sp>
      <p:sp>
        <p:nvSpPr>
          <p:cNvPr id="14" name="Text 12"/>
          <p:cNvSpPr txBox="1"/>
          <p:nvPr/>
        </p:nvSpPr>
        <p:spPr>
          <a:xfrm>
            <a:off x="7360920" y="801929"/>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下段 理想</a:t>
            </a:r>
            <a:endParaRPr lang="en-US" sz="550" dirty="0"/>
          </a:p>
        </p:txBody>
      </p:sp>
      <p:sp>
        <p:nvSpPr>
          <p:cNvPr id="15" name="Shape 13"/>
          <p:cNvSpPr/>
          <p:nvPr/>
        </p:nvSpPr>
        <p:spPr>
          <a:xfrm>
            <a:off x="7882128" y="838505"/>
            <a:ext cx="146304" cy="125273"/>
          </a:xfrm>
          <a:prstGeom prst="rect">
            <a:avLst/>
          </a:prstGeom>
          <a:solidFill>
            <a:srgbClr val="FFFFFF"/>
          </a:solidFill>
          <a:ln w="6350">
            <a:solidFill>
              <a:srgbClr val="C9D2E3"/>
            </a:solidFill>
            <a:prstDash val="solid"/>
          </a:ln>
        </p:spPr>
      </p:sp>
      <p:sp>
        <p:nvSpPr>
          <p:cNvPr id="16" name="Shape 14"/>
          <p:cNvSpPr/>
          <p:nvPr/>
        </p:nvSpPr>
        <p:spPr>
          <a:xfrm>
            <a:off x="8055864" y="838505"/>
            <a:ext cx="146304" cy="125273"/>
          </a:xfrm>
          <a:prstGeom prst="rect">
            <a:avLst/>
          </a:prstGeom>
          <a:solidFill>
            <a:srgbClr val="FFFFFF"/>
          </a:solidFill>
          <a:ln w="6350">
            <a:solidFill>
              <a:srgbClr val="C9D2E3"/>
            </a:solidFill>
            <a:prstDash val="solid"/>
          </a:ln>
        </p:spPr>
      </p:sp>
      <p:sp>
        <p:nvSpPr>
          <p:cNvPr id="17" name="Shape 15"/>
          <p:cNvSpPr/>
          <p:nvPr/>
        </p:nvSpPr>
        <p:spPr>
          <a:xfrm>
            <a:off x="8229600" y="838505"/>
            <a:ext cx="146304" cy="125273"/>
          </a:xfrm>
          <a:prstGeom prst="rect">
            <a:avLst/>
          </a:prstGeom>
          <a:solidFill>
            <a:srgbClr val="FFFFFF"/>
          </a:solidFill>
          <a:ln w="6350">
            <a:solidFill>
              <a:srgbClr val="C9D2E3"/>
            </a:solidFill>
            <a:prstDash val="solid"/>
          </a:ln>
        </p:spPr>
      </p:sp>
      <p:sp>
        <p:nvSpPr>
          <p:cNvPr id="18" name="Shape 16"/>
          <p:cNvSpPr/>
          <p:nvPr/>
        </p:nvSpPr>
        <p:spPr>
          <a:xfrm>
            <a:off x="8403336" y="838505"/>
            <a:ext cx="146304" cy="125273"/>
          </a:xfrm>
          <a:prstGeom prst="rect">
            <a:avLst/>
          </a:prstGeom>
          <a:solidFill>
            <a:srgbClr val="FFFFFF"/>
          </a:solidFill>
          <a:ln w="6350">
            <a:solidFill>
              <a:srgbClr val="C9D2E3"/>
            </a:solidFill>
            <a:prstDash val="solid"/>
          </a:ln>
        </p:spPr>
      </p:sp>
      <p:sp>
        <p:nvSpPr>
          <p:cNvPr id="19" name="Shape 17"/>
          <p:cNvSpPr/>
          <p:nvPr/>
        </p:nvSpPr>
        <p:spPr>
          <a:xfrm>
            <a:off x="7269480" y="1036930"/>
            <a:ext cx="1325880" cy="146304"/>
          </a:xfrm>
          <a:prstGeom prst="roundRect">
            <a:avLst>
              <a:gd name="adj" fmla="val 31250"/>
            </a:avLst>
          </a:prstGeom>
          <a:solidFill>
            <a:srgbClr val="EEF2F8"/>
          </a:solidFill>
          <a:ln w="12700">
            <a:solidFill>
              <a:srgbClr val="EEF2F8"/>
            </a:solidFill>
            <a:prstDash val="solid"/>
          </a:ln>
        </p:spPr>
      </p:sp>
      <p:sp>
        <p:nvSpPr>
          <p:cNvPr id="20" name="Text 18"/>
          <p:cNvSpPr txBox="1"/>
          <p:nvPr/>
        </p:nvSpPr>
        <p:spPr>
          <a:xfrm>
            <a:off x="7360920" y="1036930"/>
            <a:ext cx="1143000" cy="146304"/>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③ 増やしたい行動と目標</a:t>
            </a:r>
            <a:endParaRPr lang="en-US" sz="550" dirty="0"/>
          </a:p>
        </p:txBody>
      </p:sp>
      <p:sp>
        <p:nvSpPr>
          <p:cNvPr id="21" name="Text 19"/>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22" name="Text 20"/>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16 / 36</a:t>
            </a:r>
            <a:endParaRPr lang="en-US" sz="800" dirty="0"/>
          </a:p>
        </p:txBody>
      </p:sp>
      <p:sp>
        <p:nvSpPr>
          <p:cNvPr id="23" name="Shape 21"/>
          <p:cNvSpPr/>
          <p:nvPr/>
        </p:nvSpPr>
        <p:spPr>
          <a:xfrm>
            <a:off x="548640" y="292608"/>
            <a:ext cx="612648" cy="292608"/>
          </a:xfrm>
          <a:prstGeom prst="roundRect">
            <a:avLst>
              <a:gd name="adj" fmla="val 50000"/>
            </a:avLst>
          </a:prstGeom>
          <a:solidFill>
            <a:srgbClr val="F26B21"/>
          </a:solidFill>
          <a:ln w="12700">
            <a:solidFill>
              <a:srgbClr val="F26B21"/>
            </a:solidFill>
            <a:prstDash val="solid"/>
          </a:ln>
        </p:spPr>
      </p:sp>
      <p:sp>
        <p:nvSpPr>
          <p:cNvPr id="24" name="Text 22"/>
          <p:cNvSpPr txBox="1"/>
          <p:nvPr/>
        </p:nvSpPr>
        <p:spPr>
          <a:xfrm>
            <a:off x="548640" y="292608"/>
            <a:ext cx="612648" cy="29260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事例</a:t>
            </a:r>
            <a:endParaRPr lang="en-US" sz="1050" dirty="0"/>
          </a:p>
        </p:txBody>
      </p:sp>
      <p:sp>
        <p:nvSpPr>
          <p:cNvPr id="25" name="Text 23"/>
          <p:cNvSpPr txBox="1"/>
          <p:nvPr/>
        </p:nvSpPr>
        <p:spPr>
          <a:xfrm>
            <a:off x="1271016" y="292608"/>
            <a:ext cx="4572000" cy="292608"/>
          </a:xfrm>
          <a:prstGeom prst="rect">
            <a:avLst/>
          </a:prstGeom>
          <a:noFill/>
          <a:ln/>
        </p:spPr>
        <p:txBody>
          <a:bodyPr wrap="square" lIns="0" tIns="0" rIns="0" bIns="0" rtlCol="0" anchor="ctr"/>
          <a:lstStyle/>
          <a:p>
            <a:pPr algn="l" indent="0" marL="0">
              <a:buNone/>
            </a:pPr>
            <a:r>
              <a:rPr lang="en-US" sz="1050" b="1" dirty="0">
                <a:solidFill>
                  <a:srgbClr val="F26B21"/>
                </a:solidFill>
                <a:latin typeface="LINE Seed JP" pitchFamily="34" charset="0"/>
                <a:ea typeface="LINE Seed JP" pitchFamily="34" charset="-122"/>
                <a:cs typeface="LINE Seed JP" pitchFamily="34" charset="-120"/>
              </a:rPr>
              <a:t>ロート製薬の化粧水「肌ラボ 極潤」</a:t>
            </a:r>
            <a:endParaRPr lang="en-US" sz="1050" dirty="0"/>
          </a:p>
        </p:txBody>
      </p:sp>
      <p:sp>
        <p:nvSpPr>
          <p:cNvPr id="26" name="Text 24"/>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肌ラボ極潤の1人に話を聞き、欠点とされるベタつきが継続理由だと分かりました。</a:t>
            </a:r>
            <a:endParaRPr lang="en-US" sz="1300" dirty="0"/>
          </a:p>
        </p:txBody>
      </p:sp>
      <p:sp>
        <p:nvSpPr>
          <p:cNvPr id="28" name="Shape 25"/>
          <p:cNvSpPr/>
          <p:nvPr/>
        </p:nvSpPr>
        <p:spPr>
          <a:xfrm>
            <a:off x="548640" y="1737360"/>
            <a:ext cx="3017520" cy="2743200"/>
          </a:xfrm>
          <a:prstGeom prst="roundRect">
            <a:avLst>
              <a:gd name="adj" fmla="val 2000"/>
            </a:avLst>
          </a:prstGeom>
          <a:solidFill>
            <a:srgbClr val="FFFFFF"/>
          </a:solidFill>
          <a:ln w="15875">
            <a:solidFill>
              <a:srgbClr val="F26B21"/>
            </a:solidFill>
            <a:prstDash val="dash"/>
          </a:ln>
        </p:spPr>
      </p:sp>
      <p:sp>
        <p:nvSpPr>
          <p:cNvPr id="29" name="Text 26"/>
          <p:cNvSpPr txBox="1"/>
          <p:nvPr/>
        </p:nvSpPr>
        <p:spPr>
          <a:xfrm>
            <a:off x="685800" y="1847088"/>
            <a:ext cx="274320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30" name="Text 27"/>
          <p:cNvSpPr txBox="1"/>
          <p:nvPr/>
        </p:nvSpPr>
        <p:spPr>
          <a:xfrm>
            <a:off x="731520" y="2103120"/>
            <a:ext cx="2651760" cy="2240280"/>
          </a:xfrm>
          <a:prstGeom prst="rect">
            <a:avLst/>
          </a:prstGeom>
          <a:noFill/>
          <a:ln/>
        </p:spPr>
        <p:txBody>
          <a:bodyPr wrap="square" lIns="0" tIns="0" rIns="0" bIns="0" rtlCol="0" anchor="ctr"/>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化粧水を手に取って話すお客さまと、化粧水のボトル（実在の商品写真は使わない）</a:t>
            </a:r>
            <a:endParaRPr lang="en-US" sz="1050" dirty="0"/>
          </a:p>
        </p:txBody>
      </p:sp>
      <p:sp>
        <p:nvSpPr>
          <p:cNvPr id="31" name="Shape 28"/>
          <p:cNvSpPr/>
          <p:nvPr/>
        </p:nvSpPr>
        <p:spPr>
          <a:xfrm>
            <a:off x="3794760" y="1783080"/>
            <a:ext cx="4800600" cy="822960"/>
          </a:xfrm>
          <a:prstGeom prst="roundRect">
            <a:avLst>
              <a:gd name="adj" fmla="val 8889"/>
            </a:avLst>
          </a:prstGeom>
          <a:solidFill>
            <a:srgbClr val="EEF2F8"/>
          </a:solidFill>
          <a:ln w="12700">
            <a:solidFill>
              <a:srgbClr val="EEF2F8"/>
            </a:solidFill>
            <a:prstDash val="solid"/>
          </a:ln>
        </p:spPr>
      </p:sp>
      <p:sp>
        <p:nvSpPr>
          <p:cNvPr id="32" name="Text 29"/>
          <p:cNvSpPr txBox="1"/>
          <p:nvPr/>
        </p:nvSpPr>
        <p:spPr>
          <a:xfrm>
            <a:off x="3931920" y="1783080"/>
            <a:ext cx="4572000" cy="822960"/>
          </a:xfrm>
          <a:prstGeom prst="rect">
            <a:avLst/>
          </a:prstGeom>
          <a:noFill/>
          <a:ln/>
        </p:spPr>
        <p:txBody>
          <a:bodyPr wrap="square" lIns="0" tIns="0" rIns="0" bIns="0" rtlCol="0" anchor="ctr"/>
          <a:lstStyle/>
          <a:p>
            <a:pPr algn="l" indent="0" marL="0">
              <a:buNone/>
            </a:pPr>
            <a:r>
              <a:rPr lang="en-US" sz="1350" b="1" dirty="0">
                <a:solidFill>
                  <a:srgbClr val="1C2B4A"/>
                </a:solidFill>
                <a:latin typeface="LINE Seed JP" pitchFamily="34" charset="0"/>
                <a:ea typeface="LINE Seed JP" pitchFamily="34" charset="-122"/>
                <a:cs typeface="LINE Seed JP" pitchFamily="34" charset="-120"/>
              </a:rPr>
              <a:t>お客さまの声：「ベタつき」＝「保湿されている実感」</a:t>
            </a:r>
            <a:endParaRPr lang="en-US" sz="1350" dirty="0"/>
          </a:p>
        </p:txBody>
      </p:sp>
      <p:sp>
        <p:nvSpPr>
          <p:cNvPr id="33" name="Shape 30"/>
          <p:cNvSpPr/>
          <p:nvPr/>
        </p:nvSpPr>
        <p:spPr>
          <a:xfrm>
            <a:off x="6172200" y="2651760"/>
            <a:ext cx="0" cy="411480"/>
          </a:xfrm>
          <a:prstGeom prst="line">
            <a:avLst/>
          </a:prstGeom>
          <a:noFill/>
          <a:ln w="22225">
            <a:solidFill>
              <a:srgbClr val="F26B21"/>
            </a:solidFill>
            <a:prstDash val="solid"/>
            <a:tailEnd type="triangle"/>
          </a:ln>
        </p:spPr>
      </p:sp>
      <p:sp>
        <p:nvSpPr>
          <p:cNvPr id="34" name="Shape 31"/>
          <p:cNvSpPr/>
          <p:nvPr/>
        </p:nvSpPr>
        <p:spPr>
          <a:xfrm>
            <a:off x="3794760" y="3108960"/>
            <a:ext cx="4800600" cy="1325880"/>
          </a:xfrm>
          <a:prstGeom prst="roundRect">
            <a:avLst>
              <a:gd name="adj" fmla="val 5517"/>
            </a:avLst>
          </a:prstGeom>
          <a:solidFill>
            <a:srgbClr val="FDEBDF"/>
          </a:solidFill>
          <a:ln w="12700">
            <a:solidFill>
              <a:srgbClr val="FDEBDF"/>
            </a:solidFill>
            <a:prstDash val="solid"/>
          </a:ln>
        </p:spPr>
      </p:sp>
      <p:sp>
        <p:nvSpPr>
          <p:cNvPr id="35" name="Text 32"/>
          <p:cNvSpPr txBox="1"/>
          <p:nvPr/>
        </p:nvSpPr>
        <p:spPr>
          <a:xfrm>
            <a:off x="3931920" y="3108960"/>
            <a:ext cx="4572000" cy="1325880"/>
          </a:xfrm>
          <a:prstGeom prst="rect">
            <a:avLst/>
          </a:prstGeom>
          <a:noFill/>
          <a:ln/>
        </p:spPr>
        <p:txBody>
          <a:bodyPr wrap="square" lIns="0" tIns="0" rIns="0" bIns="0" rtlCol="0" anchor="ctr"/>
          <a:lstStyle/>
          <a:p>
            <a:pPr algn="ctr" indent="0" marL="0">
              <a:lnSpc>
                <a:spcPct val="130000"/>
              </a:lnSpc>
              <a:buNone/>
            </a:pPr>
            <a:r>
              <a:rPr lang="en-US" sz="1500" b="1" dirty="0">
                <a:solidFill>
                  <a:srgbClr val="1C2B4A"/>
                </a:solidFill>
                <a:latin typeface="LINE Seed JP" pitchFamily="34" charset="0"/>
                <a:ea typeface="LINE Seed JP" pitchFamily="34" charset="-122"/>
                <a:cs typeface="LINE Seed JP" pitchFamily="34" charset="-120"/>
              </a:rPr>
              <a:t>その実感が、</a:t>
            </a:r>
            <a:endParaRPr lang="en-US" sz="1500" dirty="0"/>
          </a:p>
          <a:p>
            <a:pPr algn="ctr" indent="0" marL="0">
              <a:lnSpc>
                <a:spcPct val="130000"/>
              </a:lnSpc>
              <a:buNone/>
            </a:pPr>
            <a:r>
              <a:rPr lang="en-US" sz="1500" b="1" dirty="0">
                <a:solidFill>
                  <a:srgbClr val="1C2B4A"/>
                </a:solidFill>
                <a:latin typeface="LINE Seed JP" pitchFamily="34" charset="0"/>
                <a:ea typeface="LINE Seed JP" pitchFamily="34" charset="-122"/>
                <a:cs typeface="LINE Seed JP" pitchFamily="34" charset="-120"/>
              </a:rPr>
              <a:t>使い続ける理由になっていた</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①基本情報</a:t>
            </a:r>
            <a:endParaRPr lang="en-US" sz="1000" dirty="0"/>
          </a:p>
        </p:txBody>
      </p:sp>
      <p:sp>
        <p:nvSpPr>
          <p:cNvPr id="4" name="Text 2"/>
          <p:cNvSpPr txBox="1"/>
          <p:nvPr/>
        </p:nvSpPr>
        <p:spPr>
          <a:xfrm>
            <a:off x="548640" y="603504"/>
            <a:ext cx="658368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記録や声からターゲットとペルソナを書く</a:t>
            </a:r>
            <a:endParaRPr lang="en-US" sz="2400" dirty="0"/>
          </a:p>
        </p:txBody>
      </p:sp>
      <p:sp>
        <p:nvSpPr>
          <p:cNvPr id="5" name="Shape 3"/>
          <p:cNvSpPr/>
          <p:nvPr/>
        </p:nvSpPr>
        <p:spPr>
          <a:xfrm>
            <a:off x="7269480" y="384048"/>
            <a:ext cx="1325880" cy="146304"/>
          </a:xfrm>
          <a:prstGeom prst="roundRect">
            <a:avLst>
              <a:gd name="adj" fmla="val 31250"/>
            </a:avLst>
          </a:prstGeom>
          <a:solidFill>
            <a:srgbClr val="FDEBDF"/>
          </a:solidFill>
          <a:ln w="15875">
            <a:solidFill>
              <a:srgbClr val="F26B21"/>
            </a:solidFill>
            <a:prstDash val="solid"/>
          </a:ln>
        </p:spPr>
      </p:sp>
      <p:sp>
        <p:nvSpPr>
          <p:cNvPr id="6" name="Text 4"/>
          <p:cNvSpPr txBox="1"/>
          <p:nvPr/>
        </p:nvSpPr>
        <p:spPr>
          <a:xfrm>
            <a:off x="7360920" y="384048"/>
            <a:ext cx="1143000" cy="146304"/>
          </a:xfrm>
          <a:prstGeom prst="rect">
            <a:avLst/>
          </a:prstGeom>
          <a:noFill/>
          <a:ln/>
        </p:spPr>
        <p:txBody>
          <a:bodyPr wrap="square" lIns="0" tIns="0" rIns="0" bIns="0" rtlCol="0" anchor="ctr"/>
          <a:lstStyle/>
          <a:p>
            <a:pPr algn="l" indent="0" marL="0">
              <a:buNone/>
            </a:pPr>
            <a:r>
              <a:rPr lang="en-US" sz="550" b="1" dirty="0">
                <a:solidFill>
                  <a:srgbClr val="F26B21"/>
                </a:solidFill>
                <a:latin typeface="LINE Seed JP" pitchFamily="34" charset="0"/>
                <a:ea typeface="LINE Seed JP" pitchFamily="34" charset="-122"/>
                <a:cs typeface="LINE Seed JP" pitchFamily="34" charset="-120"/>
              </a:rPr>
              <a:t>① 基本情報</a:t>
            </a:r>
            <a:endParaRPr lang="en-US" sz="550" dirty="0"/>
          </a:p>
        </p:txBody>
      </p:sp>
      <p:sp>
        <p:nvSpPr>
          <p:cNvPr id="7" name="Shape 5"/>
          <p:cNvSpPr/>
          <p:nvPr/>
        </p:nvSpPr>
        <p:spPr>
          <a:xfrm>
            <a:off x="7269480" y="566928"/>
            <a:ext cx="1325880" cy="198425"/>
          </a:xfrm>
          <a:prstGeom prst="roundRect">
            <a:avLst>
              <a:gd name="adj" fmla="val 23041"/>
            </a:avLst>
          </a:prstGeom>
          <a:solidFill>
            <a:srgbClr val="EEF2F8"/>
          </a:solidFill>
          <a:ln w="12700">
            <a:solidFill>
              <a:srgbClr val="EEF2F8"/>
            </a:solidFill>
            <a:prstDash val="solid"/>
          </a:ln>
        </p:spPr>
      </p:sp>
      <p:sp>
        <p:nvSpPr>
          <p:cNvPr id="8" name="Text 6"/>
          <p:cNvSpPr txBox="1"/>
          <p:nvPr/>
        </p:nvSpPr>
        <p:spPr>
          <a:xfrm>
            <a:off x="7360920" y="566928"/>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上段 いま</a:t>
            </a:r>
            <a:endParaRPr lang="en-US" sz="550" dirty="0"/>
          </a:p>
        </p:txBody>
      </p:sp>
      <p:sp>
        <p:nvSpPr>
          <p:cNvPr id="9" name="Shape 7"/>
          <p:cNvSpPr/>
          <p:nvPr/>
        </p:nvSpPr>
        <p:spPr>
          <a:xfrm>
            <a:off x="7882128" y="603504"/>
            <a:ext cx="146304" cy="125273"/>
          </a:xfrm>
          <a:prstGeom prst="rect">
            <a:avLst/>
          </a:prstGeom>
          <a:solidFill>
            <a:srgbClr val="FFFFFF"/>
          </a:solidFill>
          <a:ln w="6350">
            <a:solidFill>
              <a:srgbClr val="C9D2E3"/>
            </a:solidFill>
            <a:prstDash val="solid"/>
          </a:ln>
        </p:spPr>
      </p:sp>
      <p:sp>
        <p:nvSpPr>
          <p:cNvPr id="10" name="Shape 8"/>
          <p:cNvSpPr/>
          <p:nvPr/>
        </p:nvSpPr>
        <p:spPr>
          <a:xfrm>
            <a:off x="8055864" y="603504"/>
            <a:ext cx="146304" cy="125273"/>
          </a:xfrm>
          <a:prstGeom prst="rect">
            <a:avLst/>
          </a:prstGeom>
          <a:solidFill>
            <a:srgbClr val="FFFFFF"/>
          </a:solidFill>
          <a:ln w="6350">
            <a:solidFill>
              <a:srgbClr val="C9D2E3"/>
            </a:solidFill>
            <a:prstDash val="solid"/>
          </a:ln>
        </p:spPr>
      </p:sp>
      <p:sp>
        <p:nvSpPr>
          <p:cNvPr id="11" name="Shape 9"/>
          <p:cNvSpPr/>
          <p:nvPr/>
        </p:nvSpPr>
        <p:spPr>
          <a:xfrm>
            <a:off x="8229600" y="603504"/>
            <a:ext cx="146304" cy="125273"/>
          </a:xfrm>
          <a:prstGeom prst="rect">
            <a:avLst/>
          </a:prstGeom>
          <a:solidFill>
            <a:srgbClr val="FFFFFF"/>
          </a:solidFill>
          <a:ln w="6350">
            <a:solidFill>
              <a:srgbClr val="C9D2E3"/>
            </a:solidFill>
            <a:prstDash val="solid"/>
          </a:ln>
        </p:spPr>
      </p:sp>
      <p:sp>
        <p:nvSpPr>
          <p:cNvPr id="12" name="Shape 10"/>
          <p:cNvSpPr/>
          <p:nvPr/>
        </p:nvSpPr>
        <p:spPr>
          <a:xfrm>
            <a:off x="8403336" y="603504"/>
            <a:ext cx="146304" cy="125273"/>
          </a:xfrm>
          <a:prstGeom prst="rect">
            <a:avLst/>
          </a:prstGeom>
          <a:solidFill>
            <a:srgbClr val="FFFFFF"/>
          </a:solidFill>
          <a:ln w="6350">
            <a:solidFill>
              <a:srgbClr val="C9D2E3"/>
            </a:solidFill>
            <a:prstDash val="solid"/>
          </a:ln>
        </p:spPr>
      </p:sp>
      <p:sp>
        <p:nvSpPr>
          <p:cNvPr id="13" name="Shape 11"/>
          <p:cNvSpPr/>
          <p:nvPr/>
        </p:nvSpPr>
        <p:spPr>
          <a:xfrm>
            <a:off x="7269480" y="801929"/>
            <a:ext cx="1325880" cy="198425"/>
          </a:xfrm>
          <a:prstGeom prst="roundRect">
            <a:avLst>
              <a:gd name="adj" fmla="val 23041"/>
            </a:avLst>
          </a:prstGeom>
          <a:solidFill>
            <a:srgbClr val="EEF2F8"/>
          </a:solidFill>
          <a:ln w="12700">
            <a:solidFill>
              <a:srgbClr val="EEF2F8"/>
            </a:solidFill>
            <a:prstDash val="solid"/>
          </a:ln>
        </p:spPr>
      </p:sp>
      <p:sp>
        <p:nvSpPr>
          <p:cNvPr id="14" name="Text 12"/>
          <p:cNvSpPr txBox="1"/>
          <p:nvPr/>
        </p:nvSpPr>
        <p:spPr>
          <a:xfrm>
            <a:off x="7360920" y="801929"/>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下段 理想</a:t>
            </a:r>
            <a:endParaRPr lang="en-US" sz="550" dirty="0"/>
          </a:p>
        </p:txBody>
      </p:sp>
      <p:sp>
        <p:nvSpPr>
          <p:cNvPr id="15" name="Shape 13"/>
          <p:cNvSpPr/>
          <p:nvPr/>
        </p:nvSpPr>
        <p:spPr>
          <a:xfrm>
            <a:off x="7882128" y="838505"/>
            <a:ext cx="146304" cy="125273"/>
          </a:xfrm>
          <a:prstGeom prst="rect">
            <a:avLst/>
          </a:prstGeom>
          <a:solidFill>
            <a:srgbClr val="FFFFFF"/>
          </a:solidFill>
          <a:ln w="6350">
            <a:solidFill>
              <a:srgbClr val="C9D2E3"/>
            </a:solidFill>
            <a:prstDash val="solid"/>
          </a:ln>
        </p:spPr>
      </p:sp>
      <p:sp>
        <p:nvSpPr>
          <p:cNvPr id="16" name="Shape 14"/>
          <p:cNvSpPr/>
          <p:nvPr/>
        </p:nvSpPr>
        <p:spPr>
          <a:xfrm>
            <a:off x="8055864" y="838505"/>
            <a:ext cx="146304" cy="125273"/>
          </a:xfrm>
          <a:prstGeom prst="rect">
            <a:avLst/>
          </a:prstGeom>
          <a:solidFill>
            <a:srgbClr val="FFFFFF"/>
          </a:solidFill>
          <a:ln w="6350">
            <a:solidFill>
              <a:srgbClr val="C9D2E3"/>
            </a:solidFill>
            <a:prstDash val="solid"/>
          </a:ln>
        </p:spPr>
      </p:sp>
      <p:sp>
        <p:nvSpPr>
          <p:cNvPr id="17" name="Shape 15"/>
          <p:cNvSpPr/>
          <p:nvPr/>
        </p:nvSpPr>
        <p:spPr>
          <a:xfrm>
            <a:off x="8229600" y="838505"/>
            <a:ext cx="146304" cy="125273"/>
          </a:xfrm>
          <a:prstGeom prst="rect">
            <a:avLst/>
          </a:prstGeom>
          <a:solidFill>
            <a:srgbClr val="FFFFFF"/>
          </a:solidFill>
          <a:ln w="6350">
            <a:solidFill>
              <a:srgbClr val="C9D2E3"/>
            </a:solidFill>
            <a:prstDash val="solid"/>
          </a:ln>
        </p:spPr>
      </p:sp>
      <p:sp>
        <p:nvSpPr>
          <p:cNvPr id="18" name="Shape 16"/>
          <p:cNvSpPr/>
          <p:nvPr/>
        </p:nvSpPr>
        <p:spPr>
          <a:xfrm>
            <a:off x="8403336" y="838505"/>
            <a:ext cx="146304" cy="125273"/>
          </a:xfrm>
          <a:prstGeom prst="rect">
            <a:avLst/>
          </a:prstGeom>
          <a:solidFill>
            <a:srgbClr val="FFFFFF"/>
          </a:solidFill>
          <a:ln w="6350">
            <a:solidFill>
              <a:srgbClr val="C9D2E3"/>
            </a:solidFill>
            <a:prstDash val="solid"/>
          </a:ln>
        </p:spPr>
      </p:sp>
      <p:sp>
        <p:nvSpPr>
          <p:cNvPr id="19" name="Shape 17"/>
          <p:cNvSpPr/>
          <p:nvPr/>
        </p:nvSpPr>
        <p:spPr>
          <a:xfrm>
            <a:off x="7269480" y="1036930"/>
            <a:ext cx="1325880" cy="146304"/>
          </a:xfrm>
          <a:prstGeom prst="roundRect">
            <a:avLst>
              <a:gd name="adj" fmla="val 31250"/>
            </a:avLst>
          </a:prstGeom>
          <a:solidFill>
            <a:srgbClr val="EEF2F8"/>
          </a:solidFill>
          <a:ln w="12700">
            <a:solidFill>
              <a:srgbClr val="EEF2F8"/>
            </a:solidFill>
            <a:prstDash val="solid"/>
          </a:ln>
        </p:spPr>
      </p:sp>
      <p:sp>
        <p:nvSpPr>
          <p:cNvPr id="20" name="Text 18"/>
          <p:cNvSpPr txBox="1"/>
          <p:nvPr/>
        </p:nvSpPr>
        <p:spPr>
          <a:xfrm>
            <a:off x="7360920" y="1036930"/>
            <a:ext cx="1143000" cy="146304"/>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③ 増やしたい行動と目標</a:t>
            </a:r>
            <a:endParaRPr lang="en-US" sz="550" dirty="0"/>
          </a:p>
        </p:txBody>
      </p:sp>
      <p:sp>
        <p:nvSpPr>
          <p:cNvPr id="21" name="Text 19"/>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22" name="Text 20"/>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17 / 36</a:t>
            </a:r>
            <a:endParaRPr lang="en-US" sz="800" dirty="0"/>
          </a:p>
        </p:txBody>
      </p:sp>
      <p:sp>
        <p:nvSpPr>
          <p:cNvPr id="23" name="Text 21"/>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予約や購入の記録、口コミやアンケートの回答から共通点を整理して書き起こします。</a:t>
            </a:r>
            <a:endParaRPr lang="en-US" sz="1300" dirty="0"/>
          </a:p>
        </p:txBody>
      </p:sp>
      <p:sp>
        <p:nvSpPr>
          <p:cNvPr id="25" name="Shape 22"/>
          <p:cNvSpPr/>
          <p:nvPr/>
        </p:nvSpPr>
        <p:spPr>
          <a:xfrm>
            <a:off x="548640" y="1737360"/>
            <a:ext cx="3291840" cy="548640"/>
          </a:xfrm>
          <a:prstGeom prst="roundRect">
            <a:avLst>
              <a:gd name="adj" fmla="val 13333"/>
            </a:avLst>
          </a:prstGeom>
          <a:solidFill>
            <a:srgbClr val="EEF2F8"/>
          </a:solidFill>
          <a:ln w="12700">
            <a:solidFill>
              <a:srgbClr val="EEF2F8"/>
            </a:solidFill>
            <a:prstDash val="solid"/>
          </a:ln>
        </p:spPr>
      </p:sp>
      <p:pic>
        <p:nvPicPr>
          <p:cNvPr id="26"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31520" y="1847088"/>
            <a:ext cx="329184" cy="329184"/>
          </a:xfrm>
          <a:prstGeom prst="rect">
            <a:avLst/>
          </a:prstGeom>
        </p:spPr>
      </p:pic>
      <p:sp>
        <p:nvSpPr>
          <p:cNvPr id="27" name="Text 23"/>
          <p:cNvSpPr txBox="1"/>
          <p:nvPr/>
        </p:nvSpPr>
        <p:spPr>
          <a:xfrm>
            <a:off x="1234440" y="1737360"/>
            <a:ext cx="2560320" cy="548640"/>
          </a:xfrm>
          <a:prstGeom prst="rect">
            <a:avLst/>
          </a:prstGeom>
          <a:noFill/>
          <a:ln/>
        </p:spPr>
        <p:txBody>
          <a:bodyPr wrap="square" lIns="0" tIns="0" rIns="0" bIns="0" rtlCol="0" anchor="ctr"/>
          <a:lstStyle/>
          <a:p>
            <a:pPr algn="l" indent="0" marL="0">
              <a:buNone/>
            </a:pPr>
            <a:r>
              <a:rPr lang="en-US" sz="1350" b="1" dirty="0">
                <a:solidFill>
                  <a:srgbClr val="1C2B4A"/>
                </a:solidFill>
                <a:latin typeface="LINE Seed JP" pitchFamily="34" charset="0"/>
                <a:ea typeface="LINE Seed JP" pitchFamily="34" charset="-122"/>
                <a:cs typeface="LINE Seed JP" pitchFamily="34" charset="-120"/>
              </a:rPr>
              <a:t>予約・購入の記録</a:t>
            </a:r>
            <a:endParaRPr lang="en-US" sz="1350" dirty="0"/>
          </a:p>
        </p:txBody>
      </p:sp>
      <p:sp>
        <p:nvSpPr>
          <p:cNvPr id="28" name="Shape 24"/>
          <p:cNvSpPr/>
          <p:nvPr/>
        </p:nvSpPr>
        <p:spPr>
          <a:xfrm>
            <a:off x="3931920" y="2011680"/>
            <a:ext cx="594360" cy="0"/>
          </a:xfrm>
          <a:prstGeom prst="line">
            <a:avLst/>
          </a:prstGeom>
          <a:noFill/>
          <a:ln w="22225">
            <a:solidFill>
              <a:srgbClr val="F26B21"/>
            </a:solidFill>
            <a:prstDash val="solid"/>
            <a:tailEnd type="triangle"/>
          </a:ln>
        </p:spPr>
      </p:sp>
      <p:sp>
        <p:nvSpPr>
          <p:cNvPr id="29" name="Shape 25"/>
          <p:cNvSpPr/>
          <p:nvPr/>
        </p:nvSpPr>
        <p:spPr>
          <a:xfrm>
            <a:off x="548640" y="2423160"/>
            <a:ext cx="3291840" cy="548640"/>
          </a:xfrm>
          <a:prstGeom prst="roundRect">
            <a:avLst>
              <a:gd name="adj" fmla="val 13333"/>
            </a:avLst>
          </a:prstGeom>
          <a:solidFill>
            <a:srgbClr val="EEF2F8"/>
          </a:solidFill>
          <a:ln w="12700">
            <a:solidFill>
              <a:srgbClr val="EEF2F8"/>
            </a:solidFill>
            <a:prstDash val="solid"/>
          </a:ln>
        </p:spPr>
      </p:sp>
      <p:pic>
        <p:nvPicPr>
          <p:cNvPr id="30"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1520" y="2532888"/>
            <a:ext cx="329184" cy="329184"/>
          </a:xfrm>
          <a:prstGeom prst="rect">
            <a:avLst/>
          </a:prstGeom>
        </p:spPr>
      </p:pic>
      <p:sp>
        <p:nvSpPr>
          <p:cNvPr id="31" name="Text 26"/>
          <p:cNvSpPr txBox="1"/>
          <p:nvPr/>
        </p:nvSpPr>
        <p:spPr>
          <a:xfrm>
            <a:off x="1234440" y="2423160"/>
            <a:ext cx="2560320" cy="548640"/>
          </a:xfrm>
          <a:prstGeom prst="rect">
            <a:avLst/>
          </a:prstGeom>
          <a:noFill/>
          <a:ln/>
        </p:spPr>
        <p:txBody>
          <a:bodyPr wrap="square" lIns="0" tIns="0" rIns="0" bIns="0" rtlCol="0" anchor="ctr"/>
          <a:lstStyle/>
          <a:p>
            <a:pPr algn="l" indent="0" marL="0">
              <a:buNone/>
            </a:pPr>
            <a:r>
              <a:rPr lang="en-US" sz="1350" b="1" dirty="0">
                <a:solidFill>
                  <a:srgbClr val="1C2B4A"/>
                </a:solidFill>
                <a:latin typeface="LINE Seed JP" pitchFamily="34" charset="0"/>
                <a:ea typeface="LINE Seed JP" pitchFamily="34" charset="-122"/>
                <a:cs typeface="LINE Seed JP" pitchFamily="34" charset="-120"/>
              </a:rPr>
              <a:t>口コミ・SNSの投稿</a:t>
            </a:r>
            <a:endParaRPr lang="en-US" sz="1350" dirty="0"/>
          </a:p>
        </p:txBody>
      </p:sp>
      <p:sp>
        <p:nvSpPr>
          <p:cNvPr id="32" name="Shape 27"/>
          <p:cNvSpPr/>
          <p:nvPr/>
        </p:nvSpPr>
        <p:spPr>
          <a:xfrm>
            <a:off x="3931920" y="2697480"/>
            <a:ext cx="594360" cy="0"/>
          </a:xfrm>
          <a:prstGeom prst="line">
            <a:avLst/>
          </a:prstGeom>
          <a:noFill/>
          <a:ln w="22225">
            <a:solidFill>
              <a:srgbClr val="F26B21"/>
            </a:solidFill>
            <a:prstDash val="solid"/>
            <a:tailEnd type="triangle"/>
          </a:ln>
        </p:spPr>
      </p:sp>
      <p:sp>
        <p:nvSpPr>
          <p:cNvPr id="33" name="Shape 28"/>
          <p:cNvSpPr/>
          <p:nvPr/>
        </p:nvSpPr>
        <p:spPr>
          <a:xfrm>
            <a:off x="548640" y="3108960"/>
            <a:ext cx="3291840" cy="548640"/>
          </a:xfrm>
          <a:prstGeom prst="roundRect">
            <a:avLst>
              <a:gd name="adj" fmla="val 13333"/>
            </a:avLst>
          </a:prstGeom>
          <a:solidFill>
            <a:srgbClr val="EEF2F8"/>
          </a:solidFill>
          <a:ln w="12700">
            <a:solidFill>
              <a:srgbClr val="EEF2F8"/>
            </a:solidFill>
            <a:prstDash val="solid"/>
          </a:ln>
        </p:spPr>
      </p:sp>
      <p:pic>
        <p:nvPicPr>
          <p:cNvPr id="34"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1520" y="3218688"/>
            <a:ext cx="329184" cy="329184"/>
          </a:xfrm>
          <a:prstGeom prst="rect">
            <a:avLst/>
          </a:prstGeom>
        </p:spPr>
      </p:pic>
      <p:sp>
        <p:nvSpPr>
          <p:cNvPr id="35" name="Text 29"/>
          <p:cNvSpPr txBox="1"/>
          <p:nvPr/>
        </p:nvSpPr>
        <p:spPr>
          <a:xfrm>
            <a:off x="1234440" y="3108960"/>
            <a:ext cx="2560320" cy="548640"/>
          </a:xfrm>
          <a:prstGeom prst="rect">
            <a:avLst/>
          </a:prstGeom>
          <a:noFill/>
          <a:ln/>
        </p:spPr>
        <p:txBody>
          <a:bodyPr wrap="square" lIns="0" tIns="0" rIns="0" bIns="0" rtlCol="0" anchor="ctr"/>
          <a:lstStyle/>
          <a:p>
            <a:pPr algn="l" indent="0" marL="0">
              <a:buNone/>
            </a:pPr>
            <a:r>
              <a:rPr lang="en-US" sz="1350" b="1" dirty="0">
                <a:solidFill>
                  <a:srgbClr val="1C2B4A"/>
                </a:solidFill>
                <a:latin typeface="LINE Seed JP" pitchFamily="34" charset="0"/>
                <a:ea typeface="LINE Seed JP" pitchFamily="34" charset="-122"/>
                <a:cs typeface="LINE Seed JP" pitchFamily="34" charset="-120"/>
              </a:rPr>
              <a:t>アンケート</a:t>
            </a:r>
            <a:endParaRPr lang="en-US" sz="1350" dirty="0"/>
          </a:p>
        </p:txBody>
      </p:sp>
      <p:sp>
        <p:nvSpPr>
          <p:cNvPr id="36" name="Shape 30"/>
          <p:cNvSpPr/>
          <p:nvPr/>
        </p:nvSpPr>
        <p:spPr>
          <a:xfrm>
            <a:off x="3931920" y="3383280"/>
            <a:ext cx="594360" cy="0"/>
          </a:xfrm>
          <a:prstGeom prst="line">
            <a:avLst/>
          </a:prstGeom>
          <a:noFill/>
          <a:ln w="22225">
            <a:solidFill>
              <a:srgbClr val="F26B21"/>
            </a:solidFill>
            <a:prstDash val="solid"/>
            <a:tailEnd type="triangle"/>
          </a:ln>
        </p:spPr>
      </p:sp>
      <p:sp>
        <p:nvSpPr>
          <p:cNvPr id="37" name="Shape 31"/>
          <p:cNvSpPr/>
          <p:nvPr/>
        </p:nvSpPr>
        <p:spPr>
          <a:xfrm>
            <a:off x="548640" y="3794760"/>
            <a:ext cx="3291840" cy="548640"/>
          </a:xfrm>
          <a:prstGeom prst="roundRect">
            <a:avLst>
              <a:gd name="adj" fmla="val 13333"/>
            </a:avLst>
          </a:prstGeom>
          <a:solidFill>
            <a:srgbClr val="EEF2F8"/>
          </a:solidFill>
          <a:ln w="12700">
            <a:solidFill>
              <a:srgbClr val="EEF2F8"/>
            </a:solidFill>
            <a:prstDash val="solid"/>
          </a:ln>
        </p:spPr>
      </p:sp>
      <p:pic>
        <p:nvPicPr>
          <p:cNvPr id="38"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31520" y="3904488"/>
            <a:ext cx="329184" cy="329184"/>
          </a:xfrm>
          <a:prstGeom prst="rect">
            <a:avLst/>
          </a:prstGeom>
        </p:spPr>
      </p:pic>
      <p:sp>
        <p:nvSpPr>
          <p:cNvPr id="39" name="Text 32"/>
          <p:cNvSpPr txBox="1"/>
          <p:nvPr/>
        </p:nvSpPr>
        <p:spPr>
          <a:xfrm>
            <a:off x="1234440" y="3794760"/>
            <a:ext cx="2560320" cy="548640"/>
          </a:xfrm>
          <a:prstGeom prst="rect">
            <a:avLst/>
          </a:prstGeom>
          <a:noFill/>
          <a:ln/>
        </p:spPr>
        <p:txBody>
          <a:bodyPr wrap="square" lIns="0" tIns="0" rIns="0" bIns="0" rtlCol="0" anchor="ctr"/>
          <a:lstStyle/>
          <a:p>
            <a:pPr algn="l" indent="0" marL="0">
              <a:buNone/>
            </a:pPr>
            <a:r>
              <a:rPr lang="en-US" sz="1350" b="1" dirty="0">
                <a:solidFill>
                  <a:srgbClr val="1C2B4A"/>
                </a:solidFill>
                <a:latin typeface="LINE Seed JP" pitchFamily="34" charset="0"/>
                <a:ea typeface="LINE Seed JP" pitchFamily="34" charset="-122"/>
                <a:cs typeface="LINE Seed JP" pitchFamily="34" charset="-120"/>
              </a:rPr>
              <a:t>よく来るお客さま</a:t>
            </a:r>
            <a:endParaRPr lang="en-US" sz="1350" dirty="0"/>
          </a:p>
        </p:txBody>
      </p:sp>
      <p:sp>
        <p:nvSpPr>
          <p:cNvPr id="40" name="Shape 33"/>
          <p:cNvSpPr/>
          <p:nvPr/>
        </p:nvSpPr>
        <p:spPr>
          <a:xfrm>
            <a:off x="3931920" y="4069080"/>
            <a:ext cx="594360" cy="0"/>
          </a:xfrm>
          <a:prstGeom prst="line">
            <a:avLst/>
          </a:prstGeom>
          <a:noFill/>
          <a:ln w="22225">
            <a:solidFill>
              <a:srgbClr val="F26B21"/>
            </a:solidFill>
            <a:prstDash val="solid"/>
            <a:tailEnd type="triangle"/>
          </a:ln>
        </p:spPr>
      </p:sp>
      <p:sp>
        <p:nvSpPr>
          <p:cNvPr id="41" name="Shape 34"/>
          <p:cNvSpPr/>
          <p:nvPr/>
        </p:nvSpPr>
        <p:spPr>
          <a:xfrm>
            <a:off x="4617720" y="2011680"/>
            <a:ext cx="1554480" cy="1920240"/>
          </a:xfrm>
          <a:prstGeom prst="roundRect">
            <a:avLst>
              <a:gd name="adj" fmla="val 4706"/>
            </a:avLst>
          </a:prstGeom>
          <a:solidFill>
            <a:srgbClr val="FDEBDF"/>
          </a:solidFill>
          <a:ln w="12700">
            <a:solidFill>
              <a:srgbClr val="FDEBDF"/>
            </a:solidFill>
            <a:prstDash val="solid"/>
          </a:ln>
        </p:spPr>
      </p:sp>
      <p:sp>
        <p:nvSpPr>
          <p:cNvPr id="42" name="Shape 35"/>
          <p:cNvSpPr/>
          <p:nvPr/>
        </p:nvSpPr>
        <p:spPr>
          <a:xfrm>
            <a:off x="4617720" y="2011680"/>
            <a:ext cx="1554480" cy="1920240"/>
          </a:xfrm>
          <a:prstGeom prst="roundRect">
            <a:avLst>
              <a:gd name="adj" fmla="val 4706"/>
            </a:avLst>
          </a:prstGeom>
          <a:ln w="15875">
            <a:solidFill>
              <a:srgbClr val="F26B21"/>
            </a:solidFill>
            <a:prstDash val="solid"/>
          </a:ln>
        </p:spPr>
      </p:sp>
      <p:sp>
        <p:nvSpPr>
          <p:cNvPr id="43" name="Text 36"/>
          <p:cNvSpPr txBox="1"/>
          <p:nvPr/>
        </p:nvSpPr>
        <p:spPr>
          <a:xfrm>
            <a:off x="4727448" y="2084832"/>
            <a:ext cx="1335024" cy="1773936"/>
          </a:xfrm>
          <a:prstGeom prst="rect">
            <a:avLst/>
          </a:prstGeom>
          <a:noFill/>
          <a:ln/>
        </p:spPr>
        <p:txBody>
          <a:bodyPr wrap="square" lIns="0" tIns="0" rIns="0" bIns="0" rtlCol="0" anchor="ctr"/>
          <a:lstStyle/>
          <a:p>
            <a:pPr algn="ctr" indent="0" marL="0">
              <a:lnSpc>
                <a:spcPct val="115000"/>
              </a:lnSpc>
              <a:buNone/>
            </a:pPr>
            <a:r>
              <a:rPr lang="en-US" sz="1500" b="1" dirty="0">
                <a:solidFill>
                  <a:srgbClr val="1C2B4A"/>
                </a:solidFill>
                <a:latin typeface="LINE Seed JP" pitchFamily="34" charset="0"/>
                <a:ea typeface="LINE Seed JP" pitchFamily="34" charset="-122"/>
                <a:cs typeface="LINE Seed JP" pitchFamily="34" charset="-120"/>
              </a:rPr>
              <a:t>ターゲット</a:t>
            </a:r>
            <a:endParaRPr lang="en-US" sz="1500" dirty="0"/>
          </a:p>
          <a:p>
            <a:pPr algn="ctr" indent="0" marL="0">
              <a:lnSpc>
                <a:spcPct val="115000"/>
              </a:lnSpc>
              <a:buNone/>
            </a:pPr>
            <a:r>
              <a:rPr lang="en-US" sz="1500" b="1" dirty="0">
                <a:solidFill>
                  <a:srgbClr val="1C2B4A"/>
                </a:solidFill>
                <a:latin typeface="LINE Seed JP" pitchFamily="34" charset="0"/>
                <a:ea typeface="LINE Seed JP" pitchFamily="34" charset="-122"/>
                <a:cs typeface="LINE Seed JP" pitchFamily="34" charset="-120"/>
              </a:rPr>
              <a:t>ペルソナ</a:t>
            </a:r>
            <a:endParaRPr lang="en-US" sz="1500" dirty="0"/>
          </a:p>
        </p:txBody>
      </p:sp>
      <p:sp>
        <p:nvSpPr>
          <p:cNvPr id="44" name="Shape 37"/>
          <p:cNvSpPr/>
          <p:nvPr/>
        </p:nvSpPr>
        <p:spPr>
          <a:xfrm>
            <a:off x="6309360" y="1737360"/>
            <a:ext cx="2286000" cy="2743200"/>
          </a:xfrm>
          <a:prstGeom prst="roundRect">
            <a:avLst>
              <a:gd name="adj" fmla="val 2400"/>
            </a:avLst>
          </a:prstGeom>
          <a:solidFill>
            <a:srgbClr val="FFFFFF"/>
          </a:solidFill>
          <a:ln w="15875">
            <a:solidFill>
              <a:srgbClr val="F26B21"/>
            </a:solidFill>
            <a:prstDash val="dash"/>
          </a:ln>
        </p:spPr>
      </p:sp>
      <p:sp>
        <p:nvSpPr>
          <p:cNvPr id="45" name="Text 38"/>
          <p:cNvSpPr txBox="1"/>
          <p:nvPr/>
        </p:nvSpPr>
        <p:spPr>
          <a:xfrm>
            <a:off x="6446520" y="1847088"/>
            <a:ext cx="201168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46" name="Text 39"/>
          <p:cNvSpPr txBox="1"/>
          <p:nvPr/>
        </p:nvSpPr>
        <p:spPr>
          <a:xfrm>
            <a:off x="6492240" y="2103120"/>
            <a:ext cx="1920240" cy="2240280"/>
          </a:xfrm>
          <a:prstGeom prst="rect">
            <a:avLst/>
          </a:prstGeom>
          <a:noFill/>
          <a:ln/>
        </p:spPr>
        <p:txBody>
          <a:bodyPr wrap="square" lIns="0" tIns="0" rIns="0" bIns="0" rtlCol="0" anchor="ctr"/>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記録や口コミを見ながら、お客さまの特徴を書き出している担当者</a:t>
            </a:r>
            <a:endParaRPr lang="en-US" sz="10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①基本情報</a:t>
            </a:r>
            <a:endParaRPr lang="en-US" sz="1000" dirty="0"/>
          </a:p>
        </p:txBody>
      </p:sp>
      <p:sp>
        <p:nvSpPr>
          <p:cNvPr id="4" name="Text 2"/>
          <p:cNvSpPr txBox="1"/>
          <p:nvPr/>
        </p:nvSpPr>
        <p:spPr>
          <a:xfrm>
            <a:off x="548640" y="603504"/>
            <a:ext cx="658368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何を叶えたいかまで具体的に書く</a:t>
            </a:r>
            <a:endParaRPr lang="en-US" sz="2400" dirty="0"/>
          </a:p>
        </p:txBody>
      </p:sp>
      <p:sp>
        <p:nvSpPr>
          <p:cNvPr id="5" name="Shape 3"/>
          <p:cNvSpPr/>
          <p:nvPr/>
        </p:nvSpPr>
        <p:spPr>
          <a:xfrm>
            <a:off x="7269480" y="384048"/>
            <a:ext cx="1325880" cy="146304"/>
          </a:xfrm>
          <a:prstGeom prst="roundRect">
            <a:avLst>
              <a:gd name="adj" fmla="val 31250"/>
            </a:avLst>
          </a:prstGeom>
          <a:solidFill>
            <a:srgbClr val="FDEBDF"/>
          </a:solidFill>
          <a:ln w="15875">
            <a:solidFill>
              <a:srgbClr val="F26B21"/>
            </a:solidFill>
            <a:prstDash val="solid"/>
          </a:ln>
        </p:spPr>
      </p:sp>
      <p:sp>
        <p:nvSpPr>
          <p:cNvPr id="6" name="Text 4"/>
          <p:cNvSpPr txBox="1"/>
          <p:nvPr/>
        </p:nvSpPr>
        <p:spPr>
          <a:xfrm>
            <a:off x="7360920" y="384048"/>
            <a:ext cx="1143000" cy="146304"/>
          </a:xfrm>
          <a:prstGeom prst="rect">
            <a:avLst/>
          </a:prstGeom>
          <a:noFill/>
          <a:ln/>
        </p:spPr>
        <p:txBody>
          <a:bodyPr wrap="square" lIns="0" tIns="0" rIns="0" bIns="0" rtlCol="0" anchor="ctr"/>
          <a:lstStyle/>
          <a:p>
            <a:pPr algn="l" indent="0" marL="0">
              <a:buNone/>
            </a:pPr>
            <a:r>
              <a:rPr lang="en-US" sz="550" b="1" dirty="0">
                <a:solidFill>
                  <a:srgbClr val="F26B21"/>
                </a:solidFill>
                <a:latin typeface="LINE Seed JP" pitchFamily="34" charset="0"/>
                <a:ea typeface="LINE Seed JP" pitchFamily="34" charset="-122"/>
                <a:cs typeface="LINE Seed JP" pitchFamily="34" charset="-120"/>
              </a:rPr>
              <a:t>① 基本情報</a:t>
            </a:r>
            <a:endParaRPr lang="en-US" sz="550" dirty="0"/>
          </a:p>
        </p:txBody>
      </p:sp>
      <p:sp>
        <p:nvSpPr>
          <p:cNvPr id="7" name="Shape 5"/>
          <p:cNvSpPr/>
          <p:nvPr/>
        </p:nvSpPr>
        <p:spPr>
          <a:xfrm>
            <a:off x="7269480" y="566928"/>
            <a:ext cx="1325880" cy="198425"/>
          </a:xfrm>
          <a:prstGeom prst="roundRect">
            <a:avLst>
              <a:gd name="adj" fmla="val 23041"/>
            </a:avLst>
          </a:prstGeom>
          <a:solidFill>
            <a:srgbClr val="EEF2F8"/>
          </a:solidFill>
          <a:ln w="12700">
            <a:solidFill>
              <a:srgbClr val="EEF2F8"/>
            </a:solidFill>
            <a:prstDash val="solid"/>
          </a:ln>
        </p:spPr>
      </p:sp>
      <p:sp>
        <p:nvSpPr>
          <p:cNvPr id="8" name="Text 6"/>
          <p:cNvSpPr txBox="1"/>
          <p:nvPr/>
        </p:nvSpPr>
        <p:spPr>
          <a:xfrm>
            <a:off x="7360920" y="566928"/>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上段 いま</a:t>
            </a:r>
            <a:endParaRPr lang="en-US" sz="550" dirty="0"/>
          </a:p>
        </p:txBody>
      </p:sp>
      <p:sp>
        <p:nvSpPr>
          <p:cNvPr id="9" name="Shape 7"/>
          <p:cNvSpPr/>
          <p:nvPr/>
        </p:nvSpPr>
        <p:spPr>
          <a:xfrm>
            <a:off x="7882128" y="603504"/>
            <a:ext cx="146304" cy="125273"/>
          </a:xfrm>
          <a:prstGeom prst="rect">
            <a:avLst/>
          </a:prstGeom>
          <a:solidFill>
            <a:srgbClr val="FFFFFF"/>
          </a:solidFill>
          <a:ln w="6350">
            <a:solidFill>
              <a:srgbClr val="C9D2E3"/>
            </a:solidFill>
            <a:prstDash val="solid"/>
          </a:ln>
        </p:spPr>
      </p:sp>
      <p:sp>
        <p:nvSpPr>
          <p:cNvPr id="10" name="Shape 8"/>
          <p:cNvSpPr/>
          <p:nvPr/>
        </p:nvSpPr>
        <p:spPr>
          <a:xfrm>
            <a:off x="8055864" y="603504"/>
            <a:ext cx="146304" cy="125273"/>
          </a:xfrm>
          <a:prstGeom prst="rect">
            <a:avLst/>
          </a:prstGeom>
          <a:solidFill>
            <a:srgbClr val="FFFFFF"/>
          </a:solidFill>
          <a:ln w="6350">
            <a:solidFill>
              <a:srgbClr val="C9D2E3"/>
            </a:solidFill>
            <a:prstDash val="solid"/>
          </a:ln>
        </p:spPr>
      </p:sp>
      <p:sp>
        <p:nvSpPr>
          <p:cNvPr id="11" name="Shape 9"/>
          <p:cNvSpPr/>
          <p:nvPr/>
        </p:nvSpPr>
        <p:spPr>
          <a:xfrm>
            <a:off x="8229600" y="603504"/>
            <a:ext cx="146304" cy="125273"/>
          </a:xfrm>
          <a:prstGeom prst="rect">
            <a:avLst/>
          </a:prstGeom>
          <a:solidFill>
            <a:srgbClr val="FFFFFF"/>
          </a:solidFill>
          <a:ln w="6350">
            <a:solidFill>
              <a:srgbClr val="C9D2E3"/>
            </a:solidFill>
            <a:prstDash val="solid"/>
          </a:ln>
        </p:spPr>
      </p:sp>
      <p:sp>
        <p:nvSpPr>
          <p:cNvPr id="12" name="Shape 10"/>
          <p:cNvSpPr/>
          <p:nvPr/>
        </p:nvSpPr>
        <p:spPr>
          <a:xfrm>
            <a:off x="8403336" y="603504"/>
            <a:ext cx="146304" cy="125273"/>
          </a:xfrm>
          <a:prstGeom prst="rect">
            <a:avLst/>
          </a:prstGeom>
          <a:solidFill>
            <a:srgbClr val="FFFFFF"/>
          </a:solidFill>
          <a:ln w="6350">
            <a:solidFill>
              <a:srgbClr val="C9D2E3"/>
            </a:solidFill>
            <a:prstDash val="solid"/>
          </a:ln>
        </p:spPr>
      </p:sp>
      <p:sp>
        <p:nvSpPr>
          <p:cNvPr id="13" name="Shape 11"/>
          <p:cNvSpPr/>
          <p:nvPr/>
        </p:nvSpPr>
        <p:spPr>
          <a:xfrm>
            <a:off x="7269480" y="801929"/>
            <a:ext cx="1325880" cy="198425"/>
          </a:xfrm>
          <a:prstGeom prst="roundRect">
            <a:avLst>
              <a:gd name="adj" fmla="val 23041"/>
            </a:avLst>
          </a:prstGeom>
          <a:solidFill>
            <a:srgbClr val="EEF2F8"/>
          </a:solidFill>
          <a:ln w="12700">
            <a:solidFill>
              <a:srgbClr val="EEF2F8"/>
            </a:solidFill>
            <a:prstDash val="solid"/>
          </a:ln>
        </p:spPr>
      </p:sp>
      <p:sp>
        <p:nvSpPr>
          <p:cNvPr id="14" name="Text 12"/>
          <p:cNvSpPr txBox="1"/>
          <p:nvPr/>
        </p:nvSpPr>
        <p:spPr>
          <a:xfrm>
            <a:off x="7360920" y="801929"/>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下段 理想</a:t>
            </a:r>
            <a:endParaRPr lang="en-US" sz="550" dirty="0"/>
          </a:p>
        </p:txBody>
      </p:sp>
      <p:sp>
        <p:nvSpPr>
          <p:cNvPr id="15" name="Shape 13"/>
          <p:cNvSpPr/>
          <p:nvPr/>
        </p:nvSpPr>
        <p:spPr>
          <a:xfrm>
            <a:off x="7882128" y="838505"/>
            <a:ext cx="146304" cy="125273"/>
          </a:xfrm>
          <a:prstGeom prst="rect">
            <a:avLst/>
          </a:prstGeom>
          <a:solidFill>
            <a:srgbClr val="FFFFFF"/>
          </a:solidFill>
          <a:ln w="6350">
            <a:solidFill>
              <a:srgbClr val="C9D2E3"/>
            </a:solidFill>
            <a:prstDash val="solid"/>
          </a:ln>
        </p:spPr>
      </p:sp>
      <p:sp>
        <p:nvSpPr>
          <p:cNvPr id="16" name="Shape 14"/>
          <p:cNvSpPr/>
          <p:nvPr/>
        </p:nvSpPr>
        <p:spPr>
          <a:xfrm>
            <a:off x="8055864" y="838505"/>
            <a:ext cx="146304" cy="125273"/>
          </a:xfrm>
          <a:prstGeom prst="rect">
            <a:avLst/>
          </a:prstGeom>
          <a:solidFill>
            <a:srgbClr val="FFFFFF"/>
          </a:solidFill>
          <a:ln w="6350">
            <a:solidFill>
              <a:srgbClr val="C9D2E3"/>
            </a:solidFill>
            <a:prstDash val="solid"/>
          </a:ln>
        </p:spPr>
      </p:sp>
      <p:sp>
        <p:nvSpPr>
          <p:cNvPr id="17" name="Shape 15"/>
          <p:cNvSpPr/>
          <p:nvPr/>
        </p:nvSpPr>
        <p:spPr>
          <a:xfrm>
            <a:off x="8229600" y="838505"/>
            <a:ext cx="146304" cy="125273"/>
          </a:xfrm>
          <a:prstGeom prst="rect">
            <a:avLst/>
          </a:prstGeom>
          <a:solidFill>
            <a:srgbClr val="FFFFFF"/>
          </a:solidFill>
          <a:ln w="6350">
            <a:solidFill>
              <a:srgbClr val="C9D2E3"/>
            </a:solidFill>
            <a:prstDash val="solid"/>
          </a:ln>
        </p:spPr>
      </p:sp>
      <p:sp>
        <p:nvSpPr>
          <p:cNvPr id="18" name="Shape 16"/>
          <p:cNvSpPr/>
          <p:nvPr/>
        </p:nvSpPr>
        <p:spPr>
          <a:xfrm>
            <a:off x="8403336" y="838505"/>
            <a:ext cx="146304" cy="125273"/>
          </a:xfrm>
          <a:prstGeom prst="rect">
            <a:avLst/>
          </a:prstGeom>
          <a:solidFill>
            <a:srgbClr val="FFFFFF"/>
          </a:solidFill>
          <a:ln w="6350">
            <a:solidFill>
              <a:srgbClr val="C9D2E3"/>
            </a:solidFill>
            <a:prstDash val="solid"/>
          </a:ln>
        </p:spPr>
      </p:sp>
      <p:sp>
        <p:nvSpPr>
          <p:cNvPr id="19" name="Shape 17"/>
          <p:cNvSpPr/>
          <p:nvPr/>
        </p:nvSpPr>
        <p:spPr>
          <a:xfrm>
            <a:off x="7269480" y="1036930"/>
            <a:ext cx="1325880" cy="146304"/>
          </a:xfrm>
          <a:prstGeom prst="roundRect">
            <a:avLst>
              <a:gd name="adj" fmla="val 31250"/>
            </a:avLst>
          </a:prstGeom>
          <a:solidFill>
            <a:srgbClr val="EEF2F8"/>
          </a:solidFill>
          <a:ln w="12700">
            <a:solidFill>
              <a:srgbClr val="EEF2F8"/>
            </a:solidFill>
            <a:prstDash val="solid"/>
          </a:ln>
        </p:spPr>
      </p:sp>
      <p:sp>
        <p:nvSpPr>
          <p:cNvPr id="20" name="Text 18"/>
          <p:cNvSpPr txBox="1"/>
          <p:nvPr/>
        </p:nvSpPr>
        <p:spPr>
          <a:xfrm>
            <a:off x="7360920" y="1036930"/>
            <a:ext cx="1143000" cy="146304"/>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③ 増やしたい行動と目標</a:t>
            </a:r>
            <a:endParaRPr lang="en-US" sz="550" dirty="0"/>
          </a:p>
        </p:txBody>
      </p:sp>
      <p:sp>
        <p:nvSpPr>
          <p:cNvPr id="21" name="Text 19"/>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22" name="Text 20"/>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18 / 36</a:t>
            </a:r>
            <a:endParaRPr lang="en-US" sz="800" dirty="0"/>
          </a:p>
        </p:txBody>
      </p:sp>
      <p:sp>
        <p:nvSpPr>
          <p:cNvPr id="23" name="Text 21"/>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叶えたいことが分かると、配信で伝えるべき内容がはっきりするからです。</a:t>
            </a:r>
            <a:endParaRPr lang="en-US" sz="1300" dirty="0"/>
          </a:p>
        </p:txBody>
      </p:sp>
      <p:sp>
        <p:nvSpPr>
          <p:cNvPr id="25" name="Shape 22"/>
          <p:cNvSpPr/>
          <p:nvPr/>
        </p:nvSpPr>
        <p:spPr>
          <a:xfrm>
            <a:off x="548640" y="1737360"/>
            <a:ext cx="3383280" cy="2743200"/>
          </a:xfrm>
          <a:prstGeom prst="roundRect">
            <a:avLst>
              <a:gd name="adj" fmla="val 2667"/>
            </a:avLst>
          </a:prstGeom>
          <a:solidFill>
            <a:srgbClr val="FFFFFF"/>
          </a:solidFill>
          <a:ln w="12700">
            <a:solidFill>
              <a:srgbClr val="34415A"/>
            </a:solidFill>
            <a:prstDash val="solid"/>
          </a:ln>
        </p:spPr>
      </p:sp>
      <p:sp>
        <p:nvSpPr>
          <p:cNvPr id="26" name="Text 23"/>
          <p:cNvSpPr txBox="1"/>
          <p:nvPr/>
        </p:nvSpPr>
        <p:spPr>
          <a:xfrm>
            <a:off x="731520" y="1828800"/>
            <a:ext cx="3017520" cy="320040"/>
          </a:xfrm>
          <a:prstGeom prst="rect">
            <a:avLst/>
          </a:prstGeom>
          <a:noFill/>
          <a:ln/>
        </p:spPr>
        <p:txBody>
          <a:bodyPr wrap="square" lIns="0" tIns="0" rIns="0" bIns="0" rtlCol="0" anchor="t"/>
          <a:lstStyle/>
          <a:p>
            <a:pPr algn="l" indent="0" marL="0">
              <a:buNone/>
            </a:pPr>
            <a:r>
              <a:rPr lang="en-US" sz="1300" b="1" dirty="0">
                <a:solidFill>
                  <a:srgbClr val="34415A"/>
                </a:solidFill>
                <a:latin typeface="LINE Seed JP" pitchFamily="34" charset="0"/>
                <a:ea typeface="LINE Seed JP" pitchFamily="34" charset="-122"/>
                <a:cs typeface="LINE Seed JP" pitchFamily="34" charset="-120"/>
              </a:rPr>
              <a:t>ペルソナに書くこと</a:t>
            </a:r>
            <a:endParaRPr lang="en-US" sz="1300" dirty="0"/>
          </a:p>
        </p:txBody>
      </p:sp>
      <p:sp>
        <p:nvSpPr>
          <p:cNvPr id="27" name="Shape 24"/>
          <p:cNvSpPr/>
          <p:nvPr/>
        </p:nvSpPr>
        <p:spPr>
          <a:xfrm>
            <a:off x="731520" y="2212848"/>
            <a:ext cx="3017520" cy="658368"/>
          </a:xfrm>
          <a:prstGeom prst="roundRect">
            <a:avLst>
              <a:gd name="adj" fmla="val 11111"/>
            </a:avLst>
          </a:prstGeom>
          <a:solidFill>
            <a:srgbClr val="EEF2F8"/>
          </a:solidFill>
          <a:ln w="12700">
            <a:solidFill>
              <a:srgbClr val="EEF2F8"/>
            </a:solidFill>
            <a:prstDash val="solid"/>
          </a:ln>
        </p:spPr>
      </p:sp>
      <p:sp>
        <p:nvSpPr>
          <p:cNvPr id="28" name="Text 25"/>
          <p:cNvSpPr txBox="1"/>
          <p:nvPr/>
        </p:nvSpPr>
        <p:spPr>
          <a:xfrm>
            <a:off x="841248" y="2240280"/>
            <a:ext cx="2834640" cy="256032"/>
          </a:xfrm>
          <a:prstGeom prst="rect">
            <a:avLst/>
          </a:prstGeom>
          <a:noFill/>
          <a:ln/>
        </p:spPr>
        <p:txBody>
          <a:bodyPr wrap="square" lIns="0" tIns="0" rIns="0" bIns="0" rtlCol="0" anchor="t"/>
          <a:lstStyle/>
          <a:p>
            <a:pPr algn="l" indent="0" marL="0">
              <a:buNone/>
            </a:pPr>
            <a:r>
              <a:rPr lang="en-US" sz="1200" b="1" dirty="0">
                <a:solidFill>
                  <a:srgbClr val="1C2B4A"/>
                </a:solidFill>
                <a:latin typeface="LINE Seed JP" pitchFamily="34" charset="0"/>
                <a:ea typeface="LINE Seed JP" pitchFamily="34" charset="-122"/>
                <a:cs typeface="LINE Seed JP" pitchFamily="34" charset="-120"/>
              </a:rPr>
              <a:t>プロフィール</a:t>
            </a:r>
            <a:endParaRPr lang="en-US" sz="1200" dirty="0"/>
          </a:p>
        </p:txBody>
      </p:sp>
      <p:sp>
        <p:nvSpPr>
          <p:cNvPr id="29" name="Text 26"/>
          <p:cNvSpPr txBox="1"/>
          <p:nvPr/>
        </p:nvSpPr>
        <p:spPr>
          <a:xfrm>
            <a:off x="841248" y="2487168"/>
            <a:ext cx="2834640" cy="365760"/>
          </a:xfrm>
          <a:prstGeom prst="rect">
            <a:avLst/>
          </a:prstGeom>
          <a:noFill/>
          <a:ln/>
        </p:spPr>
        <p:txBody>
          <a:bodyPr wrap="square" lIns="0" tIns="0" rIns="0" bIns="0" rtlCol="0" anchor="t"/>
          <a:lstStyle/>
          <a:p>
            <a:pPr algn="l" indent="0" marL="0">
              <a:lnSpc>
                <a:spcPct val="105000"/>
              </a:lnSpc>
              <a:buNone/>
            </a:pPr>
            <a:r>
              <a:rPr lang="en-US" sz="1050" dirty="0">
                <a:solidFill>
                  <a:srgbClr val="34415A"/>
                </a:solidFill>
                <a:latin typeface="LINE Seed JP" pitchFamily="34" charset="0"/>
                <a:ea typeface="LINE Seed JP" pitchFamily="34" charset="-122"/>
                <a:cs typeface="LINE Seed JP" pitchFamily="34" charset="-120"/>
              </a:rPr>
              <a:t>名前・年齢・仕事・家族・</a:t>
            </a:r>
            <a:endParaRPr lang="en-US" sz="1050" dirty="0"/>
          </a:p>
          <a:p>
            <a:pPr algn="l" indent="0" marL="0">
              <a:lnSpc>
                <a:spcPct val="105000"/>
              </a:lnSpc>
              <a:buNone/>
            </a:pPr>
            <a:r>
              <a:rPr lang="en-US" sz="1050" dirty="0">
                <a:solidFill>
                  <a:srgbClr val="34415A"/>
                </a:solidFill>
                <a:latin typeface="LINE Seed JP" pitchFamily="34" charset="0"/>
                <a:ea typeface="LINE Seed JP" pitchFamily="34" charset="-122"/>
                <a:cs typeface="LINE Seed JP" pitchFamily="34" charset="-120"/>
              </a:rPr>
              <a:t>ふだんの過ごし方</a:t>
            </a:r>
            <a:endParaRPr lang="en-US" sz="1050" dirty="0"/>
          </a:p>
        </p:txBody>
      </p:sp>
      <p:sp>
        <p:nvSpPr>
          <p:cNvPr id="30" name="Shape 27"/>
          <p:cNvSpPr/>
          <p:nvPr/>
        </p:nvSpPr>
        <p:spPr>
          <a:xfrm>
            <a:off x="731520" y="2944368"/>
            <a:ext cx="3017520" cy="658368"/>
          </a:xfrm>
          <a:prstGeom prst="roundRect">
            <a:avLst>
              <a:gd name="adj" fmla="val 11111"/>
            </a:avLst>
          </a:prstGeom>
          <a:solidFill>
            <a:srgbClr val="EEF2F8"/>
          </a:solidFill>
          <a:ln w="12700">
            <a:solidFill>
              <a:srgbClr val="EEF2F8"/>
            </a:solidFill>
            <a:prstDash val="solid"/>
          </a:ln>
        </p:spPr>
      </p:sp>
      <p:sp>
        <p:nvSpPr>
          <p:cNvPr id="31" name="Text 28"/>
          <p:cNvSpPr txBox="1"/>
          <p:nvPr/>
        </p:nvSpPr>
        <p:spPr>
          <a:xfrm>
            <a:off x="841248" y="2971800"/>
            <a:ext cx="2834640" cy="256032"/>
          </a:xfrm>
          <a:prstGeom prst="rect">
            <a:avLst/>
          </a:prstGeom>
          <a:noFill/>
          <a:ln/>
        </p:spPr>
        <p:txBody>
          <a:bodyPr wrap="square" lIns="0" tIns="0" rIns="0" bIns="0" rtlCol="0" anchor="t"/>
          <a:lstStyle/>
          <a:p>
            <a:pPr algn="l" indent="0" marL="0">
              <a:buNone/>
            </a:pPr>
            <a:r>
              <a:rPr lang="en-US" sz="1200" b="1" dirty="0">
                <a:solidFill>
                  <a:srgbClr val="1C2B4A"/>
                </a:solidFill>
                <a:latin typeface="LINE Seed JP" pitchFamily="34" charset="0"/>
                <a:ea typeface="LINE Seed JP" pitchFamily="34" charset="-122"/>
                <a:cs typeface="LINE Seed JP" pitchFamily="34" charset="-120"/>
              </a:rPr>
              <a:t>背景</a:t>
            </a:r>
            <a:endParaRPr lang="en-US" sz="1200" dirty="0"/>
          </a:p>
        </p:txBody>
      </p:sp>
      <p:sp>
        <p:nvSpPr>
          <p:cNvPr id="32" name="Text 29"/>
          <p:cNvSpPr txBox="1"/>
          <p:nvPr/>
        </p:nvSpPr>
        <p:spPr>
          <a:xfrm>
            <a:off x="841248" y="3218688"/>
            <a:ext cx="2834640" cy="365760"/>
          </a:xfrm>
          <a:prstGeom prst="rect">
            <a:avLst/>
          </a:prstGeom>
          <a:noFill/>
          <a:ln/>
        </p:spPr>
        <p:txBody>
          <a:bodyPr wrap="square" lIns="0" tIns="0" rIns="0" bIns="0" rtlCol="0" anchor="t"/>
          <a:lstStyle/>
          <a:p>
            <a:pPr algn="l" indent="0" marL="0">
              <a:lnSpc>
                <a:spcPct val="105000"/>
              </a:lnSpc>
              <a:buNone/>
            </a:pPr>
            <a:r>
              <a:rPr lang="en-US" sz="1050" dirty="0">
                <a:solidFill>
                  <a:srgbClr val="34415A"/>
                </a:solidFill>
                <a:latin typeface="LINE Seed JP" pitchFamily="34" charset="0"/>
                <a:ea typeface="LINE Seed JP" pitchFamily="34" charset="-122"/>
                <a:cs typeface="LINE Seed JP" pitchFamily="34" charset="-120"/>
              </a:rPr>
              <a:t>何に困っているか・</a:t>
            </a:r>
            <a:endParaRPr lang="en-US" sz="1050" dirty="0"/>
          </a:p>
          <a:p>
            <a:pPr algn="l" indent="0" marL="0">
              <a:lnSpc>
                <a:spcPct val="105000"/>
              </a:lnSpc>
              <a:buNone/>
            </a:pPr>
            <a:r>
              <a:rPr lang="en-US" sz="1050" dirty="0">
                <a:solidFill>
                  <a:srgbClr val="34415A"/>
                </a:solidFill>
                <a:latin typeface="LINE Seed JP" pitchFamily="34" charset="0"/>
                <a:ea typeface="LINE Seed JP" pitchFamily="34" charset="-122"/>
                <a:cs typeface="LINE Seed JP" pitchFamily="34" charset="-120"/>
              </a:rPr>
              <a:t>どこで知ったか</a:t>
            </a:r>
            <a:endParaRPr lang="en-US" sz="1050" dirty="0"/>
          </a:p>
        </p:txBody>
      </p:sp>
      <p:sp>
        <p:nvSpPr>
          <p:cNvPr id="33" name="Shape 30"/>
          <p:cNvSpPr/>
          <p:nvPr/>
        </p:nvSpPr>
        <p:spPr>
          <a:xfrm>
            <a:off x="731520" y="3675888"/>
            <a:ext cx="3017520" cy="658368"/>
          </a:xfrm>
          <a:prstGeom prst="roundRect">
            <a:avLst>
              <a:gd name="adj" fmla="val 11111"/>
            </a:avLst>
          </a:prstGeom>
          <a:solidFill>
            <a:srgbClr val="FDEBDF"/>
          </a:solidFill>
          <a:ln w="12700">
            <a:solidFill>
              <a:srgbClr val="FDEBDF"/>
            </a:solidFill>
            <a:prstDash val="solid"/>
          </a:ln>
        </p:spPr>
      </p:sp>
      <p:sp>
        <p:nvSpPr>
          <p:cNvPr id="34" name="Text 31"/>
          <p:cNvSpPr txBox="1"/>
          <p:nvPr/>
        </p:nvSpPr>
        <p:spPr>
          <a:xfrm>
            <a:off x="841248" y="3703320"/>
            <a:ext cx="2834640" cy="256032"/>
          </a:xfrm>
          <a:prstGeom prst="rect">
            <a:avLst/>
          </a:prstGeom>
          <a:noFill/>
          <a:ln/>
        </p:spPr>
        <p:txBody>
          <a:bodyPr wrap="square" lIns="0" tIns="0" rIns="0" bIns="0" rtlCol="0" anchor="t"/>
          <a:lstStyle/>
          <a:p>
            <a:pPr algn="l" indent="0" marL="0">
              <a:buNone/>
            </a:pPr>
            <a:r>
              <a:rPr lang="en-US" sz="1200" b="1" dirty="0">
                <a:solidFill>
                  <a:srgbClr val="F26B21"/>
                </a:solidFill>
                <a:latin typeface="LINE Seed JP" pitchFamily="34" charset="0"/>
                <a:ea typeface="LINE Seed JP" pitchFamily="34" charset="-122"/>
                <a:cs typeface="LINE Seed JP" pitchFamily="34" charset="-120"/>
              </a:rPr>
              <a:t>叶えたいこと</a:t>
            </a:r>
            <a:endParaRPr lang="en-US" sz="1200" dirty="0"/>
          </a:p>
        </p:txBody>
      </p:sp>
      <p:sp>
        <p:nvSpPr>
          <p:cNvPr id="35" name="Text 32"/>
          <p:cNvSpPr txBox="1"/>
          <p:nvPr/>
        </p:nvSpPr>
        <p:spPr>
          <a:xfrm>
            <a:off x="841248" y="3950208"/>
            <a:ext cx="2834640" cy="365760"/>
          </a:xfrm>
          <a:prstGeom prst="rect">
            <a:avLst/>
          </a:prstGeom>
          <a:noFill/>
          <a:ln/>
        </p:spPr>
        <p:txBody>
          <a:bodyPr wrap="square" lIns="0" tIns="0" rIns="0" bIns="0" rtlCol="0" anchor="t"/>
          <a:lstStyle/>
          <a:p>
            <a:pPr algn="l" indent="0" marL="0">
              <a:lnSpc>
                <a:spcPct val="105000"/>
              </a:lnSpc>
              <a:buNone/>
            </a:pPr>
            <a:r>
              <a:rPr lang="en-US" sz="1050" dirty="0">
                <a:solidFill>
                  <a:srgbClr val="34415A"/>
                </a:solidFill>
                <a:latin typeface="LINE Seed JP" pitchFamily="34" charset="0"/>
                <a:ea typeface="LINE Seed JP" pitchFamily="34" charset="-122"/>
                <a:cs typeface="LINE Seed JP" pitchFamily="34" charset="-120"/>
              </a:rPr>
              <a:t>この商品で何を叶えたいか</a:t>
            </a:r>
            <a:endParaRPr lang="en-US" sz="1050" dirty="0"/>
          </a:p>
        </p:txBody>
      </p:sp>
      <p:sp>
        <p:nvSpPr>
          <p:cNvPr id="36" name="Shape 33"/>
          <p:cNvSpPr/>
          <p:nvPr/>
        </p:nvSpPr>
        <p:spPr>
          <a:xfrm>
            <a:off x="4069080" y="1737360"/>
            <a:ext cx="1600200" cy="2743200"/>
          </a:xfrm>
          <a:prstGeom prst="roundRect">
            <a:avLst>
              <a:gd name="adj" fmla="val 3429"/>
            </a:avLst>
          </a:prstGeom>
          <a:solidFill>
            <a:srgbClr val="FFFFFF"/>
          </a:solidFill>
          <a:ln w="15875">
            <a:solidFill>
              <a:srgbClr val="F26B21"/>
            </a:solidFill>
            <a:prstDash val="dash"/>
          </a:ln>
        </p:spPr>
      </p:sp>
      <p:sp>
        <p:nvSpPr>
          <p:cNvPr id="37" name="Text 34"/>
          <p:cNvSpPr txBox="1"/>
          <p:nvPr/>
        </p:nvSpPr>
        <p:spPr>
          <a:xfrm>
            <a:off x="4206240" y="1847088"/>
            <a:ext cx="132588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38" name="Text 35"/>
          <p:cNvSpPr txBox="1"/>
          <p:nvPr/>
        </p:nvSpPr>
        <p:spPr>
          <a:xfrm>
            <a:off x="4251960" y="2103120"/>
            <a:ext cx="1234440" cy="2240280"/>
          </a:xfrm>
          <a:prstGeom prst="rect">
            <a:avLst/>
          </a:prstGeom>
          <a:noFill/>
          <a:ln/>
        </p:spPr>
        <p:txBody>
          <a:bodyPr wrap="square" lIns="0" tIns="0" rIns="0" bIns="0" rtlCol="0" anchor="ctr"/>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ペルソナの人物。平日は仕事で、夕食はコンビニが多い</a:t>
            </a:r>
            <a:endParaRPr lang="en-US" sz="1050" dirty="0"/>
          </a:p>
        </p:txBody>
      </p:sp>
      <p:sp>
        <p:nvSpPr>
          <p:cNvPr id="39" name="Text 36"/>
          <p:cNvSpPr txBox="1"/>
          <p:nvPr/>
        </p:nvSpPr>
        <p:spPr>
          <a:xfrm>
            <a:off x="5852160" y="1737360"/>
            <a:ext cx="914400" cy="274320"/>
          </a:xfrm>
          <a:prstGeom prst="rect">
            <a:avLst/>
          </a:prstGeom>
          <a:noFill/>
          <a:ln/>
        </p:spPr>
        <p:txBody>
          <a:bodyPr wrap="square" lIns="0" tIns="0" rIns="0" bIns="0" rtlCol="0" anchor="t"/>
          <a:lstStyle/>
          <a:p>
            <a:pPr algn="l" indent="0" marL="0">
              <a:buNone/>
            </a:pPr>
            <a:r>
              <a:rPr lang="en-US" sz="1200" b="1" dirty="0">
                <a:solidFill>
                  <a:srgbClr val="F26B21"/>
                </a:solidFill>
                <a:latin typeface="LINE Seed JP" pitchFamily="34" charset="0"/>
                <a:ea typeface="LINE Seed JP" pitchFamily="34" charset="-122"/>
                <a:cs typeface="LINE Seed JP" pitchFamily="34" charset="-120"/>
              </a:rPr>
              <a:t>例</a:t>
            </a:r>
            <a:endParaRPr lang="en-US" sz="1200" dirty="0"/>
          </a:p>
        </p:txBody>
      </p:sp>
      <p:sp>
        <p:nvSpPr>
          <p:cNvPr id="40" name="Shape 37"/>
          <p:cNvSpPr/>
          <p:nvPr/>
        </p:nvSpPr>
        <p:spPr>
          <a:xfrm>
            <a:off x="5852160" y="2057400"/>
            <a:ext cx="2743200" cy="1005840"/>
          </a:xfrm>
          <a:prstGeom prst="roundRect">
            <a:avLst>
              <a:gd name="adj" fmla="val 7273"/>
            </a:avLst>
          </a:prstGeom>
          <a:solidFill>
            <a:srgbClr val="FDEBDF"/>
          </a:solidFill>
          <a:ln w="12700">
            <a:solidFill>
              <a:srgbClr val="FDEBDF"/>
            </a:solidFill>
            <a:prstDash val="solid"/>
          </a:ln>
        </p:spPr>
      </p:sp>
      <p:sp>
        <p:nvSpPr>
          <p:cNvPr id="41" name="Text 38"/>
          <p:cNvSpPr txBox="1"/>
          <p:nvPr/>
        </p:nvSpPr>
        <p:spPr>
          <a:xfrm>
            <a:off x="5961888" y="2103120"/>
            <a:ext cx="2560320" cy="256032"/>
          </a:xfrm>
          <a:prstGeom prst="rect">
            <a:avLst/>
          </a:prstGeom>
          <a:noFill/>
          <a:ln/>
        </p:spPr>
        <p:txBody>
          <a:bodyPr wrap="square" lIns="0" tIns="0" rIns="0" bIns="0" rtlCol="0" anchor="t"/>
          <a:lstStyle/>
          <a:p>
            <a:pPr algn="l" indent="0" marL="0">
              <a:buNone/>
            </a:pPr>
            <a:r>
              <a:rPr lang="en-US" sz="1100" b="1" dirty="0">
                <a:solidFill>
                  <a:srgbClr val="F26B21"/>
                </a:solidFill>
                <a:latin typeface="LINE Seed JP" pitchFamily="34" charset="0"/>
                <a:ea typeface="LINE Seed JP" pitchFamily="34" charset="-122"/>
                <a:cs typeface="LINE Seed JP" pitchFamily="34" charset="-120"/>
              </a:rPr>
              <a:t>叶えたいこと</a:t>
            </a:r>
            <a:endParaRPr lang="en-US" sz="1100" dirty="0"/>
          </a:p>
        </p:txBody>
      </p:sp>
      <p:sp>
        <p:nvSpPr>
          <p:cNvPr id="42" name="Text 39"/>
          <p:cNvSpPr txBox="1"/>
          <p:nvPr/>
        </p:nvSpPr>
        <p:spPr>
          <a:xfrm>
            <a:off x="5961888" y="2359152"/>
            <a:ext cx="2560320" cy="640080"/>
          </a:xfrm>
          <a:prstGeom prst="rect">
            <a:avLst/>
          </a:prstGeom>
          <a:noFill/>
          <a:ln/>
        </p:spPr>
        <p:txBody>
          <a:bodyPr wrap="square" lIns="0" tIns="0" rIns="0" bIns="0" rtlCol="0" anchor="ctr"/>
          <a:lstStyle/>
          <a:p>
            <a:pPr algn="l" indent="0" marL="0">
              <a:lnSpc>
                <a:spcPct val="115000"/>
              </a:lnSpc>
              <a:buNone/>
            </a:pPr>
            <a:r>
              <a:rPr lang="en-US" sz="1300" b="1" dirty="0">
                <a:solidFill>
                  <a:srgbClr val="1C2B4A"/>
                </a:solidFill>
                <a:latin typeface="LINE Seed JP" pitchFamily="34" charset="0"/>
                <a:ea typeface="LINE Seed JP" pitchFamily="34" charset="-122"/>
                <a:cs typeface="LINE Seed JP" pitchFamily="34" charset="-120"/>
              </a:rPr>
              <a:t>平日の夕食を、</a:t>
            </a:r>
            <a:endParaRPr lang="en-US" sz="1300" dirty="0"/>
          </a:p>
          <a:p>
            <a:pPr algn="l" indent="0" marL="0">
              <a:lnSpc>
                <a:spcPct val="115000"/>
              </a:lnSpc>
              <a:buNone/>
            </a:pPr>
            <a:r>
              <a:rPr lang="en-US" sz="1300" b="1" dirty="0">
                <a:solidFill>
                  <a:srgbClr val="1C2B4A"/>
                </a:solidFill>
                <a:latin typeface="LINE Seed JP" pitchFamily="34" charset="0"/>
                <a:ea typeface="LINE Seed JP" pitchFamily="34" charset="-122"/>
                <a:cs typeface="LINE Seed JP" pitchFamily="34" charset="-120"/>
              </a:rPr>
              <a:t>コンビニから卒業したい</a:t>
            </a:r>
            <a:endParaRPr lang="en-US" sz="1300" dirty="0"/>
          </a:p>
        </p:txBody>
      </p:sp>
      <p:sp>
        <p:nvSpPr>
          <p:cNvPr id="43" name="Shape 40"/>
          <p:cNvSpPr/>
          <p:nvPr/>
        </p:nvSpPr>
        <p:spPr>
          <a:xfrm>
            <a:off x="7223760" y="3108960"/>
            <a:ext cx="0" cy="320040"/>
          </a:xfrm>
          <a:prstGeom prst="line">
            <a:avLst/>
          </a:prstGeom>
          <a:noFill/>
          <a:ln w="22225">
            <a:solidFill>
              <a:srgbClr val="F26B21"/>
            </a:solidFill>
            <a:prstDash val="solid"/>
            <a:tailEnd type="triangle"/>
          </a:ln>
        </p:spPr>
      </p:sp>
      <p:sp>
        <p:nvSpPr>
          <p:cNvPr id="44" name="Shape 41"/>
          <p:cNvSpPr/>
          <p:nvPr/>
        </p:nvSpPr>
        <p:spPr>
          <a:xfrm>
            <a:off x="5852160" y="3474720"/>
            <a:ext cx="2743200" cy="1005840"/>
          </a:xfrm>
          <a:prstGeom prst="roundRect">
            <a:avLst>
              <a:gd name="adj" fmla="val 7273"/>
            </a:avLst>
          </a:prstGeom>
          <a:solidFill>
            <a:srgbClr val="EEF2F8"/>
          </a:solidFill>
          <a:ln w="12700">
            <a:solidFill>
              <a:srgbClr val="EEF2F8"/>
            </a:solidFill>
            <a:prstDash val="solid"/>
          </a:ln>
        </p:spPr>
      </p:sp>
      <p:sp>
        <p:nvSpPr>
          <p:cNvPr id="45" name="Text 42"/>
          <p:cNvSpPr txBox="1"/>
          <p:nvPr/>
        </p:nvSpPr>
        <p:spPr>
          <a:xfrm>
            <a:off x="5961888" y="3520440"/>
            <a:ext cx="2560320" cy="256032"/>
          </a:xfrm>
          <a:prstGeom prst="rect">
            <a:avLst/>
          </a:prstGeom>
          <a:noFill/>
          <a:ln/>
        </p:spPr>
        <p:txBody>
          <a:bodyPr wrap="square" lIns="0" tIns="0" rIns="0" bIns="0" rtlCol="0" anchor="t"/>
          <a:lstStyle/>
          <a:p>
            <a:pPr algn="l" indent="0" marL="0">
              <a:buNone/>
            </a:pPr>
            <a:r>
              <a:rPr lang="en-US" sz="1100" b="1" dirty="0">
                <a:solidFill>
                  <a:srgbClr val="34415A"/>
                </a:solidFill>
                <a:latin typeface="LINE Seed JP" pitchFamily="34" charset="0"/>
                <a:ea typeface="LINE Seed JP" pitchFamily="34" charset="-122"/>
                <a:cs typeface="LINE Seed JP" pitchFamily="34" charset="-120"/>
              </a:rPr>
              <a:t>配信で伝えること</a:t>
            </a:r>
            <a:endParaRPr lang="en-US" sz="1100" dirty="0"/>
          </a:p>
        </p:txBody>
      </p:sp>
      <p:sp>
        <p:nvSpPr>
          <p:cNvPr id="46" name="Text 43"/>
          <p:cNvSpPr txBox="1"/>
          <p:nvPr/>
        </p:nvSpPr>
        <p:spPr>
          <a:xfrm>
            <a:off x="5961888" y="3776472"/>
            <a:ext cx="2560320" cy="640080"/>
          </a:xfrm>
          <a:prstGeom prst="rect">
            <a:avLst/>
          </a:prstGeom>
          <a:noFill/>
          <a:ln/>
        </p:spPr>
        <p:txBody>
          <a:bodyPr wrap="square" lIns="0" tIns="0" rIns="0" bIns="0" rtlCol="0" anchor="ctr"/>
          <a:lstStyle/>
          <a:p>
            <a:pPr algn="l" indent="0" marL="0">
              <a:lnSpc>
                <a:spcPct val="115000"/>
              </a:lnSpc>
              <a:buNone/>
            </a:pPr>
            <a:r>
              <a:rPr lang="en-US" sz="1300" b="1" dirty="0">
                <a:solidFill>
                  <a:srgbClr val="1C2B4A"/>
                </a:solidFill>
                <a:latin typeface="LINE Seed JP" pitchFamily="34" charset="0"/>
                <a:ea typeface="LINE Seed JP" pitchFamily="34" charset="-122"/>
                <a:cs typeface="LINE Seed JP" pitchFamily="34" charset="-120"/>
              </a:rPr>
              <a:t>仕事帰りでも、</a:t>
            </a:r>
            <a:endParaRPr lang="en-US" sz="1300" dirty="0"/>
          </a:p>
          <a:p>
            <a:pPr algn="l" indent="0" marL="0">
              <a:lnSpc>
                <a:spcPct val="115000"/>
              </a:lnSpc>
              <a:buNone/>
            </a:pPr>
            <a:r>
              <a:rPr lang="en-US" sz="1300" b="1" dirty="0">
                <a:solidFill>
                  <a:srgbClr val="1C2B4A"/>
                </a:solidFill>
                <a:latin typeface="LINE Seed JP" pitchFamily="34" charset="0"/>
                <a:ea typeface="LINE Seed JP" pitchFamily="34" charset="-122"/>
                <a:cs typeface="LINE Seed JP" pitchFamily="34" charset="-120"/>
              </a:rPr>
              <a:t>20分で作れる</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endParaRPr lang="en-US" sz="1000" dirty="0"/>
          </a:p>
        </p:txBody>
      </p:sp>
      <p:sp>
        <p:nvSpPr>
          <p:cNvPr id="4" name="Text 2"/>
          <p:cNvSpPr txBox="1"/>
          <p:nvPr/>
        </p:nvSpPr>
        <p:spPr>
          <a:xfrm>
            <a:off x="548640" y="603504"/>
            <a:ext cx="658368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料理教室の基本情報</a:t>
            </a:r>
            <a:endParaRPr lang="en-US" sz="2400" dirty="0"/>
          </a:p>
        </p:txBody>
      </p:sp>
      <p:sp>
        <p:nvSpPr>
          <p:cNvPr id="5" name="Shape 3"/>
          <p:cNvSpPr/>
          <p:nvPr/>
        </p:nvSpPr>
        <p:spPr>
          <a:xfrm>
            <a:off x="7269480" y="384048"/>
            <a:ext cx="1325880" cy="146304"/>
          </a:xfrm>
          <a:prstGeom prst="roundRect">
            <a:avLst>
              <a:gd name="adj" fmla="val 31250"/>
            </a:avLst>
          </a:prstGeom>
          <a:solidFill>
            <a:srgbClr val="FDEBDF"/>
          </a:solidFill>
          <a:ln w="15875">
            <a:solidFill>
              <a:srgbClr val="F26B21"/>
            </a:solidFill>
            <a:prstDash val="solid"/>
          </a:ln>
        </p:spPr>
      </p:sp>
      <p:sp>
        <p:nvSpPr>
          <p:cNvPr id="6" name="Text 4"/>
          <p:cNvSpPr txBox="1"/>
          <p:nvPr/>
        </p:nvSpPr>
        <p:spPr>
          <a:xfrm>
            <a:off x="7360920" y="384048"/>
            <a:ext cx="1143000" cy="146304"/>
          </a:xfrm>
          <a:prstGeom prst="rect">
            <a:avLst/>
          </a:prstGeom>
          <a:noFill/>
          <a:ln/>
        </p:spPr>
        <p:txBody>
          <a:bodyPr wrap="square" lIns="0" tIns="0" rIns="0" bIns="0" rtlCol="0" anchor="ctr"/>
          <a:lstStyle/>
          <a:p>
            <a:pPr algn="l" indent="0" marL="0">
              <a:buNone/>
            </a:pPr>
            <a:r>
              <a:rPr lang="en-US" sz="550" b="1" dirty="0">
                <a:solidFill>
                  <a:srgbClr val="F26B21"/>
                </a:solidFill>
                <a:latin typeface="LINE Seed JP" pitchFamily="34" charset="0"/>
                <a:ea typeface="LINE Seed JP" pitchFamily="34" charset="-122"/>
                <a:cs typeface="LINE Seed JP" pitchFamily="34" charset="-120"/>
              </a:rPr>
              <a:t>① 基本情報</a:t>
            </a:r>
            <a:endParaRPr lang="en-US" sz="550" dirty="0"/>
          </a:p>
        </p:txBody>
      </p:sp>
      <p:sp>
        <p:nvSpPr>
          <p:cNvPr id="7" name="Shape 5"/>
          <p:cNvSpPr/>
          <p:nvPr/>
        </p:nvSpPr>
        <p:spPr>
          <a:xfrm>
            <a:off x="7269480" y="566928"/>
            <a:ext cx="1325880" cy="198425"/>
          </a:xfrm>
          <a:prstGeom prst="roundRect">
            <a:avLst>
              <a:gd name="adj" fmla="val 23041"/>
            </a:avLst>
          </a:prstGeom>
          <a:solidFill>
            <a:srgbClr val="EEF2F8"/>
          </a:solidFill>
          <a:ln w="12700">
            <a:solidFill>
              <a:srgbClr val="EEF2F8"/>
            </a:solidFill>
            <a:prstDash val="solid"/>
          </a:ln>
        </p:spPr>
      </p:sp>
      <p:sp>
        <p:nvSpPr>
          <p:cNvPr id="8" name="Text 6"/>
          <p:cNvSpPr txBox="1"/>
          <p:nvPr/>
        </p:nvSpPr>
        <p:spPr>
          <a:xfrm>
            <a:off x="7360920" y="566928"/>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上段 いま</a:t>
            </a:r>
            <a:endParaRPr lang="en-US" sz="550" dirty="0"/>
          </a:p>
        </p:txBody>
      </p:sp>
      <p:sp>
        <p:nvSpPr>
          <p:cNvPr id="9" name="Shape 7"/>
          <p:cNvSpPr/>
          <p:nvPr/>
        </p:nvSpPr>
        <p:spPr>
          <a:xfrm>
            <a:off x="7882128" y="603504"/>
            <a:ext cx="146304" cy="125273"/>
          </a:xfrm>
          <a:prstGeom prst="rect">
            <a:avLst/>
          </a:prstGeom>
          <a:solidFill>
            <a:srgbClr val="FFFFFF"/>
          </a:solidFill>
          <a:ln w="6350">
            <a:solidFill>
              <a:srgbClr val="C9D2E3"/>
            </a:solidFill>
            <a:prstDash val="solid"/>
          </a:ln>
        </p:spPr>
      </p:sp>
      <p:sp>
        <p:nvSpPr>
          <p:cNvPr id="10" name="Shape 8"/>
          <p:cNvSpPr/>
          <p:nvPr/>
        </p:nvSpPr>
        <p:spPr>
          <a:xfrm>
            <a:off x="8055864" y="603504"/>
            <a:ext cx="146304" cy="125273"/>
          </a:xfrm>
          <a:prstGeom prst="rect">
            <a:avLst/>
          </a:prstGeom>
          <a:solidFill>
            <a:srgbClr val="FFFFFF"/>
          </a:solidFill>
          <a:ln w="6350">
            <a:solidFill>
              <a:srgbClr val="C9D2E3"/>
            </a:solidFill>
            <a:prstDash val="solid"/>
          </a:ln>
        </p:spPr>
      </p:sp>
      <p:sp>
        <p:nvSpPr>
          <p:cNvPr id="11" name="Shape 9"/>
          <p:cNvSpPr/>
          <p:nvPr/>
        </p:nvSpPr>
        <p:spPr>
          <a:xfrm>
            <a:off x="8229600" y="603504"/>
            <a:ext cx="146304" cy="125273"/>
          </a:xfrm>
          <a:prstGeom prst="rect">
            <a:avLst/>
          </a:prstGeom>
          <a:solidFill>
            <a:srgbClr val="FFFFFF"/>
          </a:solidFill>
          <a:ln w="6350">
            <a:solidFill>
              <a:srgbClr val="C9D2E3"/>
            </a:solidFill>
            <a:prstDash val="solid"/>
          </a:ln>
        </p:spPr>
      </p:sp>
      <p:sp>
        <p:nvSpPr>
          <p:cNvPr id="12" name="Shape 10"/>
          <p:cNvSpPr/>
          <p:nvPr/>
        </p:nvSpPr>
        <p:spPr>
          <a:xfrm>
            <a:off x="8403336" y="603504"/>
            <a:ext cx="146304" cy="125273"/>
          </a:xfrm>
          <a:prstGeom prst="rect">
            <a:avLst/>
          </a:prstGeom>
          <a:solidFill>
            <a:srgbClr val="FFFFFF"/>
          </a:solidFill>
          <a:ln w="6350">
            <a:solidFill>
              <a:srgbClr val="C9D2E3"/>
            </a:solidFill>
            <a:prstDash val="solid"/>
          </a:ln>
        </p:spPr>
      </p:sp>
      <p:sp>
        <p:nvSpPr>
          <p:cNvPr id="13" name="Shape 11"/>
          <p:cNvSpPr/>
          <p:nvPr/>
        </p:nvSpPr>
        <p:spPr>
          <a:xfrm>
            <a:off x="7269480" y="801929"/>
            <a:ext cx="1325880" cy="198425"/>
          </a:xfrm>
          <a:prstGeom prst="roundRect">
            <a:avLst>
              <a:gd name="adj" fmla="val 23041"/>
            </a:avLst>
          </a:prstGeom>
          <a:solidFill>
            <a:srgbClr val="EEF2F8"/>
          </a:solidFill>
          <a:ln w="12700">
            <a:solidFill>
              <a:srgbClr val="EEF2F8"/>
            </a:solidFill>
            <a:prstDash val="solid"/>
          </a:ln>
        </p:spPr>
      </p:sp>
      <p:sp>
        <p:nvSpPr>
          <p:cNvPr id="14" name="Text 12"/>
          <p:cNvSpPr txBox="1"/>
          <p:nvPr/>
        </p:nvSpPr>
        <p:spPr>
          <a:xfrm>
            <a:off x="7360920" y="801929"/>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下段 理想</a:t>
            </a:r>
            <a:endParaRPr lang="en-US" sz="550" dirty="0"/>
          </a:p>
        </p:txBody>
      </p:sp>
      <p:sp>
        <p:nvSpPr>
          <p:cNvPr id="15" name="Shape 13"/>
          <p:cNvSpPr/>
          <p:nvPr/>
        </p:nvSpPr>
        <p:spPr>
          <a:xfrm>
            <a:off x="7882128" y="838505"/>
            <a:ext cx="146304" cy="125273"/>
          </a:xfrm>
          <a:prstGeom prst="rect">
            <a:avLst/>
          </a:prstGeom>
          <a:solidFill>
            <a:srgbClr val="FFFFFF"/>
          </a:solidFill>
          <a:ln w="6350">
            <a:solidFill>
              <a:srgbClr val="C9D2E3"/>
            </a:solidFill>
            <a:prstDash val="solid"/>
          </a:ln>
        </p:spPr>
      </p:sp>
      <p:sp>
        <p:nvSpPr>
          <p:cNvPr id="16" name="Shape 14"/>
          <p:cNvSpPr/>
          <p:nvPr/>
        </p:nvSpPr>
        <p:spPr>
          <a:xfrm>
            <a:off x="8055864" y="838505"/>
            <a:ext cx="146304" cy="125273"/>
          </a:xfrm>
          <a:prstGeom prst="rect">
            <a:avLst/>
          </a:prstGeom>
          <a:solidFill>
            <a:srgbClr val="FFFFFF"/>
          </a:solidFill>
          <a:ln w="6350">
            <a:solidFill>
              <a:srgbClr val="C9D2E3"/>
            </a:solidFill>
            <a:prstDash val="solid"/>
          </a:ln>
        </p:spPr>
      </p:sp>
      <p:sp>
        <p:nvSpPr>
          <p:cNvPr id="17" name="Shape 15"/>
          <p:cNvSpPr/>
          <p:nvPr/>
        </p:nvSpPr>
        <p:spPr>
          <a:xfrm>
            <a:off x="8229600" y="838505"/>
            <a:ext cx="146304" cy="125273"/>
          </a:xfrm>
          <a:prstGeom prst="rect">
            <a:avLst/>
          </a:prstGeom>
          <a:solidFill>
            <a:srgbClr val="FFFFFF"/>
          </a:solidFill>
          <a:ln w="6350">
            <a:solidFill>
              <a:srgbClr val="C9D2E3"/>
            </a:solidFill>
            <a:prstDash val="solid"/>
          </a:ln>
        </p:spPr>
      </p:sp>
      <p:sp>
        <p:nvSpPr>
          <p:cNvPr id="18" name="Shape 16"/>
          <p:cNvSpPr/>
          <p:nvPr/>
        </p:nvSpPr>
        <p:spPr>
          <a:xfrm>
            <a:off x="8403336" y="838505"/>
            <a:ext cx="146304" cy="125273"/>
          </a:xfrm>
          <a:prstGeom prst="rect">
            <a:avLst/>
          </a:prstGeom>
          <a:solidFill>
            <a:srgbClr val="FFFFFF"/>
          </a:solidFill>
          <a:ln w="6350">
            <a:solidFill>
              <a:srgbClr val="C9D2E3"/>
            </a:solidFill>
            <a:prstDash val="solid"/>
          </a:ln>
        </p:spPr>
      </p:sp>
      <p:sp>
        <p:nvSpPr>
          <p:cNvPr id="19" name="Shape 17"/>
          <p:cNvSpPr/>
          <p:nvPr/>
        </p:nvSpPr>
        <p:spPr>
          <a:xfrm>
            <a:off x="7269480" y="1036930"/>
            <a:ext cx="1325880" cy="146304"/>
          </a:xfrm>
          <a:prstGeom prst="roundRect">
            <a:avLst>
              <a:gd name="adj" fmla="val 31250"/>
            </a:avLst>
          </a:prstGeom>
          <a:solidFill>
            <a:srgbClr val="EEF2F8"/>
          </a:solidFill>
          <a:ln w="12700">
            <a:solidFill>
              <a:srgbClr val="EEF2F8"/>
            </a:solidFill>
            <a:prstDash val="solid"/>
          </a:ln>
        </p:spPr>
      </p:sp>
      <p:sp>
        <p:nvSpPr>
          <p:cNvPr id="20" name="Text 18"/>
          <p:cNvSpPr txBox="1"/>
          <p:nvPr/>
        </p:nvSpPr>
        <p:spPr>
          <a:xfrm>
            <a:off x="7360920" y="1036930"/>
            <a:ext cx="1143000" cy="146304"/>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③ 増やしたい行動と目標</a:t>
            </a:r>
            <a:endParaRPr lang="en-US" sz="550" dirty="0"/>
          </a:p>
        </p:txBody>
      </p:sp>
      <p:sp>
        <p:nvSpPr>
          <p:cNvPr id="21" name="Text 19"/>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22" name="Text 20"/>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19 / 36</a:t>
            </a:r>
            <a:endParaRPr lang="en-US" sz="800" dirty="0"/>
          </a:p>
        </p:txBody>
      </p:sp>
      <p:sp>
        <p:nvSpPr>
          <p:cNvPr id="23" name="Shape 21"/>
          <p:cNvSpPr/>
          <p:nvPr/>
        </p:nvSpPr>
        <p:spPr>
          <a:xfrm>
            <a:off x="548640" y="292608"/>
            <a:ext cx="758952" cy="292608"/>
          </a:xfrm>
          <a:prstGeom prst="roundRect">
            <a:avLst>
              <a:gd name="adj" fmla="val 50000"/>
            </a:avLst>
          </a:prstGeom>
          <a:solidFill>
            <a:srgbClr val="F26B21"/>
          </a:solidFill>
          <a:ln w="12700">
            <a:solidFill>
              <a:srgbClr val="F26B21"/>
            </a:solidFill>
            <a:prstDash val="solid"/>
          </a:ln>
        </p:spPr>
      </p:sp>
      <p:sp>
        <p:nvSpPr>
          <p:cNvPr id="24" name="Text 22"/>
          <p:cNvSpPr txBox="1"/>
          <p:nvPr/>
        </p:nvSpPr>
        <p:spPr>
          <a:xfrm>
            <a:off x="548640" y="292608"/>
            <a:ext cx="758952" cy="29260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記入例</a:t>
            </a:r>
            <a:endParaRPr lang="en-US" sz="1050" dirty="0"/>
          </a:p>
        </p:txBody>
      </p:sp>
      <p:sp>
        <p:nvSpPr>
          <p:cNvPr id="25" name="Text 23"/>
          <p:cNvSpPr txBox="1"/>
          <p:nvPr/>
        </p:nvSpPr>
        <p:spPr>
          <a:xfrm>
            <a:off x="1417320" y="292608"/>
            <a:ext cx="4572000" cy="292608"/>
          </a:xfrm>
          <a:prstGeom prst="rect">
            <a:avLst/>
          </a:prstGeom>
          <a:noFill/>
          <a:ln/>
        </p:spPr>
        <p:txBody>
          <a:bodyPr wrap="square" lIns="0" tIns="0" rIns="0" bIns="0" rtlCol="0" anchor="ctr"/>
          <a:lstStyle/>
          <a:p>
            <a:pPr algn="l" indent="0" marL="0">
              <a:buNone/>
            </a:pPr>
            <a:r>
              <a:rPr lang="en-US" sz="1050" b="1" dirty="0">
                <a:solidFill>
                  <a:srgbClr val="F26B21"/>
                </a:solidFill>
                <a:latin typeface="LINE Seed JP" pitchFamily="34" charset="0"/>
                <a:ea typeface="LINE Seed JP" pitchFamily="34" charset="-122"/>
                <a:cs typeface="LINE Seed JP" pitchFamily="34" charset="-120"/>
              </a:rPr>
              <a:t>料理教室（教材用の架空事例）</a:t>
            </a:r>
            <a:endParaRPr lang="en-US" sz="1050" dirty="0"/>
          </a:p>
        </p:txBody>
      </p:sp>
      <p:sp>
        <p:nvSpPr>
          <p:cNvPr id="26" name="Text 24"/>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料理教室を題材にして、商品や相手の特徴を整理して書き出します。</a:t>
            </a:r>
            <a:endParaRPr lang="en-US" sz="13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5852160" cy="914400"/>
        </p:xfrm>
        <a:graphic>
          <a:graphicData uri="http://schemas.openxmlformats.org/drawingml/2006/table">
            <a:tbl>
              <a:tblPr/>
              <a:tblGrid>
                <a:gridCol w="1371600"/>
                <a:gridCol w="4480560"/>
              </a:tblGrid>
              <a:tr h="566928">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商品・サービス</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初心者向けの料理教室（月2回コース、体験レッスン）</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66928">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ターゲット</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料理を始めたい20〜30代の社会人。「一人だと続かない」という声が多い</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66928">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ペルソナ</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佐藤美咲さん、29歳、会社員（営業事務）、一人暮らし。平日は19時まで仕事で、夕食はコンビニが多い。自炊を始めたいが、レシピ動画を見ても一人では続かなかった。Instagramで教室の投稿を見て知った</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bl>
          </a:graphicData>
        </a:graphic>
      </p:graphicFrame>
      <p:sp>
        <p:nvSpPr>
          <p:cNvPr id="29" name="Shape 25"/>
          <p:cNvSpPr/>
          <p:nvPr/>
        </p:nvSpPr>
        <p:spPr>
          <a:xfrm>
            <a:off x="6583680" y="1737360"/>
            <a:ext cx="2011680" cy="2743200"/>
          </a:xfrm>
          <a:prstGeom prst="roundRect">
            <a:avLst>
              <a:gd name="adj" fmla="val 2727"/>
            </a:avLst>
          </a:prstGeom>
          <a:solidFill>
            <a:srgbClr val="FFFFFF"/>
          </a:solidFill>
          <a:ln w="15875">
            <a:solidFill>
              <a:srgbClr val="F26B21"/>
            </a:solidFill>
            <a:prstDash val="dash"/>
          </a:ln>
        </p:spPr>
      </p:sp>
      <p:sp>
        <p:nvSpPr>
          <p:cNvPr id="30" name="Text 26"/>
          <p:cNvSpPr txBox="1"/>
          <p:nvPr/>
        </p:nvSpPr>
        <p:spPr>
          <a:xfrm>
            <a:off x="6720840" y="1847088"/>
            <a:ext cx="173736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31" name="Text 27"/>
          <p:cNvSpPr txBox="1"/>
          <p:nvPr/>
        </p:nvSpPr>
        <p:spPr>
          <a:xfrm>
            <a:off x="6766560" y="2103120"/>
            <a:ext cx="1645920" cy="2240280"/>
          </a:xfrm>
          <a:prstGeom prst="rect">
            <a:avLst/>
          </a:prstGeom>
          <a:noFill/>
          <a:ln/>
        </p:spPr>
        <p:txBody>
          <a:bodyPr wrap="square" lIns="0" tIns="0" rIns="0" bIns="0" rtlCol="0" anchor="ctr"/>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ペルソナの佐藤美咲さん。29歳の会社員。仕事帰りにスマートフォンを見ている</a:t>
            </a:r>
            <a:endParaRPr lang="en-US" sz="10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②いまと理想の流れ</a:t>
            </a:r>
            <a:endParaRPr lang="en-US" sz="1000" dirty="0"/>
          </a:p>
        </p:txBody>
      </p:sp>
      <p:sp>
        <p:nvSpPr>
          <p:cNvPr id="4" name="Text 2"/>
          <p:cNvSpPr txBox="1"/>
          <p:nvPr/>
        </p:nvSpPr>
        <p:spPr>
          <a:xfrm>
            <a:off x="548640" y="603504"/>
            <a:ext cx="658368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4段階のお客さまの行動</a:t>
            </a:r>
            <a:endParaRPr lang="en-US" sz="2400" dirty="0"/>
          </a:p>
        </p:txBody>
      </p:sp>
      <p:sp>
        <p:nvSpPr>
          <p:cNvPr id="5" name="Shape 3"/>
          <p:cNvSpPr/>
          <p:nvPr/>
        </p:nvSpPr>
        <p:spPr>
          <a:xfrm>
            <a:off x="7269480" y="384048"/>
            <a:ext cx="1325880" cy="146304"/>
          </a:xfrm>
          <a:prstGeom prst="roundRect">
            <a:avLst>
              <a:gd name="adj" fmla="val 31250"/>
            </a:avLst>
          </a:prstGeom>
          <a:solidFill>
            <a:srgbClr val="EEF2F8"/>
          </a:solidFill>
          <a:ln w="12700">
            <a:solidFill>
              <a:srgbClr val="EEF2F8"/>
            </a:solidFill>
            <a:prstDash val="solid"/>
          </a:ln>
        </p:spPr>
      </p:sp>
      <p:sp>
        <p:nvSpPr>
          <p:cNvPr id="6" name="Text 4"/>
          <p:cNvSpPr txBox="1"/>
          <p:nvPr/>
        </p:nvSpPr>
        <p:spPr>
          <a:xfrm>
            <a:off x="7360920" y="384048"/>
            <a:ext cx="1143000" cy="146304"/>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① 基本情報</a:t>
            </a:r>
            <a:endParaRPr lang="en-US" sz="550" dirty="0"/>
          </a:p>
        </p:txBody>
      </p:sp>
      <p:sp>
        <p:nvSpPr>
          <p:cNvPr id="7" name="Shape 5"/>
          <p:cNvSpPr/>
          <p:nvPr/>
        </p:nvSpPr>
        <p:spPr>
          <a:xfrm>
            <a:off x="7269480" y="566928"/>
            <a:ext cx="1325880" cy="198425"/>
          </a:xfrm>
          <a:prstGeom prst="roundRect">
            <a:avLst>
              <a:gd name="adj" fmla="val 23041"/>
            </a:avLst>
          </a:prstGeom>
          <a:solidFill>
            <a:srgbClr val="FDEBDF"/>
          </a:solidFill>
          <a:ln w="15875">
            <a:solidFill>
              <a:srgbClr val="F26B21"/>
            </a:solidFill>
            <a:prstDash val="solid"/>
          </a:ln>
        </p:spPr>
      </p:sp>
      <p:sp>
        <p:nvSpPr>
          <p:cNvPr id="8" name="Text 6"/>
          <p:cNvSpPr txBox="1"/>
          <p:nvPr/>
        </p:nvSpPr>
        <p:spPr>
          <a:xfrm>
            <a:off x="7360920" y="566928"/>
            <a:ext cx="566928" cy="198425"/>
          </a:xfrm>
          <a:prstGeom prst="rect">
            <a:avLst/>
          </a:prstGeom>
          <a:noFill/>
          <a:ln/>
        </p:spPr>
        <p:txBody>
          <a:bodyPr wrap="square" lIns="0" tIns="0" rIns="0" bIns="0" rtlCol="0" anchor="ctr"/>
          <a:lstStyle/>
          <a:p>
            <a:pPr algn="l" indent="0" marL="0">
              <a:buNone/>
            </a:pPr>
            <a:r>
              <a:rPr lang="en-US" sz="550" b="1" dirty="0">
                <a:solidFill>
                  <a:srgbClr val="F26B21"/>
                </a:solidFill>
                <a:latin typeface="LINE Seed JP" pitchFamily="34" charset="0"/>
                <a:ea typeface="LINE Seed JP" pitchFamily="34" charset="-122"/>
                <a:cs typeface="LINE Seed JP" pitchFamily="34" charset="-120"/>
              </a:rPr>
              <a:t>② 上段 いま</a:t>
            </a:r>
            <a:endParaRPr lang="en-US" sz="550" dirty="0"/>
          </a:p>
        </p:txBody>
      </p:sp>
      <p:sp>
        <p:nvSpPr>
          <p:cNvPr id="9" name="Shape 7"/>
          <p:cNvSpPr/>
          <p:nvPr/>
        </p:nvSpPr>
        <p:spPr>
          <a:xfrm>
            <a:off x="7882128" y="603504"/>
            <a:ext cx="146304" cy="125273"/>
          </a:xfrm>
          <a:prstGeom prst="rect">
            <a:avLst/>
          </a:prstGeom>
          <a:solidFill>
            <a:srgbClr val="FFFFFF"/>
          </a:solidFill>
          <a:ln w="6350">
            <a:solidFill>
              <a:srgbClr val="F26B21"/>
            </a:solidFill>
            <a:prstDash val="solid"/>
          </a:ln>
        </p:spPr>
      </p:sp>
      <p:sp>
        <p:nvSpPr>
          <p:cNvPr id="10" name="Shape 8"/>
          <p:cNvSpPr/>
          <p:nvPr/>
        </p:nvSpPr>
        <p:spPr>
          <a:xfrm>
            <a:off x="8055864" y="603504"/>
            <a:ext cx="146304" cy="125273"/>
          </a:xfrm>
          <a:prstGeom prst="rect">
            <a:avLst/>
          </a:prstGeom>
          <a:solidFill>
            <a:srgbClr val="FFFFFF"/>
          </a:solidFill>
          <a:ln w="6350">
            <a:solidFill>
              <a:srgbClr val="F26B21"/>
            </a:solidFill>
            <a:prstDash val="solid"/>
          </a:ln>
        </p:spPr>
      </p:sp>
      <p:sp>
        <p:nvSpPr>
          <p:cNvPr id="11" name="Shape 9"/>
          <p:cNvSpPr/>
          <p:nvPr/>
        </p:nvSpPr>
        <p:spPr>
          <a:xfrm>
            <a:off x="8229600" y="603504"/>
            <a:ext cx="146304" cy="125273"/>
          </a:xfrm>
          <a:prstGeom prst="rect">
            <a:avLst/>
          </a:prstGeom>
          <a:solidFill>
            <a:srgbClr val="FFFFFF"/>
          </a:solidFill>
          <a:ln w="6350">
            <a:solidFill>
              <a:srgbClr val="F26B21"/>
            </a:solidFill>
            <a:prstDash val="solid"/>
          </a:ln>
        </p:spPr>
      </p:sp>
      <p:sp>
        <p:nvSpPr>
          <p:cNvPr id="12" name="Shape 10"/>
          <p:cNvSpPr/>
          <p:nvPr/>
        </p:nvSpPr>
        <p:spPr>
          <a:xfrm>
            <a:off x="8403336" y="603504"/>
            <a:ext cx="146304" cy="125273"/>
          </a:xfrm>
          <a:prstGeom prst="rect">
            <a:avLst/>
          </a:prstGeom>
          <a:solidFill>
            <a:srgbClr val="FFFFFF"/>
          </a:solidFill>
          <a:ln w="6350">
            <a:solidFill>
              <a:srgbClr val="F26B21"/>
            </a:solidFill>
            <a:prstDash val="solid"/>
          </a:ln>
        </p:spPr>
      </p:sp>
      <p:sp>
        <p:nvSpPr>
          <p:cNvPr id="13" name="Shape 11"/>
          <p:cNvSpPr/>
          <p:nvPr/>
        </p:nvSpPr>
        <p:spPr>
          <a:xfrm>
            <a:off x="7269480" y="801929"/>
            <a:ext cx="1325880" cy="198425"/>
          </a:xfrm>
          <a:prstGeom prst="roundRect">
            <a:avLst>
              <a:gd name="adj" fmla="val 23041"/>
            </a:avLst>
          </a:prstGeom>
          <a:solidFill>
            <a:srgbClr val="EEF2F8"/>
          </a:solidFill>
          <a:ln w="12700">
            <a:solidFill>
              <a:srgbClr val="EEF2F8"/>
            </a:solidFill>
            <a:prstDash val="solid"/>
          </a:ln>
        </p:spPr>
      </p:sp>
      <p:sp>
        <p:nvSpPr>
          <p:cNvPr id="14" name="Text 12"/>
          <p:cNvSpPr txBox="1"/>
          <p:nvPr/>
        </p:nvSpPr>
        <p:spPr>
          <a:xfrm>
            <a:off x="7360920" y="801929"/>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下段 理想</a:t>
            </a:r>
            <a:endParaRPr lang="en-US" sz="550" dirty="0"/>
          </a:p>
        </p:txBody>
      </p:sp>
      <p:sp>
        <p:nvSpPr>
          <p:cNvPr id="15" name="Shape 13"/>
          <p:cNvSpPr/>
          <p:nvPr/>
        </p:nvSpPr>
        <p:spPr>
          <a:xfrm>
            <a:off x="7882128" y="838505"/>
            <a:ext cx="146304" cy="125273"/>
          </a:xfrm>
          <a:prstGeom prst="rect">
            <a:avLst/>
          </a:prstGeom>
          <a:solidFill>
            <a:srgbClr val="FFFFFF"/>
          </a:solidFill>
          <a:ln w="6350">
            <a:solidFill>
              <a:srgbClr val="C9D2E3"/>
            </a:solidFill>
            <a:prstDash val="solid"/>
          </a:ln>
        </p:spPr>
      </p:sp>
      <p:sp>
        <p:nvSpPr>
          <p:cNvPr id="16" name="Shape 14"/>
          <p:cNvSpPr/>
          <p:nvPr/>
        </p:nvSpPr>
        <p:spPr>
          <a:xfrm>
            <a:off x="8055864" y="838505"/>
            <a:ext cx="146304" cy="125273"/>
          </a:xfrm>
          <a:prstGeom prst="rect">
            <a:avLst/>
          </a:prstGeom>
          <a:solidFill>
            <a:srgbClr val="FFFFFF"/>
          </a:solidFill>
          <a:ln w="6350">
            <a:solidFill>
              <a:srgbClr val="C9D2E3"/>
            </a:solidFill>
            <a:prstDash val="solid"/>
          </a:ln>
        </p:spPr>
      </p:sp>
      <p:sp>
        <p:nvSpPr>
          <p:cNvPr id="17" name="Shape 15"/>
          <p:cNvSpPr/>
          <p:nvPr/>
        </p:nvSpPr>
        <p:spPr>
          <a:xfrm>
            <a:off x="8229600" y="838505"/>
            <a:ext cx="146304" cy="125273"/>
          </a:xfrm>
          <a:prstGeom prst="rect">
            <a:avLst/>
          </a:prstGeom>
          <a:solidFill>
            <a:srgbClr val="FFFFFF"/>
          </a:solidFill>
          <a:ln w="6350">
            <a:solidFill>
              <a:srgbClr val="C9D2E3"/>
            </a:solidFill>
            <a:prstDash val="solid"/>
          </a:ln>
        </p:spPr>
      </p:sp>
      <p:sp>
        <p:nvSpPr>
          <p:cNvPr id="18" name="Shape 16"/>
          <p:cNvSpPr/>
          <p:nvPr/>
        </p:nvSpPr>
        <p:spPr>
          <a:xfrm>
            <a:off x="8403336" y="838505"/>
            <a:ext cx="146304" cy="125273"/>
          </a:xfrm>
          <a:prstGeom prst="rect">
            <a:avLst/>
          </a:prstGeom>
          <a:solidFill>
            <a:srgbClr val="FFFFFF"/>
          </a:solidFill>
          <a:ln w="6350">
            <a:solidFill>
              <a:srgbClr val="C9D2E3"/>
            </a:solidFill>
            <a:prstDash val="solid"/>
          </a:ln>
        </p:spPr>
      </p:sp>
      <p:sp>
        <p:nvSpPr>
          <p:cNvPr id="19" name="Shape 17"/>
          <p:cNvSpPr/>
          <p:nvPr/>
        </p:nvSpPr>
        <p:spPr>
          <a:xfrm>
            <a:off x="7269480" y="1036930"/>
            <a:ext cx="1325880" cy="146304"/>
          </a:xfrm>
          <a:prstGeom prst="roundRect">
            <a:avLst>
              <a:gd name="adj" fmla="val 31250"/>
            </a:avLst>
          </a:prstGeom>
          <a:solidFill>
            <a:srgbClr val="EEF2F8"/>
          </a:solidFill>
          <a:ln w="12700">
            <a:solidFill>
              <a:srgbClr val="EEF2F8"/>
            </a:solidFill>
            <a:prstDash val="solid"/>
          </a:ln>
        </p:spPr>
      </p:sp>
      <p:sp>
        <p:nvSpPr>
          <p:cNvPr id="20" name="Text 18"/>
          <p:cNvSpPr txBox="1"/>
          <p:nvPr/>
        </p:nvSpPr>
        <p:spPr>
          <a:xfrm>
            <a:off x="7360920" y="1036930"/>
            <a:ext cx="1143000" cy="146304"/>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③ 増やしたい行動と目標</a:t>
            </a:r>
            <a:endParaRPr lang="en-US" sz="550" dirty="0"/>
          </a:p>
        </p:txBody>
      </p:sp>
      <p:sp>
        <p:nvSpPr>
          <p:cNvPr id="21" name="Text 19"/>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22" name="Text 20"/>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20 / 36</a:t>
            </a:r>
            <a:endParaRPr lang="en-US" sz="800" dirty="0"/>
          </a:p>
        </p:txBody>
      </p:sp>
      <p:sp>
        <p:nvSpPr>
          <p:cNvPr id="23" name="Text 21"/>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接触の始まりから、継続利用に至るまでにお客さまがとる行動を並べます。</a:t>
            </a:r>
            <a:endParaRPr lang="en-US" sz="1300" dirty="0"/>
          </a:p>
        </p:txBody>
      </p:sp>
      <p:sp>
        <p:nvSpPr>
          <p:cNvPr id="25" name="Shape 22"/>
          <p:cNvSpPr/>
          <p:nvPr/>
        </p:nvSpPr>
        <p:spPr>
          <a:xfrm>
            <a:off x="548640" y="1737360"/>
            <a:ext cx="1929384" cy="420624"/>
          </a:xfrm>
          <a:prstGeom prst="roundRect">
            <a:avLst>
              <a:gd name="adj" fmla="val 50000"/>
            </a:avLst>
          </a:prstGeom>
          <a:solidFill>
            <a:srgbClr val="1C2B4A"/>
          </a:solidFill>
          <a:ln w="12700">
            <a:solidFill>
              <a:srgbClr val="1C2B4A"/>
            </a:solidFill>
            <a:prstDash val="solid"/>
          </a:ln>
        </p:spPr>
      </p:sp>
      <p:sp>
        <p:nvSpPr>
          <p:cNvPr id="26" name="Text 23"/>
          <p:cNvSpPr txBox="1"/>
          <p:nvPr/>
        </p:nvSpPr>
        <p:spPr>
          <a:xfrm>
            <a:off x="548640" y="1737360"/>
            <a:ext cx="1929384" cy="420624"/>
          </a:xfrm>
          <a:prstGeom prst="rect">
            <a:avLst/>
          </a:prstGeom>
          <a:noFill/>
          <a:ln/>
        </p:spPr>
        <p:txBody>
          <a:bodyPr wrap="square" lIns="0" tIns="0" rIns="0" bIns="0" rtlCol="0" anchor="ctr"/>
          <a:lstStyle/>
          <a:p>
            <a:pPr algn="ctr" indent="0" marL="0">
              <a:buNone/>
            </a:pPr>
            <a:endParaRPr lang="en-US" sz="1200" dirty="0"/>
          </a:p>
        </p:txBody>
      </p:sp>
      <p:pic>
        <p:nvPicPr>
          <p:cNvPr id="27"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13232" y="1828800"/>
            <a:ext cx="237744" cy="237744"/>
          </a:xfrm>
          <a:prstGeom prst="rect">
            <a:avLst/>
          </a:prstGeom>
        </p:spPr>
      </p:pic>
      <p:sp>
        <p:nvSpPr>
          <p:cNvPr id="28" name="Text 24"/>
          <p:cNvSpPr txBox="1"/>
          <p:nvPr/>
        </p:nvSpPr>
        <p:spPr>
          <a:xfrm>
            <a:off x="1005840" y="1737360"/>
            <a:ext cx="1380744" cy="420624"/>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集客</a:t>
            </a:r>
            <a:endParaRPr lang="en-US" sz="1200" dirty="0"/>
          </a:p>
        </p:txBody>
      </p:sp>
      <p:sp>
        <p:nvSpPr>
          <p:cNvPr id="29" name="Shape 25"/>
          <p:cNvSpPr/>
          <p:nvPr/>
        </p:nvSpPr>
        <p:spPr>
          <a:xfrm>
            <a:off x="2587752" y="1737360"/>
            <a:ext cx="1929384" cy="420624"/>
          </a:xfrm>
          <a:prstGeom prst="roundRect">
            <a:avLst>
              <a:gd name="adj" fmla="val 50000"/>
            </a:avLst>
          </a:prstGeom>
          <a:solidFill>
            <a:srgbClr val="1C2B4A"/>
          </a:solidFill>
          <a:ln w="12700">
            <a:solidFill>
              <a:srgbClr val="1C2B4A"/>
            </a:solidFill>
            <a:prstDash val="solid"/>
          </a:ln>
        </p:spPr>
      </p:sp>
      <p:sp>
        <p:nvSpPr>
          <p:cNvPr id="30" name="Text 26"/>
          <p:cNvSpPr txBox="1"/>
          <p:nvPr/>
        </p:nvSpPr>
        <p:spPr>
          <a:xfrm>
            <a:off x="2587752" y="1737360"/>
            <a:ext cx="1929384" cy="420624"/>
          </a:xfrm>
          <a:prstGeom prst="rect">
            <a:avLst/>
          </a:prstGeom>
          <a:noFill/>
          <a:ln/>
        </p:spPr>
        <p:txBody>
          <a:bodyPr wrap="square" lIns="0" tIns="0" rIns="0" bIns="0" rtlCol="0" anchor="ctr"/>
          <a:lstStyle/>
          <a:p>
            <a:pPr algn="ctr" indent="0" marL="0">
              <a:buNone/>
            </a:pPr>
            <a:endParaRPr lang="en-US" sz="1200" dirty="0"/>
          </a:p>
        </p:txBody>
      </p:sp>
      <p:pic>
        <p:nvPicPr>
          <p:cNvPr id="31"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52344" y="1828800"/>
            <a:ext cx="237744" cy="237744"/>
          </a:xfrm>
          <a:prstGeom prst="rect">
            <a:avLst/>
          </a:prstGeom>
        </p:spPr>
      </p:pic>
      <p:sp>
        <p:nvSpPr>
          <p:cNvPr id="32" name="Text 27"/>
          <p:cNvSpPr txBox="1"/>
          <p:nvPr/>
        </p:nvSpPr>
        <p:spPr>
          <a:xfrm>
            <a:off x="3044952" y="1737360"/>
            <a:ext cx="1380744" cy="420624"/>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つながる</a:t>
            </a:r>
            <a:endParaRPr lang="en-US" sz="1200" dirty="0"/>
          </a:p>
        </p:txBody>
      </p:sp>
      <p:sp>
        <p:nvSpPr>
          <p:cNvPr id="33" name="Shape 28"/>
          <p:cNvSpPr/>
          <p:nvPr/>
        </p:nvSpPr>
        <p:spPr>
          <a:xfrm>
            <a:off x="4626864" y="1737360"/>
            <a:ext cx="1929384" cy="420624"/>
          </a:xfrm>
          <a:prstGeom prst="roundRect">
            <a:avLst>
              <a:gd name="adj" fmla="val 50000"/>
            </a:avLst>
          </a:prstGeom>
          <a:solidFill>
            <a:srgbClr val="1C2B4A"/>
          </a:solidFill>
          <a:ln w="12700">
            <a:solidFill>
              <a:srgbClr val="1C2B4A"/>
            </a:solidFill>
            <a:prstDash val="solid"/>
          </a:ln>
        </p:spPr>
      </p:sp>
      <p:sp>
        <p:nvSpPr>
          <p:cNvPr id="34" name="Text 29"/>
          <p:cNvSpPr txBox="1"/>
          <p:nvPr/>
        </p:nvSpPr>
        <p:spPr>
          <a:xfrm>
            <a:off x="4626864" y="1737360"/>
            <a:ext cx="1929384" cy="420624"/>
          </a:xfrm>
          <a:prstGeom prst="rect">
            <a:avLst/>
          </a:prstGeom>
          <a:noFill/>
          <a:ln/>
        </p:spPr>
        <p:txBody>
          <a:bodyPr wrap="square" lIns="0" tIns="0" rIns="0" bIns="0" rtlCol="0" anchor="ctr"/>
          <a:lstStyle/>
          <a:p>
            <a:pPr algn="ctr" indent="0" marL="0">
              <a:buNone/>
            </a:pPr>
            <a:endParaRPr lang="en-US" sz="1200" dirty="0"/>
          </a:p>
        </p:txBody>
      </p:sp>
      <p:pic>
        <p:nvPicPr>
          <p:cNvPr id="35"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91456" y="1828800"/>
            <a:ext cx="237744" cy="237744"/>
          </a:xfrm>
          <a:prstGeom prst="rect">
            <a:avLst/>
          </a:prstGeom>
        </p:spPr>
      </p:pic>
      <p:sp>
        <p:nvSpPr>
          <p:cNvPr id="36" name="Text 30"/>
          <p:cNvSpPr txBox="1"/>
          <p:nvPr/>
        </p:nvSpPr>
        <p:spPr>
          <a:xfrm>
            <a:off x="5084064" y="1737360"/>
            <a:ext cx="1380744" cy="420624"/>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購入</a:t>
            </a:r>
            <a:endParaRPr lang="en-US" sz="1200" dirty="0"/>
          </a:p>
        </p:txBody>
      </p:sp>
      <p:sp>
        <p:nvSpPr>
          <p:cNvPr id="37" name="Shape 31"/>
          <p:cNvSpPr/>
          <p:nvPr/>
        </p:nvSpPr>
        <p:spPr>
          <a:xfrm>
            <a:off x="6665976" y="1737360"/>
            <a:ext cx="1929384" cy="420624"/>
          </a:xfrm>
          <a:prstGeom prst="roundRect">
            <a:avLst>
              <a:gd name="adj" fmla="val 50000"/>
            </a:avLst>
          </a:prstGeom>
          <a:solidFill>
            <a:srgbClr val="1C2B4A"/>
          </a:solidFill>
          <a:ln w="12700">
            <a:solidFill>
              <a:srgbClr val="1C2B4A"/>
            </a:solidFill>
            <a:prstDash val="solid"/>
          </a:ln>
        </p:spPr>
      </p:sp>
      <p:sp>
        <p:nvSpPr>
          <p:cNvPr id="38" name="Text 32"/>
          <p:cNvSpPr txBox="1"/>
          <p:nvPr/>
        </p:nvSpPr>
        <p:spPr>
          <a:xfrm>
            <a:off x="6665976" y="1737360"/>
            <a:ext cx="1929384" cy="420624"/>
          </a:xfrm>
          <a:prstGeom prst="rect">
            <a:avLst/>
          </a:prstGeom>
          <a:noFill/>
          <a:ln/>
        </p:spPr>
        <p:txBody>
          <a:bodyPr wrap="square" lIns="0" tIns="0" rIns="0" bIns="0" rtlCol="0" anchor="ctr"/>
          <a:lstStyle/>
          <a:p>
            <a:pPr algn="ctr" indent="0" marL="0">
              <a:buNone/>
            </a:pPr>
            <a:endParaRPr lang="en-US" sz="1200" dirty="0"/>
          </a:p>
        </p:txBody>
      </p:sp>
      <p:pic>
        <p:nvPicPr>
          <p:cNvPr id="39"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30568" y="1828800"/>
            <a:ext cx="237744" cy="237744"/>
          </a:xfrm>
          <a:prstGeom prst="rect">
            <a:avLst/>
          </a:prstGeom>
        </p:spPr>
      </p:pic>
      <p:sp>
        <p:nvSpPr>
          <p:cNvPr id="40" name="Text 33"/>
          <p:cNvSpPr txBox="1"/>
          <p:nvPr/>
        </p:nvSpPr>
        <p:spPr>
          <a:xfrm>
            <a:off x="7123176" y="1737360"/>
            <a:ext cx="1380744" cy="420624"/>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リピート</a:t>
            </a:r>
            <a:endParaRPr lang="en-US" sz="1200" dirty="0"/>
          </a:p>
        </p:txBody>
      </p:sp>
      <p:sp>
        <p:nvSpPr>
          <p:cNvPr id="41" name="Shape 34"/>
          <p:cNvSpPr/>
          <p:nvPr/>
        </p:nvSpPr>
        <p:spPr>
          <a:xfrm>
            <a:off x="548640" y="2267712"/>
            <a:ext cx="1929384" cy="1417320"/>
          </a:xfrm>
          <a:prstGeom prst="roundRect">
            <a:avLst>
              <a:gd name="adj" fmla="val 3871"/>
            </a:avLst>
          </a:prstGeom>
          <a:solidFill>
            <a:srgbClr val="FFFFFF"/>
          </a:solidFill>
          <a:ln w="15875">
            <a:solidFill>
              <a:srgbClr val="F26B21"/>
            </a:solidFill>
            <a:prstDash val="dash"/>
          </a:ln>
        </p:spPr>
      </p:sp>
      <p:sp>
        <p:nvSpPr>
          <p:cNvPr id="42" name="Text 35"/>
          <p:cNvSpPr txBox="1"/>
          <p:nvPr/>
        </p:nvSpPr>
        <p:spPr>
          <a:xfrm>
            <a:off x="685800" y="2377440"/>
            <a:ext cx="1655064"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43" name="Text 36"/>
          <p:cNvSpPr txBox="1"/>
          <p:nvPr/>
        </p:nvSpPr>
        <p:spPr>
          <a:xfrm>
            <a:off x="731520" y="2633472"/>
            <a:ext cx="1563624" cy="914400"/>
          </a:xfrm>
          <a:prstGeom prst="rect">
            <a:avLst/>
          </a:prstGeom>
          <a:noFill/>
          <a:ln/>
        </p:spPr>
        <p:txBody>
          <a:bodyPr wrap="square" lIns="0" tIns="0" rIns="0" bIns="0" rtlCol="0" anchor="ctr"/>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投稿を見る人</a:t>
            </a:r>
            <a:endParaRPr lang="en-US" sz="1050" dirty="0"/>
          </a:p>
        </p:txBody>
      </p:sp>
      <p:sp>
        <p:nvSpPr>
          <p:cNvPr id="44" name="Text 37"/>
          <p:cNvSpPr txBox="1"/>
          <p:nvPr/>
        </p:nvSpPr>
        <p:spPr>
          <a:xfrm>
            <a:off x="548640" y="3767328"/>
            <a:ext cx="1929384" cy="658368"/>
          </a:xfrm>
          <a:prstGeom prst="rect">
            <a:avLst/>
          </a:prstGeom>
          <a:noFill/>
          <a:ln/>
        </p:spPr>
        <p:txBody>
          <a:bodyPr wrap="square" lIns="0" tIns="0" rIns="0" bIns="0" rtlCol="0" anchor="t"/>
          <a:lstStyle/>
          <a:p>
            <a:pPr algn="ctr" indent="0" marL="0">
              <a:lnSpc>
                <a:spcPct val="115000"/>
              </a:lnSpc>
              <a:buNone/>
            </a:pPr>
            <a:r>
              <a:rPr lang="en-US" sz="1250" b="1" dirty="0">
                <a:solidFill>
                  <a:srgbClr val="1C2B4A"/>
                </a:solidFill>
                <a:latin typeface="LINE Seed JP" pitchFamily="34" charset="0"/>
                <a:ea typeface="LINE Seed JP" pitchFamily="34" charset="-122"/>
                <a:cs typeface="LINE Seed JP" pitchFamily="34" charset="-120"/>
              </a:rPr>
              <a:t>知る・興味を持つ</a:t>
            </a:r>
            <a:endParaRPr lang="en-US" sz="1250" dirty="0"/>
          </a:p>
        </p:txBody>
      </p:sp>
      <p:sp>
        <p:nvSpPr>
          <p:cNvPr id="45" name="Shape 38"/>
          <p:cNvSpPr/>
          <p:nvPr/>
        </p:nvSpPr>
        <p:spPr>
          <a:xfrm>
            <a:off x="2587752" y="2267712"/>
            <a:ext cx="1929384" cy="1417320"/>
          </a:xfrm>
          <a:prstGeom prst="roundRect">
            <a:avLst>
              <a:gd name="adj" fmla="val 3871"/>
            </a:avLst>
          </a:prstGeom>
          <a:solidFill>
            <a:srgbClr val="FFFFFF"/>
          </a:solidFill>
          <a:ln w="15875">
            <a:solidFill>
              <a:srgbClr val="F26B21"/>
            </a:solidFill>
            <a:prstDash val="dash"/>
          </a:ln>
        </p:spPr>
      </p:sp>
      <p:sp>
        <p:nvSpPr>
          <p:cNvPr id="46" name="Text 39"/>
          <p:cNvSpPr txBox="1"/>
          <p:nvPr/>
        </p:nvSpPr>
        <p:spPr>
          <a:xfrm>
            <a:off x="2724912" y="2377440"/>
            <a:ext cx="1655064"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47" name="Text 40"/>
          <p:cNvSpPr txBox="1"/>
          <p:nvPr/>
        </p:nvSpPr>
        <p:spPr>
          <a:xfrm>
            <a:off x="2770632" y="2633472"/>
            <a:ext cx="1563624" cy="914400"/>
          </a:xfrm>
          <a:prstGeom prst="rect">
            <a:avLst/>
          </a:prstGeom>
          <a:noFill/>
          <a:ln/>
        </p:spPr>
        <p:txBody>
          <a:bodyPr wrap="square" lIns="0" tIns="0" rIns="0" bIns="0" rtlCol="0" anchor="ctr"/>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LINEに登録する人</a:t>
            </a:r>
            <a:endParaRPr lang="en-US" sz="1050" dirty="0"/>
          </a:p>
        </p:txBody>
      </p:sp>
      <p:sp>
        <p:nvSpPr>
          <p:cNvPr id="48" name="Text 41"/>
          <p:cNvSpPr txBox="1"/>
          <p:nvPr/>
        </p:nvSpPr>
        <p:spPr>
          <a:xfrm>
            <a:off x="2587752" y="3767328"/>
            <a:ext cx="1929384" cy="658368"/>
          </a:xfrm>
          <a:prstGeom prst="rect">
            <a:avLst/>
          </a:prstGeom>
          <a:noFill/>
          <a:ln/>
        </p:spPr>
        <p:txBody>
          <a:bodyPr wrap="square" lIns="0" tIns="0" rIns="0" bIns="0" rtlCol="0" anchor="t"/>
          <a:lstStyle/>
          <a:p>
            <a:pPr algn="ctr" indent="0" marL="0">
              <a:lnSpc>
                <a:spcPct val="115000"/>
              </a:lnSpc>
              <a:buNone/>
            </a:pPr>
            <a:r>
              <a:rPr lang="en-US" sz="1250" b="1" dirty="0">
                <a:solidFill>
                  <a:srgbClr val="1C2B4A"/>
                </a:solidFill>
                <a:latin typeface="LINE Seed JP" pitchFamily="34" charset="0"/>
                <a:ea typeface="LINE Seed JP" pitchFamily="34" charset="-122"/>
                <a:cs typeface="LINE Seed JP" pitchFamily="34" charset="-120"/>
              </a:rPr>
              <a:t>登録して、連絡できる状態になる</a:t>
            </a:r>
            <a:endParaRPr lang="en-US" sz="1250" dirty="0"/>
          </a:p>
        </p:txBody>
      </p:sp>
      <p:sp>
        <p:nvSpPr>
          <p:cNvPr id="49" name="Shape 42"/>
          <p:cNvSpPr/>
          <p:nvPr/>
        </p:nvSpPr>
        <p:spPr>
          <a:xfrm>
            <a:off x="4626864" y="2267712"/>
            <a:ext cx="1929384" cy="1417320"/>
          </a:xfrm>
          <a:prstGeom prst="roundRect">
            <a:avLst>
              <a:gd name="adj" fmla="val 3871"/>
            </a:avLst>
          </a:prstGeom>
          <a:solidFill>
            <a:srgbClr val="FFFFFF"/>
          </a:solidFill>
          <a:ln w="15875">
            <a:solidFill>
              <a:srgbClr val="F26B21"/>
            </a:solidFill>
            <a:prstDash val="dash"/>
          </a:ln>
        </p:spPr>
      </p:sp>
      <p:sp>
        <p:nvSpPr>
          <p:cNvPr id="50" name="Text 43"/>
          <p:cNvSpPr txBox="1"/>
          <p:nvPr/>
        </p:nvSpPr>
        <p:spPr>
          <a:xfrm>
            <a:off x="4764024" y="2377440"/>
            <a:ext cx="1655064"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51" name="Text 44"/>
          <p:cNvSpPr txBox="1"/>
          <p:nvPr/>
        </p:nvSpPr>
        <p:spPr>
          <a:xfrm>
            <a:off x="4809744" y="2633472"/>
            <a:ext cx="1563624" cy="914400"/>
          </a:xfrm>
          <a:prstGeom prst="rect">
            <a:avLst/>
          </a:prstGeom>
          <a:noFill/>
          <a:ln/>
        </p:spPr>
        <p:txBody>
          <a:bodyPr wrap="square" lIns="0" tIns="0" rIns="0" bIns="0" rtlCol="0" anchor="ctr"/>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体験・相談する人</a:t>
            </a:r>
            <a:endParaRPr lang="en-US" sz="1050" dirty="0"/>
          </a:p>
        </p:txBody>
      </p:sp>
      <p:sp>
        <p:nvSpPr>
          <p:cNvPr id="52" name="Text 45"/>
          <p:cNvSpPr txBox="1"/>
          <p:nvPr/>
        </p:nvSpPr>
        <p:spPr>
          <a:xfrm>
            <a:off x="4626864" y="3767328"/>
            <a:ext cx="1929384" cy="658368"/>
          </a:xfrm>
          <a:prstGeom prst="rect">
            <a:avLst/>
          </a:prstGeom>
          <a:noFill/>
          <a:ln/>
        </p:spPr>
        <p:txBody>
          <a:bodyPr wrap="square" lIns="0" tIns="0" rIns="0" bIns="0" rtlCol="0" anchor="t"/>
          <a:lstStyle/>
          <a:p>
            <a:pPr algn="ctr" indent="0" marL="0">
              <a:lnSpc>
                <a:spcPct val="115000"/>
              </a:lnSpc>
              <a:buNone/>
            </a:pPr>
            <a:r>
              <a:rPr lang="en-US" sz="1250" b="1" dirty="0">
                <a:solidFill>
                  <a:srgbClr val="1C2B4A"/>
                </a:solidFill>
                <a:latin typeface="LINE Seed JP" pitchFamily="34" charset="0"/>
                <a:ea typeface="LINE Seed JP" pitchFamily="34" charset="-122"/>
                <a:cs typeface="LINE Seed JP" pitchFamily="34" charset="-120"/>
              </a:rPr>
              <a:t>相談・体験して申し込む</a:t>
            </a:r>
            <a:endParaRPr lang="en-US" sz="1250" dirty="0"/>
          </a:p>
        </p:txBody>
      </p:sp>
      <p:sp>
        <p:nvSpPr>
          <p:cNvPr id="53" name="Shape 46"/>
          <p:cNvSpPr/>
          <p:nvPr/>
        </p:nvSpPr>
        <p:spPr>
          <a:xfrm>
            <a:off x="6665976" y="2267712"/>
            <a:ext cx="1929384" cy="1417320"/>
          </a:xfrm>
          <a:prstGeom prst="roundRect">
            <a:avLst>
              <a:gd name="adj" fmla="val 3871"/>
            </a:avLst>
          </a:prstGeom>
          <a:solidFill>
            <a:srgbClr val="FFFFFF"/>
          </a:solidFill>
          <a:ln w="15875">
            <a:solidFill>
              <a:srgbClr val="F26B21"/>
            </a:solidFill>
            <a:prstDash val="dash"/>
          </a:ln>
        </p:spPr>
      </p:sp>
      <p:sp>
        <p:nvSpPr>
          <p:cNvPr id="54" name="Text 47"/>
          <p:cNvSpPr txBox="1"/>
          <p:nvPr/>
        </p:nvSpPr>
        <p:spPr>
          <a:xfrm>
            <a:off x="6803136" y="2377440"/>
            <a:ext cx="1655064"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55" name="Text 48"/>
          <p:cNvSpPr txBox="1"/>
          <p:nvPr/>
        </p:nvSpPr>
        <p:spPr>
          <a:xfrm>
            <a:off x="6848856" y="2633472"/>
            <a:ext cx="1563624" cy="914400"/>
          </a:xfrm>
          <a:prstGeom prst="rect">
            <a:avLst/>
          </a:prstGeom>
          <a:noFill/>
          <a:ln/>
        </p:spPr>
        <p:txBody>
          <a:bodyPr wrap="square" lIns="0" tIns="0" rIns="0" bIns="0" rtlCol="0" anchor="ctr"/>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もう一度来る人</a:t>
            </a:r>
            <a:endParaRPr lang="en-US" sz="1050" dirty="0"/>
          </a:p>
        </p:txBody>
      </p:sp>
      <p:sp>
        <p:nvSpPr>
          <p:cNvPr id="56" name="Text 49"/>
          <p:cNvSpPr txBox="1"/>
          <p:nvPr/>
        </p:nvSpPr>
        <p:spPr>
          <a:xfrm>
            <a:off x="6665976" y="3767328"/>
            <a:ext cx="1929384" cy="658368"/>
          </a:xfrm>
          <a:prstGeom prst="rect">
            <a:avLst/>
          </a:prstGeom>
          <a:noFill/>
          <a:ln/>
        </p:spPr>
        <p:txBody>
          <a:bodyPr wrap="square" lIns="0" tIns="0" rIns="0" bIns="0" rtlCol="0" anchor="t"/>
          <a:lstStyle/>
          <a:p>
            <a:pPr algn="ctr" indent="0" marL="0">
              <a:lnSpc>
                <a:spcPct val="115000"/>
              </a:lnSpc>
              <a:buNone/>
            </a:pPr>
            <a:r>
              <a:rPr lang="en-US" sz="1250" b="1" dirty="0">
                <a:solidFill>
                  <a:srgbClr val="1C2B4A"/>
                </a:solidFill>
                <a:latin typeface="LINE Seed JP" pitchFamily="34" charset="0"/>
                <a:ea typeface="LINE Seed JP" pitchFamily="34" charset="-122"/>
                <a:cs typeface="LINE Seed JP" pitchFamily="34" charset="-120"/>
              </a:rPr>
              <a:t>もう一度買う・使い続ける</a:t>
            </a:r>
            <a:endParaRPr lang="en-US" sz="12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②いまと理想の流れ</a:t>
            </a:r>
            <a:endParaRPr lang="en-US" sz="1000" dirty="0"/>
          </a:p>
        </p:txBody>
      </p:sp>
      <p:sp>
        <p:nvSpPr>
          <p:cNvPr id="4" name="Text 2"/>
          <p:cNvSpPr txBox="1"/>
          <p:nvPr/>
        </p:nvSpPr>
        <p:spPr>
          <a:xfrm>
            <a:off x="548640" y="603504"/>
            <a:ext cx="658368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上段には現在行っている行動を書く</a:t>
            </a:r>
            <a:endParaRPr lang="en-US" sz="2400" dirty="0"/>
          </a:p>
        </p:txBody>
      </p:sp>
      <p:sp>
        <p:nvSpPr>
          <p:cNvPr id="5" name="Shape 3"/>
          <p:cNvSpPr/>
          <p:nvPr/>
        </p:nvSpPr>
        <p:spPr>
          <a:xfrm>
            <a:off x="7269480" y="384048"/>
            <a:ext cx="1325880" cy="146304"/>
          </a:xfrm>
          <a:prstGeom prst="roundRect">
            <a:avLst>
              <a:gd name="adj" fmla="val 31250"/>
            </a:avLst>
          </a:prstGeom>
          <a:solidFill>
            <a:srgbClr val="EEF2F8"/>
          </a:solidFill>
          <a:ln w="12700">
            <a:solidFill>
              <a:srgbClr val="EEF2F8"/>
            </a:solidFill>
            <a:prstDash val="solid"/>
          </a:ln>
        </p:spPr>
      </p:sp>
      <p:sp>
        <p:nvSpPr>
          <p:cNvPr id="6" name="Text 4"/>
          <p:cNvSpPr txBox="1"/>
          <p:nvPr/>
        </p:nvSpPr>
        <p:spPr>
          <a:xfrm>
            <a:off x="7360920" y="384048"/>
            <a:ext cx="1143000" cy="146304"/>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① 基本情報</a:t>
            </a:r>
            <a:endParaRPr lang="en-US" sz="550" dirty="0"/>
          </a:p>
        </p:txBody>
      </p:sp>
      <p:sp>
        <p:nvSpPr>
          <p:cNvPr id="7" name="Shape 5"/>
          <p:cNvSpPr/>
          <p:nvPr/>
        </p:nvSpPr>
        <p:spPr>
          <a:xfrm>
            <a:off x="7269480" y="566928"/>
            <a:ext cx="1325880" cy="198425"/>
          </a:xfrm>
          <a:prstGeom prst="roundRect">
            <a:avLst>
              <a:gd name="adj" fmla="val 23041"/>
            </a:avLst>
          </a:prstGeom>
          <a:solidFill>
            <a:srgbClr val="FDEBDF"/>
          </a:solidFill>
          <a:ln w="15875">
            <a:solidFill>
              <a:srgbClr val="F26B21"/>
            </a:solidFill>
            <a:prstDash val="solid"/>
          </a:ln>
        </p:spPr>
      </p:sp>
      <p:sp>
        <p:nvSpPr>
          <p:cNvPr id="8" name="Text 6"/>
          <p:cNvSpPr txBox="1"/>
          <p:nvPr/>
        </p:nvSpPr>
        <p:spPr>
          <a:xfrm>
            <a:off x="7360920" y="566928"/>
            <a:ext cx="566928" cy="198425"/>
          </a:xfrm>
          <a:prstGeom prst="rect">
            <a:avLst/>
          </a:prstGeom>
          <a:noFill/>
          <a:ln/>
        </p:spPr>
        <p:txBody>
          <a:bodyPr wrap="square" lIns="0" tIns="0" rIns="0" bIns="0" rtlCol="0" anchor="ctr"/>
          <a:lstStyle/>
          <a:p>
            <a:pPr algn="l" indent="0" marL="0">
              <a:buNone/>
            </a:pPr>
            <a:r>
              <a:rPr lang="en-US" sz="550" b="1" dirty="0">
                <a:solidFill>
                  <a:srgbClr val="F26B21"/>
                </a:solidFill>
                <a:latin typeface="LINE Seed JP" pitchFamily="34" charset="0"/>
                <a:ea typeface="LINE Seed JP" pitchFamily="34" charset="-122"/>
                <a:cs typeface="LINE Seed JP" pitchFamily="34" charset="-120"/>
              </a:rPr>
              <a:t>② 上段 いま</a:t>
            </a:r>
            <a:endParaRPr lang="en-US" sz="550" dirty="0"/>
          </a:p>
        </p:txBody>
      </p:sp>
      <p:sp>
        <p:nvSpPr>
          <p:cNvPr id="9" name="Shape 7"/>
          <p:cNvSpPr/>
          <p:nvPr/>
        </p:nvSpPr>
        <p:spPr>
          <a:xfrm>
            <a:off x="7882128" y="603504"/>
            <a:ext cx="146304" cy="125273"/>
          </a:xfrm>
          <a:prstGeom prst="rect">
            <a:avLst/>
          </a:prstGeom>
          <a:solidFill>
            <a:srgbClr val="FFFFFF"/>
          </a:solidFill>
          <a:ln w="6350">
            <a:solidFill>
              <a:srgbClr val="F26B21"/>
            </a:solidFill>
            <a:prstDash val="solid"/>
          </a:ln>
        </p:spPr>
      </p:sp>
      <p:sp>
        <p:nvSpPr>
          <p:cNvPr id="10" name="Shape 8"/>
          <p:cNvSpPr/>
          <p:nvPr/>
        </p:nvSpPr>
        <p:spPr>
          <a:xfrm>
            <a:off x="8055864" y="603504"/>
            <a:ext cx="146304" cy="125273"/>
          </a:xfrm>
          <a:prstGeom prst="rect">
            <a:avLst/>
          </a:prstGeom>
          <a:solidFill>
            <a:srgbClr val="FFFFFF"/>
          </a:solidFill>
          <a:ln w="6350">
            <a:solidFill>
              <a:srgbClr val="F26B21"/>
            </a:solidFill>
            <a:prstDash val="solid"/>
          </a:ln>
        </p:spPr>
      </p:sp>
      <p:sp>
        <p:nvSpPr>
          <p:cNvPr id="11" name="Shape 9"/>
          <p:cNvSpPr/>
          <p:nvPr/>
        </p:nvSpPr>
        <p:spPr>
          <a:xfrm>
            <a:off x="8229600" y="603504"/>
            <a:ext cx="146304" cy="125273"/>
          </a:xfrm>
          <a:prstGeom prst="rect">
            <a:avLst/>
          </a:prstGeom>
          <a:solidFill>
            <a:srgbClr val="FFFFFF"/>
          </a:solidFill>
          <a:ln w="6350">
            <a:solidFill>
              <a:srgbClr val="F26B21"/>
            </a:solidFill>
            <a:prstDash val="solid"/>
          </a:ln>
        </p:spPr>
      </p:sp>
      <p:sp>
        <p:nvSpPr>
          <p:cNvPr id="12" name="Shape 10"/>
          <p:cNvSpPr/>
          <p:nvPr/>
        </p:nvSpPr>
        <p:spPr>
          <a:xfrm>
            <a:off x="8403336" y="603504"/>
            <a:ext cx="146304" cy="125273"/>
          </a:xfrm>
          <a:prstGeom prst="rect">
            <a:avLst/>
          </a:prstGeom>
          <a:solidFill>
            <a:srgbClr val="FFFFFF"/>
          </a:solidFill>
          <a:ln w="6350">
            <a:solidFill>
              <a:srgbClr val="F26B21"/>
            </a:solidFill>
            <a:prstDash val="solid"/>
          </a:ln>
        </p:spPr>
      </p:sp>
      <p:sp>
        <p:nvSpPr>
          <p:cNvPr id="13" name="Shape 11"/>
          <p:cNvSpPr/>
          <p:nvPr/>
        </p:nvSpPr>
        <p:spPr>
          <a:xfrm>
            <a:off x="7269480" y="801929"/>
            <a:ext cx="1325880" cy="198425"/>
          </a:xfrm>
          <a:prstGeom prst="roundRect">
            <a:avLst>
              <a:gd name="adj" fmla="val 23041"/>
            </a:avLst>
          </a:prstGeom>
          <a:solidFill>
            <a:srgbClr val="EEF2F8"/>
          </a:solidFill>
          <a:ln w="12700">
            <a:solidFill>
              <a:srgbClr val="EEF2F8"/>
            </a:solidFill>
            <a:prstDash val="solid"/>
          </a:ln>
        </p:spPr>
      </p:sp>
      <p:sp>
        <p:nvSpPr>
          <p:cNvPr id="14" name="Text 12"/>
          <p:cNvSpPr txBox="1"/>
          <p:nvPr/>
        </p:nvSpPr>
        <p:spPr>
          <a:xfrm>
            <a:off x="7360920" y="801929"/>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下段 理想</a:t>
            </a:r>
            <a:endParaRPr lang="en-US" sz="550" dirty="0"/>
          </a:p>
        </p:txBody>
      </p:sp>
      <p:sp>
        <p:nvSpPr>
          <p:cNvPr id="15" name="Shape 13"/>
          <p:cNvSpPr/>
          <p:nvPr/>
        </p:nvSpPr>
        <p:spPr>
          <a:xfrm>
            <a:off x="7882128" y="838505"/>
            <a:ext cx="146304" cy="125273"/>
          </a:xfrm>
          <a:prstGeom prst="rect">
            <a:avLst/>
          </a:prstGeom>
          <a:solidFill>
            <a:srgbClr val="FFFFFF"/>
          </a:solidFill>
          <a:ln w="6350">
            <a:solidFill>
              <a:srgbClr val="C9D2E3"/>
            </a:solidFill>
            <a:prstDash val="solid"/>
          </a:ln>
        </p:spPr>
      </p:sp>
      <p:sp>
        <p:nvSpPr>
          <p:cNvPr id="16" name="Shape 14"/>
          <p:cNvSpPr/>
          <p:nvPr/>
        </p:nvSpPr>
        <p:spPr>
          <a:xfrm>
            <a:off x="8055864" y="838505"/>
            <a:ext cx="146304" cy="125273"/>
          </a:xfrm>
          <a:prstGeom prst="rect">
            <a:avLst/>
          </a:prstGeom>
          <a:solidFill>
            <a:srgbClr val="FFFFFF"/>
          </a:solidFill>
          <a:ln w="6350">
            <a:solidFill>
              <a:srgbClr val="C9D2E3"/>
            </a:solidFill>
            <a:prstDash val="solid"/>
          </a:ln>
        </p:spPr>
      </p:sp>
      <p:sp>
        <p:nvSpPr>
          <p:cNvPr id="17" name="Shape 15"/>
          <p:cNvSpPr/>
          <p:nvPr/>
        </p:nvSpPr>
        <p:spPr>
          <a:xfrm>
            <a:off x="8229600" y="838505"/>
            <a:ext cx="146304" cy="125273"/>
          </a:xfrm>
          <a:prstGeom prst="rect">
            <a:avLst/>
          </a:prstGeom>
          <a:solidFill>
            <a:srgbClr val="FFFFFF"/>
          </a:solidFill>
          <a:ln w="6350">
            <a:solidFill>
              <a:srgbClr val="C9D2E3"/>
            </a:solidFill>
            <a:prstDash val="solid"/>
          </a:ln>
        </p:spPr>
      </p:sp>
      <p:sp>
        <p:nvSpPr>
          <p:cNvPr id="18" name="Shape 16"/>
          <p:cNvSpPr/>
          <p:nvPr/>
        </p:nvSpPr>
        <p:spPr>
          <a:xfrm>
            <a:off x="8403336" y="838505"/>
            <a:ext cx="146304" cy="125273"/>
          </a:xfrm>
          <a:prstGeom prst="rect">
            <a:avLst/>
          </a:prstGeom>
          <a:solidFill>
            <a:srgbClr val="FFFFFF"/>
          </a:solidFill>
          <a:ln w="6350">
            <a:solidFill>
              <a:srgbClr val="C9D2E3"/>
            </a:solidFill>
            <a:prstDash val="solid"/>
          </a:ln>
        </p:spPr>
      </p:sp>
      <p:sp>
        <p:nvSpPr>
          <p:cNvPr id="19" name="Shape 17"/>
          <p:cNvSpPr/>
          <p:nvPr/>
        </p:nvSpPr>
        <p:spPr>
          <a:xfrm>
            <a:off x="7269480" y="1036930"/>
            <a:ext cx="1325880" cy="146304"/>
          </a:xfrm>
          <a:prstGeom prst="roundRect">
            <a:avLst>
              <a:gd name="adj" fmla="val 31250"/>
            </a:avLst>
          </a:prstGeom>
          <a:solidFill>
            <a:srgbClr val="EEF2F8"/>
          </a:solidFill>
          <a:ln w="12700">
            <a:solidFill>
              <a:srgbClr val="EEF2F8"/>
            </a:solidFill>
            <a:prstDash val="solid"/>
          </a:ln>
        </p:spPr>
      </p:sp>
      <p:sp>
        <p:nvSpPr>
          <p:cNvPr id="20" name="Text 18"/>
          <p:cNvSpPr txBox="1"/>
          <p:nvPr/>
        </p:nvSpPr>
        <p:spPr>
          <a:xfrm>
            <a:off x="7360920" y="1036930"/>
            <a:ext cx="1143000" cy="146304"/>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③ 増やしたい行動と目標</a:t>
            </a:r>
            <a:endParaRPr lang="en-US" sz="550" dirty="0"/>
          </a:p>
        </p:txBody>
      </p:sp>
      <p:sp>
        <p:nvSpPr>
          <p:cNvPr id="21" name="Text 19"/>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22" name="Text 20"/>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21 / 36</a:t>
            </a:r>
            <a:endParaRPr lang="en-US" sz="800" dirty="0"/>
          </a:p>
        </p:txBody>
      </p:sp>
      <p:sp>
        <p:nvSpPr>
          <p:cNvPr id="23" name="Text 21"/>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集客から継続までの各段階で、自分とお客さまがしていることを書きます。</a:t>
            </a:r>
            <a:endParaRPr lang="en-US" sz="1300" dirty="0"/>
          </a:p>
        </p:txBody>
      </p:sp>
      <p:sp>
        <p:nvSpPr>
          <p:cNvPr id="25" name="Shape 22"/>
          <p:cNvSpPr/>
          <p:nvPr/>
        </p:nvSpPr>
        <p:spPr>
          <a:xfrm>
            <a:off x="1645920" y="1737360"/>
            <a:ext cx="1655064" cy="402336"/>
          </a:xfrm>
          <a:prstGeom prst="roundRect">
            <a:avLst>
              <a:gd name="adj" fmla="val 50000"/>
            </a:avLst>
          </a:prstGeom>
          <a:solidFill>
            <a:srgbClr val="1C2B4A"/>
          </a:solidFill>
          <a:ln w="12700">
            <a:solidFill>
              <a:srgbClr val="1C2B4A"/>
            </a:solidFill>
            <a:prstDash val="solid"/>
          </a:ln>
        </p:spPr>
      </p:sp>
      <p:sp>
        <p:nvSpPr>
          <p:cNvPr id="26" name="Text 23"/>
          <p:cNvSpPr txBox="1"/>
          <p:nvPr/>
        </p:nvSpPr>
        <p:spPr>
          <a:xfrm>
            <a:off x="1645920" y="1737360"/>
            <a:ext cx="1655064" cy="402336"/>
          </a:xfrm>
          <a:prstGeom prst="rect">
            <a:avLst/>
          </a:prstGeom>
          <a:noFill/>
          <a:ln/>
        </p:spPr>
        <p:txBody>
          <a:bodyPr wrap="square" lIns="0" tIns="0" rIns="0" bIns="0" rtlCol="0" anchor="ctr"/>
          <a:lstStyle/>
          <a:p>
            <a:pPr algn="ctr" indent="0" marL="0">
              <a:buNone/>
            </a:pPr>
            <a:endParaRPr lang="en-US" sz="1200" dirty="0"/>
          </a:p>
        </p:txBody>
      </p:sp>
      <p:pic>
        <p:nvPicPr>
          <p:cNvPr id="27"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810512" y="1819656"/>
            <a:ext cx="237744" cy="237744"/>
          </a:xfrm>
          <a:prstGeom prst="rect">
            <a:avLst/>
          </a:prstGeom>
        </p:spPr>
      </p:pic>
      <p:sp>
        <p:nvSpPr>
          <p:cNvPr id="28" name="Text 24"/>
          <p:cNvSpPr txBox="1"/>
          <p:nvPr/>
        </p:nvSpPr>
        <p:spPr>
          <a:xfrm>
            <a:off x="2103120" y="1737360"/>
            <a:ext cx="1106424"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集客</a:t>
            </a:r>
            <a:endParaRPr lang="en-US" sz="1200" dirty="0"/>
          </a:p>
        </p:txBody>
      </p:sp>
      <p:sp>
        <p:nvSpPr>
          <p:cNvPr id="29" name="Shape 25"/>
          <p:cNvSpPr/>
          <p:nvPr/>
        </p:nvSpPr>
        <p:spPr>
          <a:xfrm>
            <a:off x="3410712" y="1737360"/>
            <a:ext cx="1655064" cy="402336"/>
          </a:xfrm>
          <a:prstGeom prst="roundRect">
            <a:avLst>
              <a:gd name="adj" fmla="val 50000"/>
            </a:avLst>
          </a:prstGeom>
          <a:solidFill>
            <a:srgbClr val="1C2B4A"/>
          </a:solidFill>
          <a:ln w="12700">
            <a:solidFill>
              <a:srgbClr val="1C2B4A"/>
            </a:solidFill>
            <a:prstDash val="solid"/>
          </a:ln>
        </p:spPr>
      </p:sp>
      <p:sp>
        <p:nvSpPr>
          <p:cNvPr id="30" name="Text 26"/>
          <p:cNvSpPr txBox="1"/>
          <p:nvPr/>
        </p:nvSpPr>
        <p:spPr>
          <a:xfrm>
            <a:off x="3410712" y="1737360"/>
            <a:ext cx="1655064" cy="402336"/>
          </a:xfrm>
          <a:prstGeom prst="rect">
            <a:avLst/>
          </a:prstGeom>
          <a:noFill/>
          <a:ln/>
        </p:spPr>
        <p:txBody>
          <a:bodyPr wrap="square" lIns="0" tIns="0" rIns="0" bIns="0" rtlCol="0" anchor="ctr"/>
          <a:lstStyle/>
          <a:p>
            <a:pPr algn="ctr" indent="0" marL="0">
              <a:buNone/>
            </a:pPr>
            <a:endParaRPr lang="en-US" sz="1200" dirty="0"/>
          </a:p>
        </p:txBody>
      </p:sp>
      <p:pic>
        <p:nvPicPr>
          <p:cNvPr id="31"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75304" y="1819656"/>
            <a:ext cx="237744" cy="237744"/>
          </a:xfrm>
          <a:prstGeom prst="rect">
            <a:avLst/>
          </a:prstGeom>
        </p:spPr>
      </p:pic>
      <p:sp>
        <p:nvSpPr>
          <p:cNvPr id="32" name="Text 27"/>
          <p:cNvSpPr txBox="1"/>
          <p:nvPr/>
        </p:nvSpPr>
        <p:spPr>
          <a:xfrm>
            <a:off x="3867912" y="1737360"/>
            <a:ext cx="1106424"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つながる</a:t>
            </a:r>
            <a:endParaRPr lang="en-US" sz="1200" dirty="0"/>
          </a:p>
        </p:txBody>
      </p:sp>
      <p:sp>
        <p:nvSpPr>
          <p:cNvPr id="33" name="Shape 28"/>
          <p:cNvSpPr/>
          <p:nvPr/>
        </p:nvSpPr>
        <p:spPr>
          <a:xfrm>
            <a:off x="5175504" y="1737360"/>
            <a:ext cx="1655064" cy="402336"/>
          </a:xfrm>
          <a:prstGeom prst="roundRect">
            <a:avLst>
              <a:gd name="adj" fmla="val 50000"/>
            </a:avLst>
          </a:prstGeom>
          <a:solidFill>
            <a:srgbClr val="1C2B4A"/>
          </a:solidFill>
          <a:ln w="12700">
            <a:solidFill>
              <a:srgbClr val="1C2B4A"/>
            </a:solidFill>
            <a:prstDash val="solid"/>
          </a:ln>
        </p:spPr>
      </p:sp>
      <p:sp>
        <p:nvSpPr>
          <p:cNvPr id="34" name="Text 29"/>
          <p:cNvSpPr txBox="1"/>
          <p:nvPr/>
        </p:nvSpPr>
        <p:spPr>
          <a:xfrm>
            <a:off x="5175504" y="1737360"/>
            <a:ext cx="1655064" cy="402336"/>
          </a:xfrm>
          <a:prstGeom prst="rect">
            <a:avLst/>
          </a:prstGeom>
          <a:noFill/>
          <a:ln/>
        </p:spPr>
        <p:txBody>
          <a:bodyPr wrap="square" lIns="0" tIns="0" rIns="0" bIns="0" rtlCol="0" anchor="ctr"/>
          <a:lstStyle/>
          <a:p>
            <a:pPr algn="ctr" indent="0" marL="0">
              <a:buNone/>
            </a:pPr>
            <a:endParaRPr lang="en-US" sz="1200" dirty="0"/>
          </a:p>
        </p:txBody>
      </p:sp>
      <p:pic>
        <p:nvPicPr>
          <p:cNvPr id="35"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340096" y="1819656"/>
            <a:ext cx="237744" cy="237744"/>
          </a:xfrm>
          <a:prstGeom prst="rect">
            <a:avLst/>
          </a:prstGeom>
        </p:spPr>
      </p:pic>
      <p:sp>
        <p:nvSpPr>
          <p:cNvPr id="36" name="Text 30"/>
          <p:cNvSpPr txBox="1"/>
          <p:nvPr/>
        </p:nvSpPr>
        <p:spPr>
          <a:xfrm>
            <a:off x="5632704" y="1737360"/>
            <a:ext cx="1106424"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購入</a:t>
            </a:r>
            <a:endParaRPr lang="en-US" sz="1200" dirty="0"/>
          </a:p>
        </p:txBody>
      </p:sp>
      <p:sp>
        <p:nvSpPr>
          <p:cNvPr id="37" name="Shape 31"/>
          <p:cNvSpPr/>
          <p:nvPr/>
        </p:nvSpPr>
        <p:spPr>
          <a:xfrm>
            <a:off x="6940296" y="1737360"/>
            <a:ext cx="1655064" cy="402336"/>
          </a:xfrm>
          <a:prstGeom prst="roundRect">
            <a:avLst>
              <a:gd name="adj" fmla="val 50000"/>
            </a:avLst>
          </a:prstGeom>
          <a:solidFill>
            <a:srgbClr val="1C2B4A"/>
          </a:solidFill>
          <a:ln w="12700">
            <a:solidFill>
              <a:srgbClr val="1C2B4A"/>
            </a:solidFill>
            <a:prstDash val="solid"/>
          </a:ln>
        </p:spPr>
      </p:sp>
      <p:sp>
        <p:nvSpPr>
          <p:cNvPr id="38" name="Text 32"/>
          <p:cNvSpPr txBox="1"/>
          <p:nvPr/>
        </p:nvSpPr>
        <p:spPr>
          <a:xfrm>
            <a:off x="6940296" y="1737360"/>
            <a:ext cx="1655064" cy="402336"/>
          </a:xfrm>
          <a:prstGeom prst="rect">
            <a:avLst/>
          </a:prstGeom>
          <a:noFill/>
          <a:ln/>
        </p:spPr>
        <p:txBody>
          <a:bodyPr wrap="square" lIns="0" tIns="0" rIns="0" bIns="0" rtlCol="0" anchor="ctr"/>
          <a:lstStyle/>
          <a:p>
            <a:pPr algn="ctr" indent="0" marL="0">
              <a:buNone/>
            </a:pPr>
            <a:endParaRPr lang="en-US" sz="1200" dirty="0"/>
          </a:p>
        </p:txBody>
      </p:sp>
      <p:pic>
        <p:nvPicPr>
          <p:cNvPr id="39"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104888" y="1819656"/>
            <a:ext cx="237744" cy="237744"/>
          </a:xfrm>
          <a:prstGeom prst="rect">
            <a:avLst/>
          </a:prstGeom>
        </p:spPr>
      </p:pic>
      <p:sp>
        <p:nvSpPr>
          <p:cNvPr id="40" name="Text 33"/>
          <p:cNvSpPr txBox="1"/>
          <p:nvPr/>
        </p:nvSpPr>
        <p:spPr>
          <a:xfrm>
            <a:off x="7397496" y="1737360"/>
            <a:ext cx="1106424"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リピート</a:t>
            </a:r>
            <a:endParaRPr lang="en-US" sz="1200" dirty="0"/>
          </a:p>
        </p:txBody>
      </p:sp>
      <p:sp>
        <p:nvSpPr>
          <p:cNvPr id="41" name="Text 34"/>
          <p:cNvSpPr txBox="1"/>
          <p:nvPr/>
        </p:nvSpPr>
        <p:spPr>
          <a:xfrm>
            <a:off x="548640" y="2240280"/>
            <a:ext cx="1005840" cy="1463040"/>
          </a:xfrm>
          <a:prstGeom prst="rect">
            <a:avLst/>
          </a:prstGeom>
          <a:noFill/>
          <a:ln/>
        </p:spPr>
        <p:txBody>
          <a:bodyPr wrap="square" lIns="0" tIns="0" rIns="0" bIns="0" rtlCol="0" anchor="ctr"/>
          <a:lstStyle/>
          <a:p>
            <a:pPr algn="l" indent="0" marL="0">
              <a:buNone/>
            </a:pPr>
            <a:r>
              <a:rPr lang="en-US" sz="1300" b="1" dirty="0">
                <a:solidFill>
                  <a:srgbClr val="1C2B4A"/>
                </a:solidFill>
                <a:latin typeface="LINE Seed JP" pitchFamily="34" charset="0"/>
                <a:ea typeface="LINE Seed JP" pitchFamily="34" charset="-122"/>
                <a:cs typeface="LINE Seed JP" pitchFamily="34" charset="-120"/>
              </a:rPr>
              <a:t>いまの流れ</a:t>
            </a:r>
            <a:endParaRPr lang="en-US" sz="1300" dirty="0"/>
          </a:p>
        </p:txBody>
      </p:sp>
      <p:sp>
        <p:nvSpPr>
          <p:cNvPr id="42" name="Shape 35"/>
          <p:cNvSpPr/>
          <p:nvPr/>
        </p:nvSpPr>
        <p:spPr>
          <a:xfrm>
            <a:off x="1645920" y="2240280"/>
            <a:ext cx="1655064" cy="1463040"/>
          </a:xfrm>
          <a:prstGeom prst="rect">
            <a:avLst/>
          </a:prstGeom>
          <a:solidFill>
            <a:srgbClr val="FFFFFF"/>
          </a:solidFill>
          <a:ln w="12700">
            <a:solidFill>
              <a:srgbClr val="34415A"/>
            </a:solidFill>
            <a:prstDash val="solid"/>
          </a:ln>
        </p:spPr>
      </p:sp>
      <p:sp>
        <p:nvSpPr>
          <p:cNvPr id="43" name="Text 36"/>
          <p:cNvSpPr txBox="1"/>
          <p:nvPr/>
        </p:nvSpPr>
        <p:spPr>
          <a:xfrm>
            <a:off x="1737360" y="2304288"/>
            <a:ext cx="1472184" cy="274320"/>
          </a:xfrm>
          <a:prstGeom prst="rect">
            <a:avLst/>
          </a:prstGeom>
          <a:noFill/>
          <a:ln/>
        </p:spPr>
        <p:txBody>
          <a:bodyPr wrap="square" lIns="0" tIns="0" rIns="0" bIns="0" rtlCol="0" anchor="t"/>
          <a:lstStyle/>
          <a:p>
            <a:pPr algn="l" indent="0" marL="0">
              <a:buNone/>
            </a:pPr>
            <a:r>
              <a:rPr lang="en-US" sz="1050" b="1" dirty="0">
                <a:solidFill>
                  <a:srgbClr val="F26B21"/>
                </a:solidFill>
                <a:latin typeface="LINE Seed JP" pitchFamily="34" charset="0"/>
                <a:ea typeface="LINE Seed JP" pitchFamily="34" charset="-122"/>
                <a:cs typeface="LINE Seed JP" pitchFamily="34" charset="-120"/>
              </a:rPr>
              <a:t>いまやっていること</a:t>
            </a:r>
            <a:endParaRPr lang="en-US" sz="1050" dirty="0"/>
          </a:p>
        </p:txBody>
      </p:sp>
      <p:sp>
        <p:nvSpPr>
          <p:cNvPr id="44" name="Text 37"/>
          <p:cNvSpPr txBox="1"/>
          <p:nvPr/>
        </p:nvSpPr>
        <p:spPr>
          <a:xfrm>
            <a:off x="1737360" y="2578608"/>
            <a:ext cx="1472184" cy="548640"/>
          </a:xfrm>
          <a:prstGeom prst="rect">
            <a:avLst/>
          </a:prstGeom>
          <a:noFill/>
          <a:ln/>
        </p:spPr>
        <p:txBody>
          <a:bodyPr wrap="square" lIns="0" tIns="0" rIns="0" bIns="0" rtlCol="0" anchor="t"/>
          <a:lstStyle/>
          <a:p>
            <a:pPr algn="l" indent="0" marL="0">
              <a:buNone/>
            </a:pPr>
            <a:r>
              <a:rPr lang="en-US" sz="1100" dirty="0">
                <a:solidFill>
                  <a:srgbClr val="34415A"/>
                </a:solidFill>
                <a:latin typeface="LINE Seed JP" pitchFamily="34" charset="0"/>
                <a:ea typeface="LINE Seed JP" pitchFamily="34" charset="-122"/>
                <a:cs typeface="LINE Seed JP" pitchFamily="34" charset="-120"/>
              </a:rPr>
              <a:t>投稿、チラシ、</a:t>
            </a:r>
            <a:endParaRPr lang="en-US" sz="1100" dirty="0"/>
          </a:p>
          <a:p>
            <a:pPr algn="l" indent="0" marL="0">
              <a:buNone/>
            </a:pPr>
            <a:r>
              <a:rPr lang="en-US" sz="1100" dirty="0">
                <a:solidFill>
                  <a:srgbClr val="34415A"/>
                </a:solidFill>
                <a:latin typeface="LINE Seed JP" pitchFamily="34" charset="0"/>
                <a:ea typeface="LINE Seed JP" pitchFamily="34" charset="-122"/>
                <a:cs typeface="LINE Seed JP" pitchFamily="34" charset="-120"/>
              </a:rPr>
              <a:t>広告など</a:t>
            </a:r>
            <a:endParaRPr lang="en-US" sz="1100" dirty="0"/>
          </a:p>
        </p:txBody>
      </p:sp>
      <p:sp>
        <p:nvSpPr>
          <p:cNvPr id="45" name="Text 38"/>
          <p:cNvSpPr txBox="1"/>
          <p:nvPr/>
        </p:nvSpPr>
        <p:spPr>
          <a:xfrm>
            <a:off x="1737360" y="3200400"/>
            <a:ext cx="1472184" cy="411480"/>
          </a:xfrm>
          <a:prstGeom prst="rect">
            <a:avLst/>
          </a:prstGeom>
          <a:noFill/>
          <a:ln/>
        </p:spPr>
        <p:txBody>
          <a:bodyPr wrap="square" lIns="0" tIns="0" rIns="0" bIns="0" rtlCol="0" anchor="t"/>
          <a:lstStyle/>
          <a:p>
            <a:pPr algn="l" indent="0" marL="0">
              <a:buNone/>
            </a:pPr>
            <a:r>
              <a:rPr lang="en-US" sz="1050" b="1" dirty="0">
                <a:solidFill>
                  <a:srgbClr val="F26B21"/>
                </a:solidFill>
                <a:latin typeface="LINE Seed JP" pitchFamily="34" charset="0"/>
                <a:ea typeface="LINE Seed JP" pitchFamily="34" charset="-122"/>
                <a:cs typeface="LINE Seed JP" pitchFamily="34" charset="-120"/>
              </a:rPr>
              <a:t>お客さまがしていること</a:t>
            </a:r>
            <a:endParaRPr lang="en-US" sz="1050" dirty="0"/>
          </a:p>
        </p:txBody>
      </p:sp>
      <p:sp>
        <p:nvSpPr>
          <p:cNvPr id="46" name="Shape 39"/>
          <p:cNvSpPr/>
          <p:nvPr/>
        </p:nvSpPr>
        <p:spPr>
          <a:xfrm>
            <a:off x="3410712" y="2240280"/>
            <a:ext cx="1655064" cy="1463040"/>
          </a:xfrm>
          <a:prstGeom prst="rect">
            <a:avLst/>
          </a:prstGeom>
          <a:solidFill>
            <a:srgbClr val="FFFFFF"/>
          </a:solidFill>
          <a:ln w="12700">
            <a:solidFill>
              <a:srgbClr val="34415A"/>
            </a:solidFill>
            <a:prstDash val="solid"/>
          </a:ln>
        </p:spPr>
      </p:sp>
      <p:sp>
        <p:nvSpPr>
          <p:cNvPr id="47" name="Text 40"/>
          <p:cNvSpPr txBox="1"/>
          <p:nvPr/>
        </p:nvSpPr>
        <p:spPr>
          <a:xfrm>
            <a:off x="3502152" y="2304288"/>
            <a:ext cx="1472184" cy="274320"/>
          </a:xfrm>
          <a:prstGeom prst="rect">
            <a:avLst/>
          </a:prstGeom>
          <a:noFill/>
          <a:ln/>
        </p:spPr>
        <p:txBody>
          <a:bodyPr wrap="square" lIns="0" tIns="0" rIns="0" bIns="0" rtlCol="0" anchor="t"/>
          <a:lstStyle/>
          <a:p>
            <a:pPr algn="l" indent="0" marL="0">
              <a:buNone/>
            </a:pPr>
            <a:r>
              <a:rPr lang="en-US" sz="1050" b="1" dirty="0">
                <a:solidFill>
                  <a:srgbClr val="F26B21"/>
                </a:solidFill>
                <a:latin typeface="LINE Seed JP" pitchFamily="34" charset="0"/>
                <a:ea typeface="LINE Seed JP" pitchFamily="34" charset="-122"/>
                <a:cs typeface="LINE Seed JP" pitchFamily="34" charset="-120"/>
              </a:rPr>
              <a:t>いまやっていること</a:t>
            </a:r>
            <a:endParaRPr lang="en-US" sz="1050" dirty="0"/>
          </a:p>
        </p:txBody>
      </p:sp>
      <p:sp>
        <p:nvSpPr>
          <p:cNvPr id="48" name="Text 41"/>
          <p:cNvSpPr txBox="1"/>
          <p:nvPr/>
        </p:nvSpPr>
        <p:spPr>
          <a:xfrm>
            <a:off x="3502152" y="2578608"/>
            <a:ext cx="1472184" cy="548640"/>
          </a:xfrm>
          <a:prstGeom prst="rect">
            <a:avLst/>
          </a:prstGeom>
          <a:noFill/>
          <a:ln/>
        </p:spPr>
        <p:txBody>
          <a:bodyPr wrap="square" lIns="0" tIns="0" rIns="0" bIns="0" rtlCol="0" anchor="t"/>
          <a:lstStyle/>
          <a:p>
            <a:pPr algn="l" indent="0" marL="0">
              <a:buNone/>
            </a:pPr>
            <a:r>
              <a:rPr lang="en-US" sz="1100" dirty="0">
                <a:solidFill>
                  <a:srgbClr val="34415A"/>
                </a:solidFill>
                <a:latin typeface="LINE Seed JP" pitchFamily="34" charset="0"/>
                <a:ea typeface="LINE Seed JP" pitchFamily="34" charset="-122"/>
                <a:cs typeface="LINE Seed JP" pitchFamily="34" charset="-120"/>
              </a:rPr>
              <a:t>LINE登録のお礼、</a:t>
            </a:r>
            <a:endParaRPr lang="en-US" sz="1100" dirty="0"/>
          </a:p>
          <a:p>
            <a:pPr algn="l" indent="0" marL="0">
              <a:buNone/>
            </a:pPr>
            <a:r>
              <a:rPr lang="en-US" sz="1100" dirty="0">
                <a:solidFill>
                  <a:srgbClr val="34415A"/>
                </a:solidFill>
                <a:latin typeface="LINE Seed JP" pitchFamily="34" charset="0"/>
                <a:ea typeface="LINE Seed JP" pitchFamily="34" charset="-122"/>
                <a:cs typeface="LINE Seed JP" pitchFamily="34" charset="-120"/>
              </a:rPr>
              <a:t>登録特典など</a:t>
            </a:r>
            <a:endParaRPr lang="en-US" sz="1100" dirty="0"/>
          </a:p>
        </p:txBody>
      </p:sp>
      <p:sp>
        <p:nvSpPr>
          <p:cNvPr id="49" name="Text 42"/>
          <p:cNvSpPr txBox="1"/>
          <p:nvPr/>
        </p:nvSpPr>
        <p:spPr>
          <a:xfrm>
            <a:off x="3502152" y="3200400"/>
            <a:ext cx="1472184" cy="411480"/>
          </a:xfrm>
          <a:prstGeom prst="rect">
            <a:avLst/>
          </a:prstGeom>
          <a:noFill/>
          <a:ln/>
        </p:spPr>
        <p:txBody>
          <a:bodyPr wrap="square" lIns="0" tIns="0" rIns="0" bIns="0" rtlCol="0" anchor="t"/>
          <a:lstStyle/>
          <a:p>
            <a:pPr algn="l" indent="0" marL="0">
              <a:buNone/>
            </a:pPr>
            <a:r>
              <a:rPr lang="en-US" sz="1050" b="1" dirty="0">
                <a:solidFill>
                  <a:srgbClr val="F26B21"/>
                </a:solidFill>
                <a:latin typeface="LINE Seed JP" pitchFamily="34" charset="0"/>
                <a:ea typeface="LINE Seed JP" pitchFamily="34" charset="-122"/>
                <a:cs typeface="LINE Seed JP" pitchFamily="34" charset="-120"/>
              </a:rPr>
              <a:t>お客さまがしていること</a:t>
            </a:r>
            <a:endParaRPr lang="en-US" sz="1050" dirty="0"/>
          </a:p>
        </p:txBody>
      </p:sp>
      <p:sp>
        <p:nvSpPr>
          <p:cNvPr id="50" name="Shape 43"/>
          <p:cNvSpPr/>
          <p:nvPr/>
        </p:nvSpPr>
        <p:spPr>
          <a:xfrm>
            <a:off x="5175504" y="2240280"/>
            <a:ext cx="1655064" cy="1463040"/>
          </a:xfrm>
          <a:prstGeom prst="rect">
            <a:avLst/>
          </a:prstGeom>
          <a:solidFill>
            <a:srgbClr val="FFFFFF"/>
          </a:solidFill>
          <a:ln w="12700">
            <a:solidFill>
              <a:srgbClr val="34415A"/>
            </a:solidFill>
            <a:prstDash val="solid"/>
          </a:ln>
        </p:spPr>
      </p:sp>
      <p:sp>
        <p:nvSpPr>
          <p:cNvPr id="51" name="Text 44"/>
          <p:cNvSpPr txBox="1"/>
          <p:nvPr/>
        </p:nvSpPr>
        <p:spPr>
          <a:xfrm>
            <a:off x="5266944" y="2304288"/>
            <a:ext cx="1472184" cy="274320"/>
          </a:xfrm>
          <a:prstGeom prst="rect">
            <a:avLst/>
          </a:prstGeom>
          <a:noFill/>
          <a:ln/>
        </p:spPr>
        <p:txBody>
          <a:bodyPr wrap="square" lIns="0" tIns="0" rIns="0" bIns="0" rtlCol="0" anchor="t"/>
          <a:lstStyle/>
          <a:p>
            <a:pPr algn="l" indent="0" marL="0">
              <a:buNone/>
            </a:pPr>
            <a:r>
              <a:rPr lang="en-US" sz="1050" b="1" dirty="0">
                <a:solidFill>
                  <a:srgbClr val="F26B21"/>
                </a:solidFill>
                <a:latin typeface="LINE Seed JP" pitchFamily="34" charset="0"/>
                <a:ea typeface="LINE Seed JP" pitchFamily="34" charset="-122"/>
                <a:cs typeface="LINE Seed JP" pitchFamily="34" charset="-120"/>
              </a:rPr>
              <a:t>いまやっていること</a:t>
            </a:r>
            <a:endParaRPr lang="en-US" sz="1050" dirty="0"/>
          </a:p>
        </p:txBody>
      </p:sp>
      <p:sp>
        <p:nvSpPr>
          <p:cNvPr id="52" name="Text 45"/>
          <p:cNvSpPr txBox="1"/>
          <p:nvPr/>
        </p:nvSpPr>
        <p:spPr>
          <a:xfrm>
            <a:off x="5266944" y="2578608"/>
            <a:ext cx="1472184" cy="548640"/>
          </a:xfrm>
          <a:prstGeom prst="rect">
            <a:avLst/>
          </a:prstGeom>
          <a:noFill/>
          <a:ln/>
        </p:spPr>
        <p:txBody>
          <a:bodyPr wrap="square" lIns="0" tIns="0" rIns="0" bIns="0" rtlCol="0" anchor="t"/>
          <a:lstStyle/>
          <a:p>
            <a:pPr algn="l" indent="0" marL="0">
              <a:buNone/>
            </a:pPr>
            <a:r>
              <a:rPr lang="en-US" sz="1100" dirty="0">
                <a:solidFill>
                  <a:srgbClr val="34415A"/>
                </a:solidFill>
                <a:latin typeface="LINE Seed JP" pitchFamily="34" charset="0"/>
                <a:ea typeface="LINE Seed JP" pitchFamily="34" charset="-122"/>
                <a:cs typeface="LINE Seed JP" pitchFamily="34" charset="-120"/>
              </a:rPr>
              <a:t>体験後の連絡、</a:t>
            </a:r>
            <a:endParaRPr lang="en-US" sz="1100" dirty="0"/>
          </a:p>
          <a:p>
            <a:pPr algn="l" indent="0" marL="0">
              <a:buNone/>
            </a:pPr>
            <a:r>
              <a:rPr lang="en-US" sz="1100" dirty="0">
                <a:solidFill>
                  <a:srgbClr val="34415A"/>
                </a:solidFill>
                <a:latin typeface="LINE Seed JP" pitchFamily="34" charset="0"/>
                <a:ea typeface="LINE Seed JP" pitchFamily="34" charset="-122"/>
                <a:cs typeface="LINE Seed JP" pitchFamily="34" charset="-120"/>
              </a:rPr>
              <a:t>申込の声かけなど</a:t>
            </a:r>
            <a:endParaRPr lang="en-US" sz="1100" dirty="0"/>
          </a:p>
        </p:txBody>
      </p:sp>
      <p:sp>
        <p:nvSpPr>
          <p:cNvPr id="53" name="Text 46"/>
          <p:cNvSpPr txBox="1"/>
          <p:nvPr/>
        </p:nvSpPr>
        <p:spPr>
          <a:xfrm>
            <a:off x="5266944" y="3200400"/>
            <a:ext cx="1472184" cy="411480"/>
          </a:xfrm>
          <a:prstGeom prst="rect">
            <a:avLst/>
          </a:prstGeom>
          <a:noFill/>
          <a:ln/>
        </p:spPr>
        <p:txBody>
          <a:bodyPr wrap="square" lIns="0" tIns="0" rIns="0" bIns="0" rtlCol="0" anchor="t"/>
          <a:lstStyle/>
          <a:p>
            <a:pPr algn="l" indent="0" marL="0">
              <a:buNone/>
            </a:pPr>
            <a:r>
              <a:rPr lang="en-US" sz="1050" b="1" dirty="0">
                <a:solidFill>
                  <a:srgbClr val="F26B21"/>
                </a:solidFill>
                <a:latin typeface="LINE Seed JP" pitchFamily="34" charset="0"/>
                <a:ea typeface="LINE Seed JP" pitchFamily="34" charset="-122"/>
                <a:cs typeface="LINE Seed JP" pitchFamily="34" charset="-120"/>
              </a:rPr>
              <a:t>お客さまがしていること</a:t>
            </a:r>
            <a:endParaRPr lang="en-US" sz="1050" dirty="0"/>
          </a:p>
        </p:txBody>
      </p:sp>
      <p:sp>
        <p:nvSpPr>
          <p:cNvPr id="54" name="Shape 47"/>
          <p:cNvSpPr/>
          <p:nvPr/>
        </p:nvSpPr>
        <p:spPr>
          <a:xfrm>
            <a:off x="6940296" y="2240280"/>
            <a:ext cx="1655064" cy="1463040"/>
          </a:xfrm>
          <a:prstGeom prst="rect">
            <a:avLst/>
          </a:prstGeom>
          <a:solidFill>
            <a:srgbClr val="FFFFFF"/>
          </a:solidFill>
          <a:ln w="12700">
            <a:solidFill>
              <a:srgbClr val="34415A"/>
            </a:solidFill>
            <a:prstDash val="solid"/>
          </a:ln>
        </p:spPr>
      </p:sp>
      <p:sp>
        <p:nvSpPr>
          <p:cNvPr id="55" name="Text 48"/>
          <p:cNvSpPr txBox="1"/>
          <p:nvPr/>
        </p:nvSpPr>
        <p:spPr>
          <a:xfrm>
            <a:off x="7031736" y="2304288"/>
            <a:ext cx="1472184" cy="274320"/>
          </a:xfrm>
          <a:prstGeom prst="rect">
            <a:avLst/>
          </a:prstGeom>
          <a:noFill/>
          <a:ln/>
        </p:spPr>
        <p:txBody>
          <a:bodyPr wrap="square" lIns="0" tIns="0" rIns="0" bIns="0" rtlCol="0" anchor="t"/>
          <a:lstStyle/>
          <a:p>
            <a:pPr algn="l" indent="0" marL="0">
              <a:buNone/>
            </a:pPr>
            <a:r>
              <a:rPr lang="en-US" sz="1050" b="1" dirty="0">
                <a:solidFill>
                  <a:srgbClr val="F26B21"/>
                </a:solidFill>
                <a:latin typeface="LINE Seed JP" pitchFamily="34" charset="0"/>
                <a:ea typeface="LINE Seed JP" pitchFamily="34" charset="-122"/>
                <a:cs typeface="LINE Seed JP" pitchFamily="34" charset="-120"/>
              </a:rPr>
              <a:t>いまやっていること</a:t>
            </a:r>
            <a:endParaRPr lang="en-US" sz="1050" dirty="0"/>
          </a:p>
        </p:txBody>
      </p:sp>
      <p:sp>
        <p:nvSpPr>
          <p:cNvPr id="56" name="Text 49"/>
          <p:cNvSpPr txBox="1"/>
          <p:nvPr/>
        </p:nvSpPr>
        <p:spPr>
          <a:xfrm>
            <a:off x="7031736" y="2578608"/>
            <a:ext cx="1472184" cy="548640"/>
          </a:xfrm>
          <a:prstGeom prst="rect">
            <a:avLst/>
          </a:prstGeom>
          <a:noFill/>
          <a:ln/>
        </p:spPr>
        <p:txBody>
          <a:bodyPr wrap="square" lIns="0" tIns="0" rIns="0" bIns="0" rtlCol="0" anchor="t"/>
          <a:lstStyle/>
          <a:p>
            <a:pPr algn="l" indent="0" marL="0">
              <a:buNone/>
            </a:pPr>
            <a:r>
              <a:rPr lang="en-US" sz="1100" dirty="0">
                <a:solidFill>
                  <a:srgbClr val="34415A"/>
                </a:solidFill>
                <a:latin typeface="LINE Seed JP" pitchFamily="34" charset="0"/>
                <a:ea typeface="LINE Seed JP" pitchFamily="34" charset="-122"/>
                <a:cs typeface="LINE Seed JP" pitchFamily="34" charset="-120"/>
              </a:rPr>
              <a:t>次回予約の声かけ、</a:t>
            </a:r>
            <a:endParaRPr lang="en-US" sz="1100" dirty="0"/>
          </a:p>
          <a:p>
            <a:pPr algn="l" indent="0" marL="0">
              <a:buNone/>
            </a:pPr>
            <a:r>
              <a:rPr lang="en-US" sz="1100" dirty="0">
                <a:solidFill>
                  <a:srgbClr val="34415A"/>
                </a:solidFill>
                <a:latin typeface="LINE Seed JP" pitchFamily="34" charset="0"/>
                <a:ea typeface="LINE Seed JP" pitchFamily="34" charset="-122"/>
                <a:cs typeface="LINE Seed JP" pitchFamily="34" charset="-120"/>
              </a:rPr>
              <a:t>日程のお知らせなど</a:t>
            </a:r>
            <a:endParaRPr lang="en-US" sz="1100" dirty="0"/>
          </a:p>
        </p:txBody>
      </p:sp>
      <p:sp>
        <p:nvSpPr>
          <p:cNvPr id="57" name="Text 50"/>
          <p:cNvSpPr txBox="1"/>
          <p:nvPr/>
        </p:nvSpPr>
        <p:spPr>
          <a:xfrm>
            <a:off x="7031736" y="3200400"/>
            <a:ext cx="1472184" cy="411480"/>
          </a:xfrm>
          <a:prstGeom prst="rect">
            <a:avLst/>
          </a:prstGeom>
          <a:noFill/>
          <a:ln/>
        </p:spPr>
        <p:txBody>
          <a:bodyPr wrap="square" lIns="0" tIns="0" rIns="0" bIns="0" rtlCol="0" anchor="t"/>
          <a:lstStyle/>
          <a:p>
            <a:pPr algn="l" indent="0" marL="0">
              <a:buNone/>
            </a:pPr>
            <a:r>
              <a:rPr lang="en-US" sz="1050" b="1" dirty="0">
                <a:solidFill>
                  <a:srgbClr val="F26B21"/>
                </a:solidFill>
                <a:latin typeface="LINE Seed JP" pitchFamily="34" charset="0"/>
                <a:ea typeface="LINE Seed JP" pitchFamily="34" charset="-122"/>
                <a:cs typeface="LINE Seed JP" pitchFamily="34" charset="-120"/>
              </a:rPr>
              <a:t>お客さまがしていること</a:t>
            </a:r>
            <a:endParaRPr lang="en-US" sz="1050" dirty="0"/>
          </a:p>
        </p:txBody>
      </p:sp>
      <p:sp>
        <p:nvSpPr>
          <p:cNvPr id="58" name="Text 51"/>
          <p:cNvSpPr txBox="1"/>
          <p:nvPr/>
        </p:nvSpPr>
        <p:spPr>
          <a:xfrm>
            <a:off x="1645920" y="3886200"/>
            <a:ext cx="6949440" cy="274320"/>
          </a:xfrm>
          <a:prstGeom prst="rect">
            <a:avLst/>
          </a:prstGeom>
          <a:noFill/>
          <a:ln/>
        </p:spPr>
        <p:txBody>
          <a:bodyPr wrap="square" lIns="0" tIns="0" rIns="0" bIns="0" rtlCol="0" anchor="t"/>
          <a:lstStyle/>
          <a:p>
            <a:pPr algn="l" indent="0" marL="0">
              <a:buNone/>
            </a:pPr>
            <a:r>
              <a:rPr lang="en-US" sz="1250" dirty="0">
                <a:solidFill>
                  <a:srgbClr val="34415A"/>
                </a:solidFill>
                <a:latin typeface="LINE Seed JP" pitchFamily="34" charset="0"/>
                <a:ea typeface="LINE Seed JP" pitchFamily="34" charset="-122"/>
                <a:cs typeface="LINE Seed JP" pitchFamily="34" charset="-120"/>
              </a:rPr>
              <a:t>やっていない段階は「なし」と書く</a:t>
            </a:r>
            <a:endParaRPr lang="en-US" sz="12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endParaRPr lang="en-US" sz="1000" dirty="0"/>
          </a:p>
        </p:txBody>
      </p:sp>
      <p:sp>
        <p:nvSpPr>
          <p:cNvPr id="4" name="Text 2"/>
          <p:cNvSpPr txBox="1"/>
          <p:nvPr/>
        </p:nvSpPr>
        <p:spPr>
          <a:xfrm>
            <a:off x="548640" y="603504"/>
            <a:ext cx="658368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料理教室のいまの流れ</a:t>
            </a:r>
            <a:endParaRPr lang="en-US" sz="2400" dirty="0"/>
          </a:p>
        </p:txBody>
      </p:sp>
      <p:sp>
        <p:nvSpPr>
          <p:cNvPr id="5" name="Shape 3"/>
          <p:cNvSpPr/>
          <p:nvPr/>
        </p:nvSpPr>
        <p:spPr>
          <a:xfrm>
            <a:off x="7269480" y="384048"/>
            <a:ext cx="1325880" cy="146304"/>
          </a:xfrm>
          <a:prstGeom prst="roundRect">
            <a:avLst>
              <a:gd name="adj" fmla="val 31250"/>
            </a:avLst>
          </a:prstGeom>
          <a:solidFill>
            <a:srgbClr val="EEF2F8"/>
          </a:solidFill>
          <a:ln w="12700">
            <a:solidFill>
              <a:srgbClr val="EEF2F8"/>
            </a:solidFill>
            <a:prstDash val="solid"/>
          </a:ln>
        </p:spPr>
      </p:sp>
      <p:sp>
        <p:nvSpPr>
          <p:cNvPr id="6" name="Text 4"/>
          <p:cNvSpPr txBox="1"/>
          <p:nvPr/>
        </p:nvSpPr>
        <p:spPr>
          <a:xfrm>
            <a:off x="7360920" y="384048"/>
            <a:ext cx="1143000" cy="146304"/>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① 基本情報</a:t>
            </a:r>
            <a:endParaRPr lang="en-US" sz="550" dirty="0"/>
          </a:p>
        </p:txBody>
      </p:sp>
      <p:sp>
        <p:nvSpPr>
          <p:cNvPr id="7" name="Shape 5"/>
          <p:cNvSpPr/>
          <p:nvPr/>
        </p:nvSpPr>
        <p:spPr>
          <a:xfrm>
            <a:off x="7269480" y="566928"/>
            <a:ext cx="1325880" cy="198425"/>
          </a:xfrm>
          <a:prstGeom prst="roundRect">
            <a:avLst>
              <a:gd name="adj" fmla="val 23041"/>
            </a:avLst>
          </a:prstGeom>
          <a:solidFill>
            <a:srgbClr val="FDEBDF"/>
          </a:solidFill>
          <a:ln w="15875">
            <a:solidFill>
              <a:srgbClr val="F26B21"/>
            </a:solidFill>
            <a:prstDash val="solid"/>
          </a:ln>
        </p:spPr>
      </p:sp>
      <p:sp>
        <p:nvSpPr>
          <p:cNvPr id="8" name="Text 6"/>
          <p:cNvSpPr txBox="1"/>
          <p:nvPr/>
        </p:nvSpPr>
        <p:spPr>
          <a:xfrm>
            <a:off x="7360920" y="566928"/>
            <a:ext cx="566928" cy="198425"/>
          </a:xfrm>
          <a:prstGeom prst="rect">
            <a:avLst/>
          </a:prstGeom>
          <a:noFill/>
          <a:ln/>
        </p:spPr>
        <p:txBody>
          <a:bodyPr wrap="square" lIns="0" tIns="0" rIns="0" bIns="0" rtlCol="0" anchor="ctr"/>
          <a:lstStyle/>
          <a:p>
            <a:pPr algn="l" indent="0" marL="0">
              <a:buNone/>
            </a:pPr>
            <a:r>
              <a:rPr lang="en-US" sz="550" b="1" dirty="0">
                <a:solidFill>
                  <a:srgbClr val="F26B21"/>
                </a:solidFill>
                <a:latin typeface="LINE Seed JP" pitchFamily="34" charset="0"/>
                <a:ea typeface="LINE Seed JP" pitchFamily="34" charset="-122"/>
                <a:cs typeface="LINE Seed JP" pitchFamily="34" charset="-120"/>
              </a:rPr>
              <a:t>② 上段 いま</a:t>
            </a:r>
            <a:endParaRPr lang="en-US" sz="550" dirty="0"/>
          </a:p>
        </p:txBody>
      </p:sp>
      <p:sp>
        <p:nvSpPr>
          <p:cNvPr id="9" name="Shape 7"/>
          <p:cNvSpPr/>
          <p:nvPr/>
        </p:nvSpPr>
        <p:spPr>
          <a:xfrm>
            <a:off x="7882128" y="603504"/>
            <a:ext cx="146304" cy="125273"/>
          </a:xfrm>
          <a:prstGeom prst="rect">
            <a:avLst/>
          </a:prstGeom>
          <a:solidFill>
            <a:srgbClr val="FFFFFF"/>
          </a:solidFill>
          <a:ln w="6350">
            <a:solidFill>
              <a:srgbClr val="F26B21"/>
            </a:solidFill>
            <a:prstDash val="solid"/>
          </a:ln>
        </p:spPr>
      </p:sp>
      <p:sp>
        <p:nvSpPr>
          <p:cNvPr id="10" name="Shape 8"/>
          <p:cNvSpPr/>
          <p:nvPr/>
        </p:nvSpPr>
        <p:spPr>
          <a:xfrm>
            <a:off x="8055864" y="603504"/>
            <a:ext cx="146304" cy="125273"/>
          </a:xfrm>
          <a:prstGeom prst="rect">
            <a:avLst/>
          </a:prstGeom>
          <a:solidFill>
            <a:srgbClr val="FFFFFF"/>
          </a:solidFill>
          <a:ln w="6350">
            <a:solidFill>
              <a:srgbClr val="F26B21"/>
            </a:solidFill>
            <a:prstDash val="solid"/>
          </a:ln>
        </p:spPr>
      </p:sp>
      <p:sp>
        <p:nvSpPr>
          <p:cNvPr id="11" name="Shape 9"/>
          <p:cNvSpPr/>
          <p:nvPr/>
        </p:nvSpPr>
        <p:spPr>
          <a:xfrm>
            <a:off x="8229600" y="603504"/>
            <a:ext cx="146304" cy="125273"/>
          </a:xfrm>
          <a:prstGeom prst="rect">
            <a:avLst/>
          </a:prstGeom>
          <a:solidFill>
            <a:srgbClr val="FFFFFF"/>
          </a:solidFill>
          <a:ln w="6350">
            <a:solidFill>
              <a:srgbClr val="F26B21"/>
            </a:solidFill>
            <a:prstDash val="solid"/>
          </a:ln>
        </p:spPr>
      </p:sp>
      <p:sp>
        <p:nvSpPr>
          <p:cNvPr id="12" name="Shape 10"/>
          <p:cNvSpPr/>
          <p:nvPr/>
        </p:nvSpPr>
        <p:spPr>
          <a:xfrm>
            <a:off x="8403336" y="603504"/>
            <a:ext cx="146304" cy="125273"/>
          </a:xfrm>
          <a:prstGeom prst="rect">
            <a:avLst/>
          </a:prstGeom>
          <a:solidFill>
            <a:srgbClr val="FFFFFF"/>
          </a:solidFill>
          <a:ln w="6350">
            <a:solidFill>
              <a:srgbClr val="F26B21"/>
            </a:solidFill>
            <a:prstDash val="solid"/>
          </a:ln>
        </p:spPr>
      </p:sp>
      <p:sp>
        <p:nvSpPr>
          <p:cNvPr id="13" name="Shape 11"/>
          <p:cNvSpPr/>
          <p:nvPr/>
        </p:nvSpPr>
        <p:spPr>
          <a:xfrm>
            <a:off x="7269480" y="801929"/>
            <a:ext cx="1325880" cy="198425"/>
          </a:xfrm>
          <a:prstGeom prst="roundRect">
            <a:avLst>
              <a:gd name="adj" fmla="val 23041"/>
            </a:avLst>
          </a:prstGeom>
          <a:solidFill>
            <a:srgbClr val="EEF2F8"/>
          </a:solidFill>
          <a:ln w="12700">
            <a:solidFill>
              <a:srgbClr val="EEF2F8"/>
            </a:solidFill>
            <a:prstDash val="solid"/>
          </a:ln>
        </p:spPr>
      </p:sp>
      <p:sp>
        <p:nvSpPr>
          <p:cNvPr id="14" name="Text 12"/>
          <p:cNvSpPr txBox="1"/>
          <p:nvPr/>
        </p:nvSpPr>
        <p:spPr>
          <a:xfrm>
            <a:off x="7360920" y="801929"/>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下段 理想</a:t>
            </a:r>
            <a:endParaRPr lang="en-US" sz="550" dirty="0"/>
          </a:p>
        </p:txBody>
      </p:sp>
      <p:sp>
        <p:nvSpPr>
          <p:cNvPr id="15" name="Shape 13"/>
          <p:cNvSpPr/>
          <p:nvPr/>
        </p:nvSpPr>
        <p:spPr>
          <a:xfrm>
            <a:off x="7882128" y="838505"/>
            <a:ext cx="146304" cy="125273"/>
          </a:xfrm>
          <a:prstGeom prst="rect">
            <a:avLst/>
          </a:prstGeom>
          <a:solidFill>
            <a:srgbClr val="FFFFFF"/>
          </a:solidFill>
          <a:ln w="6350">
            <a:solidFill>
              <a:srgbClr val="C9D2E3"/>
            </a:solidFill>
            <a:prstDash val="solid"/>
          </a:ln>
        </p:spPr>
      </p:sp>
      <p:sp>
        <p:nvSpPr>
          <p:cNvPr id="16" name="Shape 14"/>
          <p:cNvSpPr/>
          <p:nvPr/>
        </p:nvSpPr>
        <p:spPr>
          <a:xfrm>
            <a:off x="8055864" y="838505"/>
            <a:ext cx="146304" cy="125273"/>
          </a:xfrm>
          <a:prstGeom prst="rect">
            <a:avLst/>
          </a:prstGeom>
          <a:solidFill>
            <a:srgbClr val="FFFFFF"/>
          </a:solidFill>
          <a:ln w="6350">
            <a:solidFill>
              <a:srgbClr val="C9D2E3"/>
            </a:solidFill>
            <a:prstDash val="solid"/>
          </a:ln>
        </p:spPr>
      </p:sp>
      <p:sp>
        <p:nvSpPr>
          <p:cNvPr id="17" name="Shape 15"/>
          <p:cNvSpPr/>
          <p:nvPr/>
        </p:nvSpPr>
        <p:spPr>
          <a:xfrm>
            <a:off x="8229600" y="838505"/>
            <a:ext cx="146304" cy="125273"/>
          </a:xfrm>
          <a:prstGeom prst="rect">
            <a:avLst/>
          </a:prstGeom>
          <a:solidFill>
            <a:srgbClr val="FFFFFF"/>
          </a:solidFill>
          <a:ln w="6350">
            <a:solidFill>
              <a:srgbClr val="C9D2E3"/>
            </a:solidFill>
            <a:prstDash val="solid"/>
          </a:ln>
        </p:spPr>
      </p:sp>
      <p:sp>
        <p:nvSpPr>
          <p:cNvPr id="18" name="Shape 16"/>
          <p:cNvSpPr/>
          <p:nvPr/>
        </p:nvSpPr>
        <p:spPr>
          <a:xfrm>
            <a:off x="8403336" y="838505"/>
            <a:ext cx="146304" cy="125273"/>
          </a:xfrm>
          <a:prstGeom prst="rect">
            <a:avLst/>
          </a:prstGeom>
          <a:solidFill>
            <a:srgbClr val="FFFFFF"/>
          </a:solidFill>
          <a:ln w="6350">
            <a:solidFill>
              <a:srgbClr val="C9D2E3"/>
            </a:solidFill>
            <a:prstDash val="solid"/>
          </a:ln>
        </p:spPr>
      </p:sp>
      <p:sp>
        <p:nvSpPr>
          <p:cNvPr id="19" name="Shape 17"/>
          <p:cNvSpPr/>
          <p:nvPr/>
        </p:nvSpPr>
        <p:spPr>
          <a:xfrm>
            <a:off x="7269480" y="1036930"/>
            <a:ext cx="1325880" cy="146304"/>
          </a:xfrm>
          <a:prstGeom prst="roundRect">
            <a:avLst>
              <a:gd name="adj" fmla="val 31250"/>
            </a:avLst>
          </a:prstGeom>
          <a:solidFill>
            <a:srgbClr val="EEF2F8"/>
          </a:solidFill>
          <a:ln w="12700">
            <a:solidFill>
              <a:srgbClr val="EEF2F8"/>
            </a:solidFill>
            <a:prstDash val="solid"/>
          </a:ln>
        </p:spPr>
      </p:sp>
      <p:sp>
        <p:nvSpPr>
          <p:cNvPr id="20" name="Text 18"/>
          <p:cNvSpPr txBox="1"/>
          <p:nvPr/>
        </p:nvSpPr>
        <p:spPr>
          <a:xfrm>
            <a:off x="7360920" y="1036930"/>
            <a:ext cx="1143000" cy="146304"/>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③ 増やしたい行動と目標</a:t>
            </a:r>
            <a:endParaRPr lang="en-US" sz="550" dirty="0"/>
          </a:p>
        </p:txBody>
      </p:sp>
      <p:sp>
        <p:nvSpPr>
          <p:cNvPr id="21" name="Text 19"/>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22" name="Text 20"/>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22 / 36</a:t>
            </a:r>
            <a:endParaRPr lang="en-US" sz="800" dirty="0"/>
          </a:p>
        </p:txBody>
      </p:sp>
      <p:sp>
        <p:nvSpPr>
          <p:cNvPr id="23" name="Shape 21"/>
          <p:cNvSpPr/>
          <p:nvPr/>
        </p:nvSpPr>
        <p:spPr>
          <a:xfrm>
            <a:off x="548640" y="292608"/>
            <a:ext cx="758952" cy="292608"/>
          </a:xfrm>
          <a:prstGeom prst="roundRect">
            <a:avLst>
              <a:gd name="adj" fmla="val 50000"/>
            </a:avLst>
          </a:prstGeom>
          <a:solidFill>
            <a:srgbClr val="F26B21"/>
          </a:solidFill>
          <a:ln w="12700">
            <a:solidFill>
              <a:srgbClr val="F26B21"/>
            </a:solidFill>
            <a:prstDash val="solid"/>
          </a:ln>
        </p:spPr>
      </p:sp>
      <p:sp>
        <p:nvSpPr>
          <p:cNvPr id="24" name="Text 22"/>
          <p:cNvSpPr txBox="1"/>
          <p:nvPr/>
        </p:nvSpPr>
        <p:spPr>
          <a:xfrm>
            <a:off x="548640" y="292608"/>
            <a:ext cx="758952" cy="29260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記入例</a:t>
            </a:r>
            <a:endParaRPr lang="en-US" sz="1050" dirty="0"/>
          </a:p>
        </p:txBody>
      </p:sp>
      <p:sp>
        <p:nvSpPr>
          <p:cNvPr id="25" name="Text 23"/>
          <p:cNvSpPr txBox="1"/>
          <p:nvPr/>
        </p:nvSpPr>
        <p:spPr>
          <a:xfrm>
            <a:off x="1417320" y="292608"/>
            <a:ext cx="4572000" cy="292608"/>
          </a:xfrm>
          <a:prstGeom prst="rect">
            <a:avLst/>
          </a:prstGeom>
          <a:noFill/>
          <a:ln/>
        </p:spPr>
        <p:txBody>
          <a:bodyPr wrap="square" lIns="0" tIns="0" rIns="0" bIns="0" rtlCol="0" anchor="ctr"/>
          <a:lstStyle/>
          <a:p>
            <a:pPr algn="l" indent="0" marL="0">
              <a:buNone/>
            </a:pPr>
            <a:r>
              <a:rPr lang="en-US" sz="1050" b="1" dirty="0">
                <a:solidFill>
                  <a:srgbClr val="F26B21"/>
                </a:solidFill>
                <a:latin typeface="LINE Seed JP" pitchFamily="34" charset="0"/>
                <a:ea typeface="LINE Seed JP" pitchFamily="34" charset="-122"/>
                <a:cs typeface="LINE Seed JP" pitchFamily="34" charset="-120"/>
              </a:rPr>
              <a:t>料理教室（教材用の架空事例）</a:t>
            </a:r>
            <a:endParaRPr lang="en-US" sz="1050" dirty="0"/>
          </a:p>
        </p:txBody>
      </p:sp>
      <p:sp>
        <p:nvSpPr>
          <p:cNvPr id="26" name="Text 24"/>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教室で実際に行っている発信や接客を、4つの段階に並べて書いた例です。</a:t>
            </a:r>
            <a:endParaRPr lang="en-US" sz="1300" dirty="0"/>
          </a:p>
        </p:txBody>
      </p:sp>
      <p:sp>
        <p:nvSpPr>
          <p:cNvPr id="28" name="Shape 25"/>
          <p:cNvSpPr/>
          <p:nvPr/>
        </p:nvSpPr>
        <p:spPr>
          <a:xfrm>
            <a:off x="548640" y="1737360"/>
            <a:ext cx="1929384" cy="420624"/>
          </a:xfrm>
          <a:prstGeom prst="roundRect">
            <a:avLst>
              <a:gd name="adj" fmla="val 50000"/>
            </a:avLst>
          </a:prstGeom>
          <a:solidFill>
            <a:srgbClr val="1C2B4A"/>
          </a:solidFill>
          <a:ln w="12700">
            <a:solidFill>
              <a:srgbClr val="1C2B4A"/>
            </a:solidFill>
            <a:prstDash val="solid"/>
          </a:ln>
        </p:spPr>
      </p:sp>
      <p:sp>
        <p:nvSpPr>
          <p:cNvPr id="29" name="Text 26"/>
          <p:cNvSpPr txBox="1"/>
          <p:nvPr/>
        </p:nvSpPr>
        <p:spPr>
          <a:xfrm>
            <a:off x="548640" y="1737360"/>
            <a:ext cx="1929384" cy="420624"/>
          </a:xfrm>
          <a:prstGeom prst="rect">
            <a:avLst/>
          </a:prstGeom>
          <a:noFill/>
          <a:ln/>
        </p:spPr>
        <p:txBody>
          <a:bodyPr wrap="square" lIns="0" tIns="0" rIns="0" bIns="0" rtlCol="0" anchor="ctr"/>
          <a:lstStyle/>
          <a:p>
            <a:pPr algn="ctr" indent="0" marL="0">
              <a:buNone/>
            </a:pPr>
            <a:endParaRPr lang="en-US" sz="1200" dirty="0"/>
          </a:p>
        </p:txBody>
      </p:sp>
      <p:pic>
        <p:nvPicPr>
          <p:cNvPr id="30"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13232" y="1828800"/>
            <a:ext cx="237744" cy="237744"/>
          </a:xfrm>
          <a:prstGeom prst="rect">
            <a:avLst/>
          </a:prstGeom>
        </p:spPr>
      </p:pic>
      <p:sp>
        <p:nvSpPr>
          <p:cNvPr id="31" name="Text 27"/>
          <p:cNvSpPr txBox="1"/>
          <p:nvPr/>
        </p:nvSpPr>
        <p:spPr>
          <a:xfrm>
            <a:off x="1005840" y="1737360"/>
            <a:ext cx="1380744" cy="420624"/>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集客</a:t>
            </a:r>
            <a:endParaRPr lang="en-US" sz="1200" dirty="0"/>
          </a:p>
        </p:txBody>
      </p:sp>
      <p:sp>
        <p:nvSpPr>
          <p:cNvPr id="32" name="Shape 28"/>
          <p:cNvSpPr/>
          <p:nvPr/>
        </p:nvSpPr>
        <p:spPr>
          <a:xfrm>
            <a:off x="2587752" y="1737360"/>
            <a:ext cx="1929384" cy="420624"/>
          </a:xfrm>
          <a:prstGeom prst="roundRect">
            <a:avLst>
              <a:gd name="adj" fmla="val 50000"/>
            </a:avLst>
          </a:prstGeom>
          <a:solidFill>
            <a:srgbClr val="1C2B4A"/>
          </a:solidFill>
          <a:ln w="12700">
            <a:solidFill>
              <a:srgbClr val="1C2B4A"/>
            </a:solidFill>
            <a:prstDash val="solid"/>
          </a:ln>
        </p:spPr>
      </p:sp>
      <p:sp>
        <p:nvSpPr>
          <p:cNvPr id="33" name="Text 29"/>
          <p:cNvSpPr txBox="1"/>
          <p:nvPr/>
        </p:nvSpPr>
        <p:spPr>
          <a:xfrm>
            <a:off x="2587752" y="1737360"/>
            <a:ext cx="1929384" cy="420624"/>
          </a:xfrm>
          <a:prstGeom prst="rect">
            <a:avLst/>
          </a:prstGeom>
          <a:noFill/>
          <a:ln/>
        </p:spPr>
        <p:txBody>
          <a:bodyPr wrap="square" lIns="0" tIns="0" rIns="0" bIns="0" rtlCol="0" anchor="ctr"/>
          <a:lstStyle/>
          <a:p>
            <a:pPr algn="ctr" indent="0" marL="0">
              <a:buNone/>
            </a:pPr>
            <a:endParaRPr lang="en-US" sz="1200" dirty="0"/>
          </a:p>
        </p:txBody>
      </p:sp>
      <p:pic>
        <p:nvPicPr>
          <p:cNvPr id="34"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52344" y="1828800"/>
            <a:ext cx="237744" cy="237744"/>
          </a:xfrm>
          <a:prstGeom prst="rect">
            <a:avLst/>
          </a:prstGeom>
        </p:spPr>
      </p:pic>
      <p:sp>
        <p:nvSpPr>
          <p:cNvPr id="35" name="Text 30"/>
          <p:cNvSpPr txBox="1"/>
          <p:nvPr/>
        </p:nvSpPr>
        <p:spPr>
          <a:xfrm>
            <a:off x="3044952" y="1737360"/>
            <a:ext cx="1380744" cy="420624"/>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つながる</a:t>
            </a:r>
            <a:endParaRPr lang="en-US" sz="1200" dirty="0"/>
          </a:p>
        </p:txBody>
      </p:sp>
      <p:sp>
        <p:nvSpPr>
          <p:cNvPr id="36" name="Shape 31"/>
          <p:cNvSpPr/>
          <p:nvPr/>
        </p:nvSpPr>
        <p:spPr>
          <a:xfrm>
            <a:off x="4626864" y="1737360"/>
            <a:ext cx="1929384" cy="420624"/>
          </a:xfrm>
          <a:prstGeom prst="roundRect">
            <a:avLst>
              <a:gd name="adj" fmla="val 50000"/>
            </a:avLst>
          </a:prstGeom>
          <a:solidFill>
            <a:srgbClr val="1C2B4A"/>
          </a:solidFill>
          <a:ln w="12700">
            <a:solidFill>
              <a:srgbClr val="1C2B4A"/>
            </a:solidFill>
            <a:prstDash val="solid"/>
          </a:ln>
        </p:spPr>
      </p:sp>
      <p:sp>
        <p:nvSpPr>
          <p:cNvPr id="37" name="Text 32"/>
          <p:cNvSpPr txBox="1"/>
          <p:nvPr/>
        </p:nvSpPr>
        <p:spPr>
          <a:xfrm>
            <a:off x="4626864" y="1737360"/>
            <a:ext cx="1929384" cy="420624"/>
          </a:xfrm>
          <a:prstGeom prst="rect">
            <a:avLst/>
          </a:prstGeom>
          <a:noFill/>
          <a:ln/>
        </p:spPr>
        <p:txBody>
          <a:bodyPr wrap="square" lIns="0" tIns="0" rIns="0" bIns="0" rtlCol="0" anchor="ctr"/>
          <a:lstStyle/>
          <a:p>
            <a:pPr algn="ctr" indent="0" marL="0">
              <a:buNone/>
            </a:pPr>
            <a:endParaRPr lang="en-US" sz="1200" dirty="0"/>
          </a:p>
        </p:txBody>
      </p:sp>
      <p:pic>
        <p:nvPicPr>
          <p:cNvPr id="38"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91456" y="1828800"/>
            <a:ext cx="237744" cy="237744"/>
          </a:xfrm>
          <a:prstGeom prst="rect">
            <a:avLst/>
          </a:prstGeom>
        </p:spPr>
      </p:pic>
      <p:sp>
        <p:nvSpPr>
          <p:cNvPr id="39" name="Text 33"/>
          <p:cNvSpPr txBox="1"/>
          <p:nvPr/>
        </p:nvSpPr>
        <p:spPr>
          <a:xfrm>
            <a:off x="5084064" y="1737360"/>
            <a:ext cx="1380744" cy="420624"/>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購入</a:t>
            </a:r>
            <a:endParaRPr lang="en-US" sz="1200" dirty="0"/>
          </a:p>
        </p:txBody>
      </p:sp>
      <p:sp>
        <p:nvSpPr>
          <p:cNvPr id="40" name="Shape 34"/>
          <p:cNvSpPr/>
          <p:nvPr/>
        </p:nvSpPr>
        <p:spPr>
          <a:xfrm>
            <a:off x="6665976" y="1737360"/>
            <a:ext cx="1929384" cy="420624"/>
          </a:xfrm>
          <a:prstGeom prst="roundRect">
            <a:avLst>
              <a:gd name="adj" fmla="val 50000"/>
            </a:avLst>
          </a:prstGeom>
          <a:solidFill>
            <a:srgbClr val="1C2B4A"/>
          </a:solidFill>
          <a:ln w="12700">
            <a:solidFill>
              <a:srgbClr val="1C2B4A"/>
            </a:solidFill>
            <a:prstDash val="solid"/>
          </a:ln>
        </p:spPr>
      </p:sp>
      <p:sp>
        <p:nvSpPr>
          <p:cNvPr id="41" name="Text 35"/>
          <p:cNvSpPr txBox="1"/>
          <p:nvPr/>
        </p:nvSpPr>
        <p:spPr>
          <a:xfrm>
            <a:off x="6665976" y="1737360"/>
            <a:ext cx="1929384" cy="420624"/>
          </a:xfrm>
          <a:prstGeom prst="rect">
            <a:avLst/>
          </a:prstGeom>
          <a:noFill/>
          <a:ln/>
        </p:spPr>
        <p:txBody>
          <a:bodyPr wrap="square" lIns="0" tIns="0" rIns="0" bIns="0" rtlCol="0" anchor="ctr"/>
          <a:lstStyle/>
          <a:p>
            <a:pPr algn="ctr" indent="0" marL="0">
              <a:buNone/>
            </a:pPr>
            <a:endParaRPr lang="en-US" sz="1200" dirty="0"/>
          </a:p>
        </p:txBody>
      </p:sp>
      <p:pic>
        <p:nvPicPr>
          <p:cNvPr id="42"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30568" y="1828800"/>
            <a:ext cx="237744" cy="237744"/>
          </a:xfrm>
          <a:prstGeom prst="rect">
            <a:avLst/>
          </a:prstGeom>
        </p:spPr>
      </p:pic>
      <p:sp>
        <p:nvSpPr>
          <p:cNvPr id="43" name="Text 36"/>
          <p:cNvSpPr txBox="1"/>
          <p:nvPr/>
        </p:nvSpPr>
        <p:spPr>
          <a:xfrm>
            <a:off x="7123176" y="1737360"/>
            <a:ext cx="1380744" cy="420624"/>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リピート</a:t>
            </a:r>
            <a:endParaRPr lang="en-US" sz="1200" dirty="0"/>
          </a:p>
        </p:txBody>
      </p:sp>
      <p:sp>
        <p:nvSpPr>
          <p:cNvPr id="44" name="Shape 37"/>
          <p:cNvSpPr/>
          <p:nvPr/>
        </p:nvSpPr>
        <p:spPr>
          <a:xfrm>
            <a:off x="548640" y="2286000"/>
            <a:ext cx="1929384" cy="1554480"/>
          </a:xfrm>
          <a:prstGeom prst="rect">
            <a:avLst/>
          </a:prstGeom>
          <a:solidFill>
            <a:srgbClr val="FFFFFF"/>
          </a:solidFill>
          <a:ln w="12700">
            <a:solidFill>
              <a:srgbClr val="34415A"/>
            </a:solidFill>
            <a:prstDash val="solid"/>
          </a:ln>
        </p:spPr>
      </p:sp>
      <p:sp>
        <p:nvSpPr>
          <p:cNvPr id="45" name="Text 38"/>
          <p:cNvSpPr txBox="1"/>
          <p:nvPr/>
        </p:nvSpPr>
        <p:spPr>
          <a:xfrm>
            <a:off x="685800" y="2286000"/>
            <a:ext cx="1655064" cy="1554480"/>
          </a:xfrm>
          <a:prstGeom prst="rect">
            <a:avLst/>
          </a:prstGeom>
          <a:noFill/>
          <a:ln/>
        </p:spPr>
        <p:txBody>
          <a:bodyPr wrap="square" lIns="0" tIns="0" rIns="0" bIns="0" rtlCol="0" anchor="ctr"/>
          <a:lstStyle/>
          <a:p>
            <a:pPr algn="ctr" indent="0" marL="0">
              <a:lnSpc>
                <a:spcPct val="125000"/>
              </a:lnSpc>
              <a:buNone/>
            </a:pPr>
            <a:r>
              <a:rPr lang="en-US" sz="1400" b="1" dirty="0">
                <a:solidFill>
                  <a:srgbClr val="1C2B4A"/>
                </a:solidFill>
                <a:latin typeface="LINE Seed JP" pitchFamily="34" charset="0"/>
                <a:ea typeface="LINE Seed JP" pitchFamily="34" charset="-122"/>
                <a:cs typeface="LINE Seed JP" pitchFamily="34" charset="-120"/>
              </a:rPr>
              <a:t>SNSに</a:t>
            </a:r>
            <a:endParaRPr lang="en-US" sz="1400" dirty="0"/>
          </a:p>
          <a:p>
            <a:pPr algn="ctr" indent="0" marL="0">
              <a:lnSpc>
                <a:spcPct val="125000"/>
              </a:lnSpc>
              <a:buNone/>
            </a:pPr>
            <a:r>
              <a:rPr lang="en-US" sz="1400" b="1" dirty="0">
                <a:solidFill>
                  <a:srgbClr val="1C2B4A"/>
                </a:solidFill>
                <a:latin typeface="LINE Seed JP" pitchFamily="34" charset="0"/>
                <a:ea typeface="LINE Seed JP" pitchFamily="34" charset="-122"/>
                <a:cs typeface="LINE Seed JP" pitchFamily="34" charset="-120"/>
              </a:rPr>
              <a:t>教室の様子を投稿</a:t>
            </a:r>
            <a:endParaRPr lang="en-US" sz="1400" dirty="0"/>
          </a:p>
        </p:txBody>
      </p:sp>
      <p:sp>
        <p:nvSpPr>
          <p:cNvPr id="46" name="Shape 39"/>
          <p:cNvSpPr/>
          <p:nvPr/>
        </p:nvSpPr>
        <p:spPr>
          <a:xfrm>
            <a:off x="2587752" y="2286000"/>
            <a:ext cx="1929384" cy="1554480"/>
          </a:xfrm>
          <a:prstGeom prst="rect">
            <a:avLst/>
          </a:prstGeom>
          <a:solidFill>
            <a:srgbClr val="FFFFFF"/>
          </a:solidFill>
          <a:ln w="12700">
            <a:solidFill>
              <a:srgbClr val="34415A"/>
            </a:solidFill>
            <a:prstDash val="solid"/>
          </a:ln>
        </p:spPr>
      </p:sp>
      <p:sp>
        <p:nvSpPr>
          <p:cNvPr id="47" name="Text 40"/>
          <p:cNvSpPr txBox="1"/>
          <p:nvPr/>
        </p:nvSpPr>
        <p:spPr>
          <a:xfrm>
            <a:off x="2724912" y="2286000"/>
            <a:ext cx="1655064" cy="1554480"/>
          </a:xfrm>
          <a:prstGeom prst="rect">
            <a:avLst/>
          </a:prstGeom>
          <a:noFill/>
          <a:ln/>
        </p:spPr>
        <p:txBody>
          <a:bodyPr wrap="square" lIns="0" tIns="0" rIns="0" bIns="0" rtlCol="0" anchor="ctr"/>
          <a:lstStyle/>
          <a:p>
            <a:pPr algn="ctr" indent="0" marL="0">
              <a:lnSpc>
                <a:spcPct val="125000"/>
              </a:lnSpc>
              <a:buNone/>
            </a:pPr>
            <a:r>
              <a:rPr lang="en-US" sz="1400" b="1" dirty="0">
                <a:solidFill>
                  <a:srgbClr val="1C2B4A"/>
                </a:solidFill>
                <a:latin typeface="LINE Seed JP" pitchFamily="34" charset="0"/>
                <a:ea typeface="LINE Seed JP" pitchFamily="34" charset="-122"/>
                <a:cs typeface="LINE Seed JP" pitchFamily="34" charset="-120"/>
              </a:rPr>
              <a:t>LINE登録後に</a:t>
            </a:r>
            <a:endParaRPr lang="en-US" sz="1400" dirty="0"/>
          </a:p>
          <a:p>
            <a:pPr algn="ctr" indent="0" marL="0">
              <a:lnSpc>
                <a:spcPct val="125000"/>
              </a:lnSpc>
              <a:buNone/>
            </a:pPr>
            <a:r>
              <a:rPr lang="en-US" sz="1400" b="1" dirty="0">
                <a:solidFill>
                  <a:srgbClr val="1C2B4A"/>
                </a:solidFill>
                <a:latin typeface="LINE Seed JP" pitchFamily="34" charset="0"/>
                <a:ea typeface="LINE Seed JP" pitchFamily="34" charset="-122"/>
                <a:cs typeface="LINE Seed JP" pitchFamily="34" charset="-120"/>
              </a:rPr>
              <a:t>体験日程を送る</a:t>
            </a:r>
            <a:endParaRPr lang="en-US" sz="1400" dirty="0"/>
          </a:p>
        </p:txBody>
      </p:sp>
      <p:sp>
        <p:nvSpPr>
          <p:cNvPr id="48" name="Shape 41"/>
          <p:cNvSpPr/>
          <p:nvPr/>
        </p:nvSpPr>
        <p:spPr>
          <a:xfrm>
            <a:off x="4626864" y="2286000"/>
            <a:ext cx="1929384" cy="1554480"/>
          </a:xfrm>
          <a:prstGeom prst="rect">
            <a:avLst/>
          </a:prstGeom>
          <a:solidFill>
            <a:srgbClr val="FFFFFF"/>
          </a:solidFill>
          <a:ln w="12700">
            <a:solidFill>
              <a:srgbClr val="34415A"/>
            </a:solidFill>
            <a:prstDash val="solid"/>
          </a:ln>
        </p:spPr>
      </p:sp>
      <p:sp>
        <p:nvSpPr>
          <p:cNvPr id="49" name="Text 42"/>
          <p:cNvSpPr txBox="1"/>
          <p:nvPr/>
        </p:nvSpPr>
        <p:spPr>
          <a:xfrm>
            <a:off x="4764024" y="2286000"/>
            <a:ext cx="1655064" cy="1554480"/>
          </a:xfrm>
          <a:prstGeom prst="rect">
            <a:avLst/>
          </a:prstGeom>
          <a:noFill/>
          <a:ln/>
        </p:spPr>
        <p:txBody>
          <a:bodyPr wrap="square" lIns="0" tIns="0" rIns="0" bIns="0" rtlCol="0" anchor="ctr"/>
          <a:lstStyle/>
          <a:p>
            <a:pPr algn="ctr" indent="0" marL="0">
              <a:lnSpc>
                <a:spcPct val="125000"/>
              </a:lnSpc>
              <a:buNone/>
            </a:pPr>
            <a:r>
              <a:rPr lang="en-US" sz="1400" b="1" dirty="0">
                <a:solidFill>
                  <a:srgbClr val="1C2B4A"/>
                </a:solidFill>
                <a:latin typeface="LINE Seed JP" pitchFamily="34" charset="0"/>
                <a:ea typeface="LINE Seed JP" pitchFamily="34" charset="-122"/>
                <a:cs typeface="LINE Seed JP" pitchFamily="34" charset="-120"/>
              </a:rPr>
              <a:t>体験当日に</a:t>
            </a:r>
            <a:endParaRPr lang="en-US" sz="1400" dirty="0"/>
          </a:p>
          <a:p>
            <a:pPr algn="ctr" indent="0" marL="0">
              <a:lnSpc>
                <a:spcPct val="125000"/>
              </a:lnSpc>
              <a:buNone/>
            </a:pPr>
            <a:r>
              <a:rPr lang="en-US" sz="1400" b="1" dirty="0">
                <a:solidFill>
                  <a:srgbClr val="1C2B4A"/>
                </a:solidFill>
                <a:latin typeface="LINE Seed JP" pitchFamily="34" charset="0"/>
                <a:ea typeface="LINE Seed JP" pitchFamily="34" charset="-122"/>
                <a:cs typeface="LINE Seed JP" pitchFamily="34" charset="-120"/>
              </a:rPr>
              <a:t>お礼と申込方法を</a:t>
            </a:r>
            <a:endParaRPr lang="en-US" sz="1400" dirty="0"/>
          </a:p>
          <a:p>
            <a:pPr algn="ctr" indent="0" marL="0">
              <a:lnSpc>
                <a:spcPct val="125000"/>
              </a:lnSpc>
              <a:buNone/>
            </a:pPr>
            <a:r>
              <a:rPr lang="en-US" sz="1400" b="1" dirty="0">
                <a:solidFill>
                  <a:srgbClr val="1C2B4A"/>
                </a:solidFill>
                <a:latin typeface="LINE Seed JP" pitchFamily="34" charset="0"/>
                <a:ea typeface="LINE Seed JP" pitchFamily="34" charset="-122"/>
                <a:cs typeface="LINE Seed JP" pitchFamily="34" charset="-120"/>
              </a:rPr>
              <a:t>1通送る</a:t>
            </a:r>
            <a:endParaRPr lang="en-US" sz="1400" dirty="0"/>
          </a:p>
        </p:txBody>
      </p:sp>
      <p:sp>
        <p:nvSpPr>
          <p:cNvPr id="50" name="Shape 43"/>
          <p:cNvSpPr/>
          <p:nvPr/>
        </p:nvSpPr>
        <p:spPr>
          <a:xfrm>
            <a:off x="6665976" y="2286000"/>
            <a:ext cx="1929384" cy="1554480"/>
          </a:xfrm>
          <a:prstGeom prst="rect">
            <a:avLst/>
          </a:prstGeom>
          <a:solidFill>
            <a:srgbClr val="FFFFFF"/>
          </a:solidFill>
          <a:ln w="12700">
            <a:solidFill>
              <a:srgbClr val="34415A"/>
            </a:solidFill>
            <a:prstDash val="solid"/>
          </a:ln>
        </p:spPr>
      </p:sp>
      <p:sp>
        <p:nvSpPr>
          <p:cNvPr id="51" name="Text 44"/>
          <p:cNvSpPr txBox="1"/>
          <p:nvPr/>
        </p:nvSpPr>
        <p:spPr>
          <a:xfrm>
            <a:off x="6803136" y="2286000"/>
            <a:ext cx="1655064" cy="1554480"/>
          </a:xfrm>
          <a:prstGeom prst="rect">
            <a:avLst/>
          </a:prstGeom>
          <a:noFill/>
          <a:ln/>
        </p:spPr>
        <p:txBody>
          <a:bodyPr wrap="square" lIns="0" tIns="0" rIns="0" bIns="0" rtlCol="0" anchor="ctr"/>
          <a:lstStyle/>
          <a:p>
            <a:pPr algn="ctr" indent="0" marL="0">
              <a:lnSpc>
                <a:spcPct val="125000"/>
              </a:lnSpc>
              <a:buNone/>
            </a:pPr>
            <a:r>
              <a:rPr lang="en-US" sz="1400" b="1" dirty="0">
                <a:solidFill>
                  <a:srgbClr val="1C2B4A"/>
                </a:solidFill>
                <a:latin typeface="LINE Seed JP" pitchFamily="34" charset="0"/>
                <a:ea typeface="LINE Seed JP" pitchFamily="34" charset="-122"/>
                <a:cs typeface="LINE Seed JP" pitchFamily="34" charset="-120"/>
              </a:rPr>
              <a:t>会員に</a:t>
            </a:r>
            <a:endParaRPr lang="en-US" sz="1400" dirty="0"/>
          </a:p>
          <a:p>
            <a:pPr algn="ctr" indent="0" marL="0">
              <a:lnSpc>
                <a:spcPct val="125000"/>
              </a:lnSpc>
              <a:buNone/>
            </a:pPr>
            <a:r>
              <a:rPr lang="en-US" sz="1400" b="1" dirty="0">
                <a:solidFill>
                  <a:srgbClr val="1C2B4A"/>
                </a:solidFill>
                <a:latin typeface="LINE Seed JP" pitchFamily="34" charset="0"/>
                <a:ea typeface="LINE Seed JP" pitchFamily="34" charset="-122"/>
                <a:cs typeface="LINE Seed JP" pitchFamily="34" charset="-120"/>
              </a:rPr>
              <a:t>翌月の日程を送る</a:t>
            </a:r>
            <a:endParaRPr lang="en-US"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②いまと理想の流れ</a:t>
            </a:r>
            <a:endParaRPr lang="en-US" sz="1000" dirty="0"/>
          </a:p>
        </p:txBody>
      </p:sp>
      <p:sp>
        <p:nvSpPr>
          <p:cNvPr id="4" name="Text 2"/>
          <p:cNvSpPr txBox="1"/>
          <p:nvPr/>
        </p:nvSpPr>
        <p:spPr>
          <a:xfrm>
            <a:off x="548640" y="603504"/>
            <a:ext cx="658368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下段には誰にいつ何をするかを書く</a:t>
            </a:r>
            <a:endParaRPr lang="en-US" sz="2400" dirty="0"/>
          </a:p>
        </p:txBody>
      </p:sp>
      <p:sp>
        <p:nvSpPr>
          <p:cNvPr id="5" name="Shape 3"/>
          <p:cNvSpPr/>
          <p:nvPr/>
        </p:nvSpPr>
        <p:spPr>
          <a:xfrm>
            <a:off x="7269480" y="384048"/>
            <a:ext cx="1325880" cy="146304"/>
          </a:xfrm>
          <a:prstGeom prst="roundRect">
            <a:avLst>
              <a:gd name="adj" fmla="val 31250"/>
            </a:avLst>
          </a:prstGeom>
          <a:solidFill>
            <a:srgbClr val="EEF2F8"/>
          </a:solidFill>
          <a:ln w="12700">
            <a:solidFill>
              <a:srgbClr val="EEF2F8"/>
            </a:solidFill>
            <a:prstDash val="solid"/>
          </a:ln>
        </p:spPr>
      </p:sp>
      <p:sp>
        <p:nvSpPr>
          <p:cNvPr id="6" name="Text 4"/>
          <p:cNvSpPr txBox="1"/>
          <p:nvPr/>
        </p:nvSpPr>
        <p:spPr>
          <a:xfrm>
            <a:off x="7360920" y="384048"/>
            <a:ext cx="1143000" cy="146304"/>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① 基本情報</a:t>
            </a:r>
            <a:endParaRPr lang="en-US" sz="550" dirty="0"/>
          </a:p>
        </p:txBody>
      </p:sp>
      <p:sp>
        <p:nvSpPr>
          <p:cNvPr id="7" name="Shape 5"/>
          <p:cNvSpPr/>
          <p:nvPr/>
        </p:nvSpPr>
        <p:spPr>
          <a:xfrm>
            <a:off x="7269480" y="566928"/>
            <a:ext cx="1325880" cy="198425"/>
          </a:xfrm>
          <a:prstGeom prst="roundRect">
            <a:avLst>
              <a:gd name="adj" fmla="val 23041"/>
            </a:avLst>
          </a:prstGeom>
          <a:solidFill>
            <a:srgbClr val="EEF2F8"/>
          </a:solidFill>
          <a:ln w="12700">
            <a:solidFill>
              <a:srgbClr val="EEF2F8"/>
            </a:solidFill>
            <a:prstDash val="solid"/>
          </a:ln>
        </p:spPr>
      </p:sp>
      <p:sp>
        <p:nvSpPr>
          <p:cNvPr id="8" name="Text 6"/>
          <p:cNvSpPr txBox="1"/>
          <p:nvPr/>
        </p:nvSpPr>
        <p:spPr>
          <a:xfrm>
            <a:off x="7360920" y="566928"/>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上段 いま</a:t>
            </a:r>
            <a:endParaRPr lang="en-US" sz="550" dirty="0"/>
          </a:p>
        </p:txBody>
      </p:sp>
      <p:sp>
        <p:nvSpPr>
          <p:cNvPr id="9" name="Shape 7"/>
          <p:cNvSpPr/>
          <p:nvPr/>
        </p:nvSpPr>
        <p:spPr>
          <a:xfrm>
            <a:off x="7882128" y="603504"/>
            <a:ext cx="146304" cy="125273"/>
          </a:xfrm>
          <a:prstGeom prst="rect">
            <a:avLst/>
          </a:prstGeom>
          <a:solidFill>
            <a:srgbClr val="FFFFFF"/>
          </a:solidFill>
          <a:ln w="6350">
            <a:solidFill>
              <a:srgbClr val="C9D2E3"/>
            </a:solidFill>
            <a:prstDash val="solid"/>
          </a:ln>
        </p:spPr>
      </p:sp>
      <p:sp>
        <p:nvSpPr>
          <p:cNvPr id="10" name="Shape 8"/>
          <p:cNvSpPr/>
          <p:nvPr/>
        </p:nvSpPr>
        <p:spPr>
          <a:xfrm>
            <a:off x="8055864" y="603504"/>
            <a:ext cx="146304" cy="125273"/>
          </a:xfrm>
          <a:prstGeom prst="rect">
            <a:avLst/>
          </a:prstGeom>
          <a:solidFill>
            <a:srgbClr val="FFFFFF"/>
          </a:solidFill>
          <a:ln w="6350">
            <a:solidFill>
              <a:srgbClr val="C9D2E3"/>
            </a:solidFill>
            <a:prstDash val="solid"/>
          </a:ln>
        </p:spPr>
      </p:sp>
      <p:sp>
        <p:nvSpPr>
          <p:cNvPr id="11" name="Shape 9"/>
          <p:cNvSpPr/>
          <p:nvPr/>
        </p:nvSpPr>
        <p:spPr>
          <a:xfrm>
            <a:off x="8229600" y="603504"/>
            <a:ext cx="146304" cy="125273"/>
          </a:xfrm>
          <a:prstGeom prst="rect">
            <a:avLst/>
          </a:prstGeom>
          <a:solidFill>
            <a:srgbClr val="FFFFFF"/>
          </a:solidFill>
          <a:ln w="6350">
            <a:solidFill>
              <a:srgbClr val="C9D2E3"/>
            </a:solidFill>
            <a:prstDash val="solid"/>
          </a:ln>
        </p:spPr>
      </p:sp>
      <p:sp>
        <p:nvSpPr>
          <p:cNvPr id="12" name="Shape 10"/>
          <p:cNvSpPr/>
          <p:nvPr/>
        </p:nvSpPr>
        <p:spPr>
          <a:xfrm>
            <a:off x="8403336" y="603504"/>
            <a:ext cx="146304" cy="125273"/>
          </a:xfrm>
          <a:prstGeom prst="rect">
            <a:avLst/>
          </a:prstGeom>
          <a:solidFill>
            <a:srgbClr val="FFFFFF"/>
          </a:solidFill>
          <a:ln w="6350">
            <a:solidFill>
              <a:srgbClr val="C9D2E3"/>
            </a:solidFill>
            <a:prstDash val="solid"/>
          </a:ln>
        </p:spPr>
      </p:sp>
      <p:sp>
        <p:nvSpPr>
          <p:cNvPr id="13" name="Shape 11"/>
          <p:cNvSpPr/>
          <p:nvPr/>
        </p:nvSpPr>
        <p:spPr>
          <a:xfrm>
            <a:off x="7269480" y="801929"/>
            <a:ext cx="1325880" cy="198425"/>
          </a:xfrm>
          <a:prstGeom prst="roundRect">
            <a:avLst>
              <a:gd name="adj" fmla="val 23041"/>
            </a:avLst>
          </a:prstGeom>
          <a:solidFill>
            <a:srgbClr val="FDEBDF"/>
          </a:solidFill>
          <a:ln w="15875">
            <a:solidFill>
              <a:srgbClr val="F26B21"/>
            </a:solidFill>
            <a:prstDash val="solid"/>
          </a:ln>
        </p:spPr>
      </p:sp>
      <p:sp>
        <p:nvSpPr>
          <p:cNvPr id="14" name="Text 12"/>
          <p:cNvSpPr txBox="1"/>
          <p:nvPr/>
        </p:nvSpPr>
        <p:spPr>
          <a:xfrm>
            <a:off x="7360920" y="801929"/>
            <a:ext cx="566928" cy="198425"/>
          </a:xfrm>
          <a:prstGeom prst="rect">
            <a:avLst/>
          </a:prstGeom>
          <a:noFill/>
          <a:ln/>
        </p:spPr>
        <p:txBody>
          <a:bodyPr wrap="square" lIns="0" tIns="0" rIns="0" bIns="0" rtlCol="0" anchor="ctr"/>
          <a:lstStyle/>
          <a:p>
            <a:pPr algn="l" indent="0" marL="0">
              <a:buNone/>
            </a:pPr>
            <a:r>
              <a:rPr lang="en-US" sz="550" b="1" dirty="0">
                <a:solidFill>
                  <a:srgbClr val="F26B21"/>
                </a:solidFill>
                <a:latin typeface="LINE Seed JP" pitchFamily="34" charset="0"/>
                <a:ea typeface="LINE Seed JP" pitchFamily="34" charset="-122"/>
                <a:cs typeface="LINE Seed JP" pitchFamily="34" charset="-120"/>
              </a:rPr>
              <a:t>② 下段 理想</a:t>
            </a:r>
            <a:endParaRPr lang="en-US" sz="550" dirty="0"/>
          </a:p>
        </p:txBody>
      </p:sp>
      <p:sp>
        <p:nvSpPr>
          <p:cNvPr id="15" name="Shape 13"/>
          <p:cNvSpPr/>
          <p:nvPr/>
        </p:nvSpPr>
        <p:spPr>
          <a:xfrm>
            <a:off x="7882128" y="838505"/>
            <a:ext cx="146304" cy="125273"/>
          </a:xfrm>
          <a:prstGeom prst="rect">
            <a:avLst/>
          </a:prstGeom>
          <a:solidFill>
            <a:srgbClr val="FFFFFF"/>
          </a:solidFill>
          <a:ln w="6350">
            <a:solidFill>
              <a:srgbClr val="F26B21"/>
            </a:solidFill>
            <a:prstDash val="solid"/>
          </a:ln>
        </p:spPr>
      </p:sp>
      <p:sp>
        <p:nvSpPr>
          <p:cNvPr id="16" name="Shape 14"/>
          <p:cNvSpPr/>
          <p:nvPr/>
        </p:nvSpPr>
        <p:spPr>
          <a:xfrm>
            <a:off x="8055864" y="838505"/>
            <a:ext cx="146304" cy="125273"/>
          </a:xfrm>
          <a:prstGeom prst="rect">
            <a:avLst/>
          </a:prstGeom>
          <a:solidFill>
            <a:srgbClr val="FFFFFF"/>
          </a:solidFill>
          <a:ln w="6350">
            <a:solidFill>
              <a:srgbClr val="F26B21"/>
            </a:solidFill>
            <a:prstDash val="solid"/>
          </a:ln>
        </p:spPr>
      </p:sp>
      <p:sp>
        <p:nvSpPr>
          <p:cNvPr id="17" name="Shape 15"/>
          <p:cNvSpPr/>
          <p:nvPr/>
        </p:nvSpPr>
        <p:spPr>
          <a:xfrm>
            <a:off x="8229600" y="838505"/>
            <a:ext cx="146304" cy="125273"/>
          </a:xfrm>
          <a:prstGeom prst="rect">
            <a:avLst/>
          </a:prstGeom>
          <a:solidFill>
            <a:srgbClr val="FFFFFF"/>
          </a:solidFill>
          <a:ln w="6350">
            <a:solidFill>
              <a:srgbClr val="F26B21"/>
            </a:solidFill>
            <a:prstDash val="solid"/>
          </a:ln>
        </p:spPr>
      </p:sp>
      <p:sp>
        <p:nvSpPr>
          <p:cNvPr id="18" name="Shape 16"/>
          <p:cNvSpPr/>
          <p:nvPr/>
        </p:nvSpPr>
        <p:spPr>
          <a:xfrm>
            <a:off x="8403336" y="838505"/>
            <a:ext cx="146304" cy="125273"/>
          </a:xfrm>
          <a:prstGeom prst="rect">
            <a:avLst/>
          </a:prstGeom>
          <a:solidFill>
            <a:srgbClr val="FFFFFF"/>
          </a:solidFill>
          <a:ln w="6350">
            <a:solidFill>
              <a:srgbClr val="F26B21"/>
            </a:solidFill>
            <a:prstDash val="solid"/>
          </a:ln>
        </p:spPr>
      </p:sp>
      <p:sp>
        <p:nvSpPr>
          <p:cNvPr id="19" name="Shape 17"/>
          <p:cNvSpPr/>
          <p:nvPr/>
        </p:nvSpPr>
        <p:spPr>
          <a:xfrm>
            <a:off x="7269480" y="1036930"/>
            <a:ext cx="1325880" cy="146304"/>
          </a:xfrm>
          <a:prstGeom prst="roundRect">
            <a:avLst>
              <a:gd name="adj" fmla="val 31250"/>
            </a:avLst>
          </a:prstGeom>
          <a:solidFill>
            <a:srgbClr val="EEF2F8"/>
          </a:solidFill>
          <a:ln w="12700">
            <a:solidFill>
              <a:srgbClr val="EEF2F8"/>
            </a:solidFill>
            <a:prstDash val="solid"/>
          </a:ln>
        </p:spPr>
      </p:sp>
      <p:sp>
        <p:nvSpPr>
          <p:cNvPr id="20" name="Text 18"/>
          <p:cNvSpPr txBox="1"/>
          <p:nvPr/>
        </p:nvSpPr>
        <p:spPr>
          <a:xfrm>
            <a:off x="7360920" y="1036930"/>
            <a:ext cx="1143000" cy="146304"/>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③ 増やしたい行動と目標</a:t>
            </a:r>
            <a:endParaRPr lang="en-US" sz="550" dirty="0"/>
          </a:p>
        </p:txBody>
      </p:sp>
      <p:sp>
        <p:nvSpPr>
          <p:cNvPr id="21" name="Text 19"/>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22" name="Text 20"/>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23 / 36</a:t>
            </a:r>
            <a:endParaRPr lang="en-US" sz="800" dirty="0"/>
          </a:p>
        </p:txBody>
      </p:sp>
      <p:sp>
        <p:nvSpPr>
          <p:cNvPr id="23" name="Text 21"/>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集客から継続までの各段階で、対象者と時期と働きかけの内容を書きます。</a:t>
            </a:r>
            <a:endParaRPr lang="en-US" sz="1300" dirty="0"/>
          </a:p>
        </p:txBody>
      </p:sp>
      <p:sp>
        <p:nvSpPr>
          <p:cNvPr id="25" name="Shape 22"/>
          <p:cNvSpPr/>
          <p:nvPr/>
        </p:nvSpPr>
        <p:spPr>
          <a:xfrm>
            <a:off x="1645920" y="1737360"/>
            <a:ext cx="1655064" cy="402336"/>
          </a:xfrm>
          <a:prstGeom prst="roundRect">
            <a:avLst>
              <a:gd name="adj" fmla="val 50000"/>
            </a:avLst>
          </a:prstGeom>
          <a:solidFill>
            <a:srgbClr val="1C2B4A"/>
          </a:solidFill>
          <a:ln w="12700">
            <a:solidFill>
              <a:srgbClr val="1C2B4A"/>
            </a:solidFill>
            <a:prstDash val="solid"/>
          </a:ln>
        </p:spPr>
      </p:sp>
      <p:sp>
        <p:nvSpPr>
          <p:cNvPr id="26" name="Text 23"/>
          <p:cNvSpPr txBox="1"/>
          <p:nvPr/>
        </p:nvSpPr>
        <p:spPr>
          <a:xfrm>
            <a:off x="1645920" y="1737360"/>
            <a:ext cx="1655064" cy="402336"/>
          </a:xfrm>
          <a:prstGeom prst="rect">
            <a:avLst/>
          </a:prstGeom>
          <a:noFill/>
          <a:ln/>
        </p:spPr>
        <p:txBody>
          <a:bodyPr wrap="square" lIns="0" tIns="0" rIns="0" bIns="0" rtlCol="0" anchor="ctr"/>
          <a:lstStyle/>
          <a:p>
            <a:pPr algn="ctr" indent="0" marL="0">
              <a:buNone/>
            </a:pPr>
            <a:endParaRPr lang="en-US" sz="1200" dirty="0"/>
          </a:p>
        </p:txBody>
      </p:sp>
      <p:pic>
        <p:nvPicPr>
          <p:cNvPr id="27"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810512" y="1819656"/>
            <a:ext cx="237744" cy="237744"/>
          </a:xfrm>
          <a:prstGeom prst="rect">
            <a:avLst/>
          </a:prstGeom>
        </p:spPr>
      </p:pic>
      <p:sp>
        <p:nvSpPr>
          <p:cNvPr id="28" name="Text 24"/>
          <p:cNvSpPr txBox="1"/>
          <p:nvPr/>
        </p:nvSpPr>
        <p:spPr>
          <a:xfrm>
            <a:off x="2103120" y="1737360"/>
            <a:ext cx="1106424"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集客</a:t>
            </a:r>
            <a:endParaRPr lang="en-US" sz="1200" dirty="0"/>
          </a:p>
        </p:txBody>
      </p:sp>
      <p:sp>
        <p:nvSpPr>
          <p:cNvPr id="29" name="Shape 25"/>
          <p:cNvSpPr/>
          <p:nvPr/>
        </p:nvSpPr>
        <p:spPr>
          <a:xfrm>
            <a:off x="3410712" y="1737360"/>
            <a:ext cx="1655064" cy="402336"/>
          </a:xfrm>
          <a:prstGeom prst="roundRect">
            <a:avLst>
              <a:gd name="adj" fmla="val 50000"/>
            </a:avLst>
          </a:prstGeom>
          <a:solidFill>
            <a:srgbClr val="1C2B4A"/>
          </a:solidFill>
          <a:ln w="12700">
            <a:solidFill>
              <a:srgbClr val="1C2B4A"/>
            </a:solidFill>
            <a:prstDash val="solid"/>
          </a:ln>
        </p:spPr>
      </p:sp>
      <p:sp>
        <p:nvSpPr>
          <p:cNvPr id="30" name="Text 26"/>
          <p:cNvSpPr txBox="1"/>
          <p:nvPr/>
        </p:nvSpPr>
        <p:spPr>
          <a:xfrm>
            <a:off x="3410712" y="1737360"/>
            <a:ext cx="1655064" cy="402336"/>
          </a:xfrm>
          <a:prstGeom prst="rect">
            <a:avLst/>
          </a:prstGeom>
          <a:noFill/>
          <a:ln/>
        </p:spPr>
        <p:txBody>
          <a:bodyPr wrap="square" lIns="0" tIns="0" rIns="0" bIns="0" rtlCol="0" anchor="ctr"/>
          <a:lstStyle/>
          <a:p>
            <a:pPr algn="ctr" indent="0" marL="0">
              <a:buNone/>
            </a:pPr>
            <a:endParaRPr lang="en-US" sz="1200" dirty="0"/>
          </a:p>
        </p:txBody>
      </p:sp>
      <p:pic>
        <p:nvPicPr>
          <p:cNvPr id="31"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75304" y="1819656"/>
            <a:ext cx="237744" cy="237744"/>
          </a:xfrm>
          <a:prstGeom prst="rect">
            <a:avLst/>
          </a:prstGeom>
        </p:spPr>
      </p:pic>
      <p:sp>
        <p:nvSpPr>
          <p:cNvPr id="32" name="Text 27"/>
          <p:cNvSpPr txBox="1"/>
          <p:nvPr/>
        </p:nvSpPr>
        <p:spPr>
          <a:xfrm>
            <a:off x="3867912" y="1737360"/>
            <a:ext cx="1106424"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つながる</a:t>
            </a:r>
            <a:endParaRPr lang="en-US" sz="1200" dirty="0"/>
          </a:p>
        </p:txBody>
      </p:sp>
      <p:sp>
        <p:nvSpPr>
          <p:cNvPr id="33" name="Shape 28"/>
          <p:cNvSpPr/>
          <p:nvPr/>
        </p:nvSpPr>
        <p:spPr>
          <a:xfrm>
            <a:off x="5175504" y="1737360"/>
            <a:ext cx="1655064" cy="402336"/>
          </a:xfrm>
          <a:prstGeom prst="roundRect">
            <a:avLst>
              <a:gd name="adj" fmla="val 50000"/>
            </a:avLst>
          </a:prstGeom>
          <a:solidFill>
            <a:srgbClr val="1C2B4A"/>
          </a:solidFill>
          <a:ln w="12700">
            <a:solidFill>
              <a:srgbClr val="1C2B4A"/>
            </a:solidFill>
            <a:prstDash val="solid"/>
          </a:ln>
        </p:spPr>
      </p:sp>
      <p:sp>
        <p:nvSpPr>
          <p:cNvPr id="34" name="Text 29"/>
          <p:cNvSpPr txBox="1"/>
          <p:nvPr/>
        </p:nvSpPr>
        <p:spPr>
          <a:xfrm>
            <a:off x="5175504" y="1737360"/>
            <a:ext cx="1655064" cy="402336"/>
          </a:xfrm>
          <a:prstGeom prst="rect">
            <a:avLst/>
          </a:prstGeom>
          <a:noFill/>
          <a:ln/>
        </p:spPr>
        <p:txBody>
          <a:bodyPr wrap="square" lIns="0" tIns="0" rIns="0" bIns="0" rtlCol="0" anchor="ctr"/>
          <a:lstStyle/>
          <a:p>
            <a:pPr algn="ctr" indent="0" marL="0">
              <a:buNone/>
            </a:pPr>
            <a:endParaRPr lang="en-US" sz="1200" dirty="0"/>
          </a:p>
        </p:txBody>
      </p:sp>
      <p:pic>
        <p:nvPicPr>
          <p:cNvPr id="35"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340096" y="1819656"/>
            <a:ext cx="237744" cy="237744"/>
          </a:xfrm>
          <a:prstGeom prst="rect">
            <a:avLst/>
          </a:prstGeom>
        </p:spPr>
      </p:pic>
      <p:sp>
        <p:nvSpPr>
          <p:cNvPr id="36" name="Text 30"/>
          <p:cNvSpPr txBox="1"/>
          <p:nvPr/>
        </p:nvSpPr>
        <p:spPr>
          <a:xfrm>
            <a:off x="5632704" y="1737360"/>
            <a:ext cx="1106424"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購入</a:t>
            </a:r>
            <a:endParaRPr lang="en-US" sz="1200" dirty="0"/>
          </a:p>
        </p:txBody>
      </p:sp>
      <p:sp>
        <p:nvSpPr>
          <p:cNvPr id="37" name="Shape 31"/>
          <p:cNvSpPr/>
          <p:nvPr/>
        </p:nvSpPr>
        <p:spPr>
          <a:xfrm>
            <a:off x="6940296" y="1737360"/>
            <a:ext cx="1655064" cy="402336"/>
          </a:xfrm>
          <a:prstGeom prst="roundRect">
            <a:avLst>
              <a:gd name="adj" fmla="val 50000"/>
            </a:avLst>
          </a:prstGeom>
          <a:solidFill>
            <a:srgbClr val="1C2B4A"/>
          </a:solidFill>
          <a:ln w="12700">
            <a:solidFill>
              <a:srgbClr val="1C2B4A"/>
            </a:solidFill>
            <a:prstDash val="solid"/>
          </a:ln>
        </p:spPr>
      </p:sp>
      <p:sp>
        <p:nvSpPr>
          <p:cNvPr id="38" name="Text 32"/>
          <p:cNvSpPr txBox="1"/>
          <p:nvPr/>
        </p:nvSpPr>
        <p:spPr>
          <a:xfrm>
            <a:off x="6940296" y="1737360"/>
            <a:ext cx="1655064" cy="402336"/>
          </a:xfrm>
          <a:prstGeom prst="rect">
            <a:avLst/>
          </a:prstGeom>
          <a:noFill/>
          <a:ln/>
        </p:spPr>
        <p:txBody>
          <a:bodyPr wrap="square" lIns="0" tIns="0" rIns="0" bIns="0" rtlCol="0" anchor="ctr"/>
          <a:lstStyle/>
          <a:p>
            <a:pPr algn="ctr" indent="0" marL="0">
              <a:buNone/>
            </a:pPr>
            <a:endParaRPr lang="en-US" sz="1200" dirty="0"/>
          </a:p>
        </p:txBody>
      </p:sp>
      <p:pic>
        <p:nvPicPr>
          <p:cNvPr id="39"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104888" y="1819656"/>
            <a:ext cx="237744" cy="237744"/>
          </a:xfrm>
          <a:prstGeom prst="rect">
            <a:avLst/>
          </a:prstGeom>
        </p:spPr>
      </p:pic>
      <p:sp>
        <p:nvSpPr>
          <p:cNvPr id="40" name="Text 33"/>
          <p:cNvSpPr txBox="1"/>
          <p:nvPr/>
        </p:nvSpPr>
        <p:spPr>
          <a:xfrm>
            <a:off x="7397496" y="1737360"/>
            <a:ext cx="1106424"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リピート</a:t>
            </a:r>
            <a:endParaRPr lang="en-US" sz="1200" dirty="0"/>
          </a:p>
        </p:txBody>
      </p:sp>
      <p:sp>
        <p:nvSpPr>
          <p:cNvPr id="41" name="Text 34"/>
          <p:cNvSpPr txBox="1"/>
          <p:nvPr/>
        </p:nvSpPr>
        <p:spPr>
          <a:xfrm>
            <a:off x="548640" y="2240280"/>
            <a:ext cx="1005840" cy="1371600"/>
          </a:xfrm>
          <a:prstGeom prst="rect">
            <a:avLst/>
          </a:prstGeom>
          <a:noFill/>
          <a:ln/>
        </p:spPr>
        <p:txBody>
          <a:bodyPr wrap="square" lIns="0" tIns="0" rIns="0" bIns="0" rtlCol="0" anchor="ctr"/>
          <a:lstStyle/>
          <a:p>
            <a:pPr algn="l" indent="0" marL="0">
              <a:buNone/>
            </a:pPr>
            <a:r>
              <a:rPr lang="en-US" sz="1300" b="1" dirty="0">
                <a:solidFill>
                  <a:srgbClr val="1C2B4A"/>
                </a:solidFill>
                <a:latin typeface="LINE Seed JP" pitchFamily="34" charset="0"/>
                <a:ea typeface="LINE Seed JP" pitchFamily="34" charset="-122"/>
                <a:cs typeface="LINE Seed JP" pitchFamily="34" charset="-120"/>
              </a:rPr>
              <a:t>理想の流れ</a:t>
            </a:r>
            <a:endParaRPr lang="en-US" sz="1300" dirty="0"/>
          </a:p>
        </p:txBody>
      </p:sp>
      <p:sp>
        <p:nvSpPr>
          <p:cNvPr id="42" name="Shape 35"/>
          <p:cNvSpPr/>
          <p:nvPr/>
        </p:nvSpPr>
        <p:spPr>
          <a:xfrm>
            <a:off x="1645920" y="2240280"/>
            <a:ext cx="1655064" cy="1371600"/>
          </a:xfrm>
          <a:prstGeom prst="rect">
            <a:avLst/>
          </a:prstGeom>
          <a:solidFill>
            <a:srgbClr val="FDEBDF"/>
          </a:solidFill>
          <a:ln w="12700">
            <a:solidFill>
              <a:srgbClr val="F26B21"/>
            </a:solidFill>
            <a:prstDash val="solid"/>
          </a:ln>
        </p:spPr>
      </p:sp>
      <p:sp>
        <p:nvSpPr>
          <p:cNvPr id="43" name="Text 36"/>
          <p:cNvSpPr txBox="1"/>
          <p:nvPr/>
        </p:nvSpPr>
        <p:spPr>
          <a:xfrm>
            <a:off x="1645920" y="2240280"/>
            <a:ext cx="1655064" cy="1371600"/>
          </a:xfrm>
          <a:prstGeom prst="rect">
            <a:avLst/>
          </a:prstGeom>
          <a:noFill/>
          <a:ln/>
        </p:spPr>
        <p:txBody>
          <a:bodyPr wrap="square" lIns="0" tIns="0" rIns="0" bIns="0" rtlCol="0" anchor="ctr"/>
          <a:lstStyle/>
          <a:p>
            <a:pPr algn="ctr" indent="0" marL="0">
              <a:lnSpc>
                <a:spcPct val="135000"/>
              </a:lnSpc>
              <a:buNone/>
            </a:pPr>
            <a:r>
              <a:rPr lang="en-US" sz="1300" b="1" dirty="0">
                <a:solidFill>
                  <a:srgbClr val="34415A"/>
                </a:solidFill>
                <a:latin typeface="LINE Seed JP" pitchFamily="34" charset="0"/>
                <a:ea typeface="LINE Seed JP" pitchFamily="34" charset="-122"/>
                <a:cs typeface="LINE Seed JP" pitchFamily="34" charset="-120"/>
              </a:rPr>
              <a:t>誰に</a:t>
            </a:r>
            <a:endParaRPr lang="en-US" sz="1300" dirty="0"/>
          </a:p>
          <a:p>
            <a:pPr algn="ctr" indent="0" marL="0">
              <a:lnSpc>
                <a:spcPct val="135000"/>
              </a:lnSpc>
              <a:buNone/>
            </a:pPr>
            <a:r>
              <a:rPr lang="en-US" sz="1300" b="1" dirty="0">
                <a:solidFill>
                  <a:srgbClr val="34415A"/>
                </a:solidFill>
                <a:latin typeface="LINE Seed JP" pitchFamily="34" charset="0"/>
                <a:ea typeface="LINE Seed JP" pitchFamily="34" charset="-122"/>
                <a:cs typeface="LINE Seed JP" pitchFamily="34" charset="-120"/>
              </a:rPr>
              <a:t>いつ</a:t>
            </a:r>
            <a:endParaRPr lang="en-US" sz="1300" dirty="0"/>
          </a:p>
          <a:p>
            <a:pPr algn="ctr" indent="0" marL="0">
              <a:lnSpc>
                <a:spcPct val="135000"/>
              </a:lnSpc>
              <a:buNone/>
            </a:pPr>
            <a:r>
              <a:rPr lang="en-US" sz="1300" b="1" dirty="0">
                <a:solidFill>
                  <a:srgbClr val="34415A"/>
                </a:solidFill>
                <a:latin typeface="LINE Seed JP" pitchFamily="34" charset="0"/>
                <a:ea typeface="LINE Seed JP" pitchFamily="34" charset="-122"/>
                <a:cs typeface="LINE Seed JP" pitchFamily="34" charset="-120"/>
              </a:rPr>
              <a:t>何をする</a:t>
            </a:r>
            <a:endParaRPr lang="en-US" sz="1300" dirty="0"/>
          </a:p>
        </p:txBody>
      </p:sp>
      <p:sp>
        <p:nvSpPr>
          <p:cNvPr id="44" name="Shape 37"/>
          <p:cNvSpPr/>
          <p:nvPr/>
        </p:nvSpPr>
        <p:spPr>
          <a:xfrm>
            <a:off x="3410712" y="2240280"/>
            <a:ext cx="1655064" cy="1371600"/>
          </a:xfrm>
          <a:prstGeom prst="rect">
            <a:avLst/>
          </a:prstGeom>
          <a:solidFill>
            <a:srgbClr val="FDEBDF"/>
          </a:solidFill>
          <a:ln w="12700">
            <a:solidFill>
              <a:srgbClr val="F26B21"/>
            </a:solidFill>
            <a:prstDash val="solid"/>
          </a:ln>
        </p:spPr>
      </p:sp>
      <p:sp>
        <p:nvSpPr>
          <p:cNvPr id="45" name="Text 38"/>
          <p:cNvSpPr txBox="1"/>
          <p:nvPr/>
        </p:nvSpPr>
        <p:spPr>
          <a:xfrm>
            <a:off x="3410712" y="2240280"/>
            <a:ext cx="1655064" cy="1371600"/>
          </a:xfrm>
          <a:prstGeom prst="rect">
            <a:avLst/>
          </a:prstGeom>
          <a:noFill/>
          <a:ln/>
        </p:spPr>
        <p:txBody>
          <a:bodyPr wrap="square" lIns="0" tIns="0" rIns="0" bIns="0" rtlCol="0" anchor="ctr"/>
          <a:lstStyle/>
          <a:p>
            <a:pPr algn="ctr" indent="0" marL="0">
              <a:lnSpc>
                <a:spcPct val="135000"/>
              </a:lnSpc>
              <a:buNone/>
            </a:pPr>
            <a:r>
              <a:rPr lang="en-US" sz="1300" b="1" dirty="0">
                <a:solidFill>
                  <a:srgbClr val="34415A"/>
                </a:solidFill>
                <a:latin typeface="LINE Seed JP" pitchFamily="34" charset="0"/>
                <a:ea typeface="LINE Seed JP" pitchFamily="34" charset="-122"/>
                <a:cs typeface="LINE Seed JP" pitchFamily="34" charset="-120"/>
              </a:rPr>
              <a:t>誰に</a:t>
            </a:r>
            <a:endParaRPr lang="en-US" sz="1300" dirty="0"/>
          </a:p>
          <a:p>
            <a:pPr algn="ctr" indent="0" marL="0">
              <a:lnSpc>
                <a:spcPct val="135000"/>
              </a:lnSpc>
              <a:buNone/>
            </a:pPr>
            <a:r>
              <a:rPr lang="en-US" sz="1300" b="1" dirty="0">
                <a:solidFill>
                  <a:srgbClr val="34415A"/>
                </a:solidFill>
                <a:latin typeface="LINE Seed JP" pitchFamily="34" charset="0"/>
                <a:ea typeface="LINE Seed JP" pitchFamily="34" charset="-122"/>
                <a:cs typeface="LINE Seed JP" pitchFamily="34" charset="-120"/>
              </a:rPr>
              <a:t>いつ</a:t>
            </a:r>
            <a:endParaRPr lang="en-US" sz="1300" dirty="0"/>
          </a:p>
          <a:p>
            <a:pPr algn="ctr" indent="0" marL="0">
              <a:lnSpc>
                <a:spcPct val="135000"/>
              </a:lnSpc>
              <a:buNone/>
            </a:pPr>
            <a:r>
              <a:rPr lang="en-US" sz="1300" b="1" dirty="0">
                <a:solidFill>
                  <a:srgbClr val="34415A"/>
                </a:solidFill>
                <a:latin typeface="LINE Seed JP" pitchFamily="34" charset="0"/>
                <a:ea typeface="LINE Seed JP" pitchFamily="34" charset="-122"/>
                <a:cs typeface="LINE Seed JP" pitchFamily="34" charset="-120"/>
              </a:rPr>
              <a:t>何をする</a:t>
            </a:r>
            <a:endParaRPr lang="en-US" sz="1300" dirty="0"/>
          </a:p>
        </p:txBody>
      </p:sp>
      <p:sp>
        <p:nvSpPr>
          <p:cNvPr id="46" name="Shape 39"/>
          <p:cNvSpPr/>
          <p:nvPr/>
        </p:nvSpPr>
        <p:spPr>
          <a:xfrm>
            <a:off x="5175504" y="2240280"/>
            <a:ext cx="1655064" cy="1371600"/>
          </a:xfrm>
          <a:prstGeom prst="rect">
            <a:avLst/>
          </a:prstGeom>
          <a:solidFill>
            <a:srgbClr val="FDEBDF"/>
          </a:solidFill>
          <a:ln w="12700">
            <a:solidFill>
              <a:srgbClr val="F26B21"/>
            </a:solidFill>
            <a:prstDash val="solid"/>
          </a:ln>
        </p:spPr>
      </p:sp>
      <p:sp>
        <p:nvSpPr>
          <p:cNvPr id="47" name="Text 40"/>
          <p:cNvSpPr txBox="1"/>
          <p:nvPr/>
        </p:nvSpPr>
        <p:spPr>
          <a:xfrm>
            <a:off x="5175504" y="2240280"/>
            <a:ext cx="1655064" cy="1371600"/>
          </a:xfrm>
          <a:prstGeom prst="rect">
            <a:avLst/>
          </a:prstGeom>
          <a:noFill/>
          <a:ln/>
        </p:spPr>
        <p:txBody>
          <a:bodyPr wrap="square" lIns="0" tIns="0" rIns="0" bIns="0" rtlCol="0" anchor="ctr"/>
          <a:lstStyle/>
          <a:p>
            <a:pPr algn="ctr" indent="0" marL="0">
              <a:lnSpc>
                <a:spcPct val="135000"/>
              </a:lnSpc>
              <a:buNone/>
            </a:pPr>
            <a:r>
              <a:rPr lang="en-US" sz="1300" b="1" dirty="0">
                <a:solidFill>
                  <a:srgbClr val="34415A"/>
                </a:solidFill>
                <a:latin typeface="LINE Seed JP" pitchFamily="34" charset="0"/>
                <a:ea typeface="LINE Seed JP" pitchFamily="34" charset="-122"/>
                <a:cs typeface="LINE Seed JP" pitchFamily="34" charset="-120"/>
              </a:rPr>
              <a:t>誰に</a:t>
            </a:r>
            <a:endParaRPr lang="en-US" sz="1300" dirty="0"/>
          </a:p>
          <a:p>
            <a:pPr algn="ctr" indent="0" marL="0">
              <a:lnSpc>
                <a:spcPct val="135000"/>
              </a:lnSpc>
              <a:buNone/>
            </a:pPr>
            <a:r>
              <a:rPr lang="en-US" sz="1300" b="1" dirty="0">
                <a:solidFill>
                  <a:srgbClr val="34415A"/>
                </a:solidFill>
                <a:latin typeface="LINE Seed JP" pitchFamily="34" charset="0"/>
                <a:ea typeface="LINE Seed JP" pitchFamily="34" charset="-122"/>
                <a:cs typeface="LINE Seed JP" pitchFamily="34" charset="-120"/>
              </a:rPr>
              <a:t>いつ</a:t>
            </a:r>
            <a:endParaRPr lang="en-US" sz="1300" dirty="0"/>
          </a:p>
          <a:p>
            <a:pPr algn="ctr" indent="0" marL="0">
              <a:lnSpc>
                <a:spcPct val="135000"/>
              </a:lnSpc>
              <a:buNone/>
            </a:pPr>
            <a:r>
              <a:rPr lang="en-US" sz="1300" b="1" dirty="0">
                <a:solidFill>
                  <a:srgbClr val="34415A"/>
                </a:solidFill>
                <a:latin typeface="LINE Seed JP" pitchFamily="34" charset="0"/>
                <a:ea typeface="LINE Seed JP" pitchFamily="34" charset="-122"/>
                <a:cs typeface="LINE Seed JP" pitchFamily="34" charset="-120"/>
              </a:rPr>
              <a:t>何をする</a:t>
            </a:r>
            <a:endParaRPr lang="en-US" sz="1300" dirty="0"/>
          </a:p>
        </p:txBody>
      </p:sp>
      <p:sp>
        <p:nvSpPr>
          <p:cNvPr id="48" name="Shape 41"/>
          <p:cNvSpPr/>
          <p:nvPr/>
        </p:nvSpPr>
        <p:spPr>
          <a:xfrm>
            <a:off x="6940296" y="2240280"/>
            <a:ext cx="1655064" cy="1371600"/>
          </a:xfrm>
          <a:prstGeom prst="rect">
            <a:avLst/>
          </a:prstGeom>
          <a:solidFill>
            <a:srgbClr val="FDEBDF"/>
          </a:solidFill>
          <a:ln w="12700">
            <a:solidFill>
              <a:srgbClr val="F26B21"/>
            </a:solidFill>
            <a:prstDash val="solid"/>
          </a:ln>
        </p:spPr>
      </p:sp>
      <p:sp>
        <p:nvSpPr>
          <p:cNvPr id="49" name="Text 42"/>
          <p:cNvSpPr txBox="1"/>
          <p:nvPr/>
        </p:nvSpPr>
        <p:spPr>
          <a:xfrm>
            <a:off x="6940296" y="2240280"/>
            <a:ext cx="1655064" cy="1371600"/>
          </a:xfrm>
          <a:prstGeom prst="rect">
            <a:avLst/>
          </a:prstGeom>
          <a:noFill/>
          <a:ln/>
        </p:spPr>
        <p:txBody>
          <a:bodyPr wrap="square" lIns="0" tIns="0" rIns="0" bIns="0" rtlCol="0" anchor="ctr"/>
          <a:lstStyle/>
          <a:p>
            <a:pPr algn="ctr" indent="0" marL="0">
              <a:lnSpc>
                <a:spcPct val="135000"/>
              </a:lnSpc>
              <a:buNone/>
            </a:pPr>
            <a:r>
              <a:rPr lang="en-US" sz="1300" b="1" dirty="0">
                <a:solidFill>
                  <a:srgbClr val="34415A"/>
                </a:solidFill>
                <a:latin typeface="LINE Seed JP" pitchFamily="34" charset="0"/>
                <a:ea typeface="LINE Seed JP" pitchFamily="34" charset="-122"/>
                <a:cs typeface="LINE Seed JP" pitchFamily="34" charset="-120"/>
              </a:rPr>
              <a:t>誰に</a:t>
            </a:r>
            <a:endParaRPr lang="en-US" sz="1300" dirty="0"/>
          </a:p>
          <a:p>
            <a:pPr algn="ctr" indent="0" marL="0">
              <a:lnSpc>
                <a:spcPct val="135000"/>
              </a:lnSpc>
              <a:buNone/>
            </a:pPr>
            <a:r>
              <a:rPr lang="en-US" sz="1300" b="1" dirty="0">
                <a:solidFill>
                  <a:srgbClr val="34415A"/>
                </a:solidFill>
                <a:latin typeface="LINE Seed JP" pitchFamily="34" charset="0"/>
                <a:ea typeface="LINE Seed JP" pitchFamily="34" charset="-122"/>
                <a:cs typeface="LINE Seed JP" pitchFamily="34" charset="-120"/>
              </a:rPr>
              <a:t>いつ</a:t>
            </a:r>
            <a:endParaRPr lang="en-US" sz="1300" dirty="0"/>
          </a:p>
          <a:p>
            <a:pPr algn="ctr" indent="0" marL="0">
              <a:lnSpc>
                <a:spcPct val="135000"/>
              </a:lnSpc>
              <a:buNone/>
            </a:pPr>
            <a:r>
              <a:rPr lang="en-US" sz="1300" b="1" dirty="0">
                <a:solidFill>
                  <a:srgbClr val="34415A"/>
                </a:solidFill>
                <a:latin typeface="LINE Seed JP" pitchFamily="34" charset="0"/>
                <a:ea typeface="LINE Seed JP" pitchFamily="34" charset="-122"/>
                <a:cs typeface="LINE Seed JP" pitchFamily="34" charset="-120"/>
              </a:rPr>
              <a:t>何をする</a:t>
            </a:r>
            <a:endParaRPr lang="en-US" sz="1300" dirty="0"/>
          </a:p>
        </p:txBody>
      </p:sp>
      <p:sp>
        <p:nvSpPr>
          <p:cNvPr id="50" name="Text 43"/>
          <p:cNvSpPr txBox="1"/>
          <p:nvPr/>
        </p:nvSpPr>
        <p:spPr>
          <a:xfrm>
            <a:off x="1645920" y="3794760"/>
            <a:ext cx="6949440" cy="274320"/>
          </a:xfrm>
          <a:prstGeom prst="rect">
            <a:avLst/>
          </a:prstGeom>
          <a:noFill/>
          <a:ln/>
        </p:spPr>
        <p:txBody>
          <a:bodyPr wrap="square" lIns="0" tIns="0" rIns="0" bIns="0" rtlCol="0" anchor="t"/>
          <a:lstStyle/>
          <a:p>
            <a:pPr algn="l" indent="0" marL="0">
              <a:buNone/>
            </a:pPr>
            <a:r>
              <a:rPr lang="en-US" sz="1200" dirty="0">
                <a:solidFill>
                  <a:srgbClr val="556176"/>
                </a:solidFill>
                <a:latin typeface="LINE Seed JP" pitchFamily="34" charset="0"/>
                <a:ea typeface="LINE Seed JP" pitchFamily="34" charset="-122"/>
                <a:cs typeface="LINE Seed JP" pitchFamily="34" charset="-120"/>
              </a:rPr>
              <a:t>4段階すべてに書く</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endParaRPr lang="en-US" sz="1000" dirty="0"/>
          </a:p>
        </p:txBody>
      </p:sp>
      <p:sp>
        <p:nvSpPr>
          <p:cNvPr id="4" name="Text 2"/>
          <p:cNvSpPr txBox="1"/>
          <p:nvPr/>
        </p:nvSpPr>
        <p:spPr>
          <a:xfrm>
            <a:off x="548640" y="603504"/>
            <a:ext cx="658368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料理教室の理想の流れ</a:t>
            </a:r>
            <a:endParaRPr lang="en-US" sz="2400" dirty="0"/>
          </a:p>
        </p:txBody>
      </p:sp>
      <p:sp>
        <p:nvSpPr>
          <p:cNvPr id="5" name="Shape 3"/>
          <p:cNvSpPr/>
          <p:nvPr/>
        </p:nvSpPr>
        <p:spPr>
          <a:xfrm>
            <a:off x="7269480" y="384048"/>
            <a:ext cx="1325880" cy="146304"/>
          </a:xfrm>
          <a:prstGeom prst="roundRect">
            <a:avLst>
              <a:gd name="adj" fmla="val 31250"/>
            </a:avLst>
          </a:prstGeom>
          <a:solidFill>
            <a:srgbClr val="EEF2F8"/>
          </a:solidFill>
          <a:ln w="12700">
            <a:solidFill>
              <a:srgbClr val="EEF2F8"/>
            </a:solidFill>
            <a:prstDash val="solid"/>
          </a:ln>
        </p:spPr>
      </p:sp>
      <p:sp>
        <p:nvSpPr>
          <p:cNvPr id="6" name="Text 4"/>
          <p:cNvSpPr txBox="1"/>
          <p:nvPr/>
        </p:nvSpPr>
        <p:spPr>
          <a:xfrm>
            <a:off x="7360920" y="384048"/>
            <a:ext cx="1143000" cy="146304"/>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① 基本情報</a:t>
            </a:r>
            <a:endParaRPr lang="en-US" sz="550" dirty="0"/>
          </a:p>
        </p:txBody>
      </p:sp>
      <p:sp>
        <p:nvSpPr>
          <p:cNvPr id="7" name="Shape 5"/>
          <p:cNvSpPr/>
          <p:nvPr/>
        </p:nvSpPr>
        <p:spPr>
          <a:xfrm>
            <a:off x="7269480" y="566928"/>
            <a:ext cx="1325880" cy="198425"/>
          </a:xfrm>
          <a:prstGeom prst="roundRect">
            <a:avLst>
              <a:gd name="adj" fmla="val 23041"/>
            </a:avLst>
          </a:prstGeom>
          <a:solidFill>
            <a:srgbClr val="EEF2F8"/>
          </a:solidFill>
          <a:ln w="12700">
            <a:solidFill>
              <a:srgbClr val="EEF2F8"/>
            </a:solidFill>
            <a:prstDash val="solid"/>
          </a:ln>
        </p:spPr>
      </p:sp>
      <p:sp>
        <p:nvSpPr>
          <p:cNvPr id="8" name="Text 6"/>
          <p:cNvSpPr txBox="1"/>
          <p:nvPr/>
        </p:nvSpPr>
        <p:spPr>
          <a:xfrm>
            <a:off x="7360920" y="566928"/>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上段 いま</a:t>
            </a:r>
            <a:endParaRPr lang="en-US" sz="550" dirty="0"/>
          </a:p>
        </p:txBody>
      </p:sp>
      <p:sp>
        <p:nvSpPr>
          <p:cNvPr id="9" name="Shape 7"/>
          <p:cNvSpPr/>
          <p:nvPr/>
        </p:nvSpPr>
        <p:spPr>
          <a:xfrm>
            <a:off x="7882128" y="603504"/>
            <a:ext cx="146304" cy="125273"/>
          </a:xfrm>
          <a:prstGeom prst="rect">
            <a:avLst/>
          </a:prstGeom>
          <a:solidFill>
            <a:srgbClr val="FFFFFF"/>
          </a:solidFill>
          <a:ln w="6350">
            <a:solidFill>
              <a:srgbClr val="C9D2E3"/>
            </a:solidFill>
            <a:prstDash val="solid"/>
          </a:ln>
        </p:spPr>
      </p:sp>
      <p:sp>
        <p:nvSpPr>
          <p:cNvPr id="10" name="Shape 8"/>
          <p:cNvSpPr/>
          <p:nvPr/>
        </p:nvSpPr>
        <p:spPr>
          <a:xfrm>
            <a:off x="8055864" y="603504"/>
            <a:ext cx="146304" cy="125273"/>
          </a:xfrm>
          <a:prstGeom prst="rect">
            <a:avLst/>
          </a:prstGeom>
          <a:solidFill>
            <a:srgbClr val="FFFFFF"/>
          </a:solidFill>
          <a:ln w="6350">
            <a:solidFill>
              <a:srgbClr val="C9D2E3"/>
            </a:solidFill>
            <a:prstDash val="solid"/>
          </a:ln>
        </p:spPr>
      </p:sp>
      <p:sp>
        <p:nvSpPr>
          <p:cNvPr id="11" name="Shape 9"/>
          <p:cNvSpPr/>
          <p:nvPr/>
        </p:nvSpPr>
        <p:spPr>
          <a:xfrm>
            <a:off x="8229600" y="603504"/>
            <a:ext cx="146304" cy="125273"/>
          </a:xfrm>
          <a:prstGeom prst="rect">
            <a:avLst/>
          </a:prstGeom>
          <a:solidFill>
            <a:srgbClr val="FFFFFF"/>
          </a:solidFill>
          <a:ln w="6350">
            <a:solidFill>
              <a:srgbClr val="C9D2E3"/>
            </a:solidFill>
            <a:prstDash val="solid"/>
          </a:ln>
        </p:spPr>
      </p:sp>
      <p:sp>
        <p:nvSpPr>
          <p:cNvPr id="12" name="Shape 10"/>
          <p:cNvSpPr/>
          <p:nvPr/>
        </p:nvSpPr>
        <p:spPr>
          <a:xfrm>
            <a:off x="8403336" y="603504"/>
            <a:ext cx="146304" cy="125273"/>
          </a:xfrm>
          <a:prstGeom prst="rect">
            <a:avLst/>
          </a:prstGeom>
          <a:solidFill>
            <a:srgbClr val="FFFFFF"/>
          </a:solidFill>
          <a:ln w="6350">
            <a:solidFill>
              <a:srgbClr val="C9D2E3"/>
            </a:solidFill>
            <a:prstDash val="solid"/>
          </a:ln>
        </p:spPr>
      </p:sp>
      <p:sp>
        <p:nvSpPr>
          <p:cNvPr id="13" name="Shape 11"/>
          <p:cNvSpPr/>
          <p:nvPr/>
        </p:nvSpPr>
        <p:spPr>
          <a:xfrm>
            <a:off x="7269480" y="801929"/>
            <a:ext cx="1325880" cy="198425"/>
          </a:xfrm>
          <a:prstGeom prst="roundRect">
            <a:avLst>
              <a:gd name="adj" fmla="val 23041"/>
            </a:avLst>
          </a:prstGeom>
          <a:solidFill>
            <a:srgbClr val="FDEBDF"/>
          </a:solidFill>
          <a:ln w="15875">
            <a:solidFill>
              <a:srgbClr val="F26B21"/>
            </a:solidFill>
            <a:prstDash val="solid"/>
          </a:ln>
        </p:spPr>
      </p:sp>
      <p:sp>
        <p:nvSpPr>
          <p:cNvPr id="14" name="Text 12"/>
          <p:cNvSpPr txBox="1"/>
          <p:nvPr/>
        </p:nvSpPr>
        <p:spPr>
          <a:xfrm>
            <a:off x="7360920" y="801929"/>
            <a:ext cx="566928" cy="198425"/>
          </a:xfrm>
          <a:prstGeom prst="rect">
            <a:avLst/>
          </a:prstGeom>
          <a:noFill/>
          <a:ln/>
        </p:spPr>
        <p:txBody>
          <a:bodyPr wrap="square" lIns="0" tIns="0" rIns="0" bIns="0" rtlCol="0" anchor="ctr"/>
          <a:lstStyle/>
          <a:p>
            <a:pPr algn="l" indent="0" marL="0">
              <a:buNone/>
            </a:pPr>
            <a:r>
              <a:rPr lang="en-US" sz="550" b="1" dirty="0">
                <a:solidFill>
                  <a:srgbClr val="F26B21"/>
                </a:solidFill>
                <a:latin typeface="LINE Seed JP" pitchFamily="34" charset="0"/>
                <a:ea typeface="LINE Seed JP" pitchFamily="34" charset="-122"/>
                <a:cs typeface="LINE Seed JP" pitchFamily="34" charset="-120"/>
              </a:rPr>
              <a:t>② 下段 理想</a:t>
            </a:r>
            <a:endParaRPr lang="en-US" sz="550" dirty="0"/>
          </a:p>
        </p:txBody>
      </p:sp>
      <p:sp>
        <p:nvSpPr>
          <p:cNvPr id="15" name="Shape 13"/>
          <p:cNvSpPr/>
          <p:nvPr/>
        </p:nvSpPr>
        <p:spPr>
          <a:xfrm>
            <a:off x="7882128" y="838505"/>
            <a:ext cx="146304" cy="125273"/>
          </a:xfrm>
          <a:prstGeom prst="rect">
            <a:avLst/>
          </a:prstGeom>
          <a:solidFill>
            <a:srgbClr val="FFFFFF"/>
          </a:solidFill>
          <a:ln w="6350">
            <a:solidFill>
              <a:srgbClr val="F26B21"/>
            </a:solidFill>
            <a:prstDash val="solid"/>
          </a:ln>
        </p:spPr>
      </p:sp>
      <p:sp>
        <p:nvSpPr>
          <p:cNvPr id="16" name="Shape 14"/>
          <p:cNvSpPr/>
          <p:nvPr/>
        </p:nvSpPr>
        <p:spPr>
          <a:xfrm>
            <a:off x="8055864" y="838505"/>
            <a:ext cx="146304" cy="125273"/>
          </a:xfrm>
          <a:prstGeom prst="rect">
            <a:avLst/>
          </a:prstGeom>
          <a:solidFill>
            <a:srgbClr val="FFFFFF"/>
          </a:solidFill>
          <a:ln w="6350">
            <a:solidFill>
              <a:srgbClr val="F26B21"/>
            </a:solidFill>
            <a:prstDash val="solid"/>
          </a:ln>
        </p:spPr>
      </p:sp>
      <p:sp>
        <p:nvSpPr>
          <p:cNvPr id="17" name="Shape 15"/>
          <p:cNvSpPr/>
          <p:nvPr/>
        </p:nvSpPr>
        <p:spPr>
          <a:xfrm>
            <a:off x="8229600" y="838505"/>
            <a:ext cx="146304" cy="125273"/>
          </a:xfrm>
          <a:prstGeom prst="rect">
            <a:avLst/>
          </a:prstGeom>
          <a:solidFill>
            <a:srgbClr val="FFFFFF"/>
          </a:solidFill>
          <a:ln w="6350">
            <a:solidFill>
              <a:srgbClr val="F26B21"/>
            </a:solidFill>
            <a:prstDash val="solid"/>
          </a:ln>
        </p:spPr>
      </p:sp>
      <p:sp>
        <p:nvSpPr>
          <p:cNvPr id="18" name="Shape 16"/>
          <p:cNvSpPr/>
          <p:nvPr/>
        </p:nvSpPr>
        <p:spPr>
          <a:xfrm>
            <a:off x="8403336" y="838505"/>
            <a:ext cx="146304" cy="125273"/>
          </a:xfrm>
          <a:prstGeom prst="rect">
            <a:avLst/>
          </a:prstGeom>
          <a:solidFill>
            <a:srgbClr val="FFFFFF"/>
          </a:solidFill>
          <a:ln w="6350">
            <a:solidFill>
              <a:srgbClr val="F26B21"/>
            </a:solidFill>
            <a:prstDash val="solid"/>
          </a:ln>
        </p:spPr>
      </p:sp>
      <p:sp>
        <p:nvSpPr>
          <p:cNvPr id="19" name="Shape 17"/>
          <p:cNvSpPr/>
          <p:nvPr/>
        </p:nvSpPr>
        <p:spPr>
          <a:xfrm>
            <a:off x="7269480" y="1036930"/>
            <a:ext cx="1325880" cy="146304"/>
          </a:xfrm>
          <a:prstGeom prst="roundRect">
            <a:avLst>
              <a:gd name="adj" fmla="val 31250"/>
            </a:avLst>
          </a:prstGeom>
          <a:solidFill>
            <a:srgbClr val="EEF2F8"/>
          </a:solidFill>
          <a:ln w="12700">
            <a:solidFill>
              <a:srgbClr val="EEF2F8"/>
            </a:solidFill>
            <a:prstDash val="solid"/>
          </a:ln>
        </p:spPr>
      </p:sp>
      <p:sp>
        <p:nvSpPr>
          <p:cNvPr id="20" name="Text 18"/>
          <p:cNvSpPr txBox="1"/>
          <p:nvPr/>
        </p:nvSpPr>
        <p:spPr>
          <a:xfrm>
            <a:off x="7360920" y="1036930"/>
            <a:ext cx="1143000" cy="146304"/>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③ 増やしたい行動と目標</a:t>
            </a:r>
            <a:endParaRPr lang="en-US" sz="550" dirty="0"/>
          </a:p>
        </p:txBody>
      </p:sp>
      <p:sp>
        <p:nvSpPr>
          <p:cNvPr id="21" name="Text 19"/>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22" name="Text 20"/>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24 / 36</a:t>
            </a:r>
            <a:endParaRPr lang="en-US" sz="800" dirty="0"/>
          </a:p>
        </p:txBody>
      </p:sp>
      <p:sp>
        <p:nvSpPr>
          <p:cNvPr id="23" name="Shape 21"/>
          <p:cNvSpPr/>
          <p:nvPr/>
        </p:nvSpPr>
        <p:spPr>
          <a:xfrm>
            <a:off x="548640" y="292608"/>
            <a:ext cx="758952" cy="292608"/>
          </a:xfrm>
          <a:prstGeom prst="roundRect">
            <a:avLst>
              <a:gd name="adj" fmla="val 50000"/>
            </a:avLst>
          </a:prstGeom>
          <a:solidFill>
            <a:srgbClr val="F26B21"/>
          </a:solidFill>
          <a:ln w="12700">
            <a:solidFill>
              <a:srgbClr val="F26B21"/>
            </a:solidFill>
            <a:prstDash val="solid"/>
          </a:ln>
        </p:spPr>
      </p:sp>
      <p:sp>
        <p:nvSpPr>
          <p:cNvPr id="24" name="Text 22"/>
          <p:cNvSpPr txBox="1"/>
          <p:nvPr/>
        </p:nvSpPr>
        <p:spPr>
          <a:xfrm>
            <a:off x="548640" y="292608"/>
            <a:ext cx="758952" cy="29260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記入例</a:t>
            </a:r>
            <a:endParaRPr lang="en-US" sz="1050" dirty="0"/>
          </a:p>
        </p:txBody>
      </p:sp>
      <p:sp>
        <p:nvSpPr>
          <p:cNvPr id="25" name="Text 23"/>
          <p:cNvSpPr txBox="1"/>
          <p:nvPr/>
        </p:nvSpPr>
        <p:spPr>
          <a:xfrm>
            <a:off x="1417320" y="292608"/>
            <a:ext cx="4572000" cy="292608"/>
          </a:xfrm>
          <a:prstGeom prst="rect">
            <a:avLst/>
          </a:prstGeom>
          <a:noFill/>
          <a:ln/>
        </p:spPr>
        <p:txBody>
          <a:bodyPr wrap="square" lIns="0" tIns="0" rIns="0" bIns="0" rtlCol="0" anchor="ctr"/>
          <a:lstStyle/>
          <a:p>
            <a:pPr algn="l" indent="0" marL="0">
              <a:buNone/>
            </a:pPr>
            <a:r>
              <a:rPr lang="en-US" sz="1050" b="1" dirty="0">
                <a:solidFill>
                  <a:srgbClr val="F26B21"/>
                </a:solidFill>
                <a:latin typeface="LINE Seed JP" pitchFamily="34" charset="0"/>
                <a:ea typeface="LINE Seed JP" pitchFamily="34" charset="-122"/>
                <a:cs typeface="LINE Seed JP" pitchFamily="34" charset="-120"/>
              </a:rPr>
              <a:t>料理教室（教材用の架空事例）</a:t>
            </a:r>
            <a:endParaRPr lang="en-US" sz="1050" dirty="0"/>
          </a:p>
        </p:txBody>
      </p:sp>
      <p:sp>
        <p:nvSpPr>
          <p:cNvPr id="26" name="Text 24"/>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上段にいまの流れを置き、下段に相手や時期や行動を並べると、変えたい所が見えます。</a:t>
            </a:r>
            <a:endParaRPr lang="en-US" sz="130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548640" y="1645920"/>
          <a:ext cx="8046720" cy="914400"/>
        </p:xfrm>
        <a:graphic>
          <a:graphicData uri="http://schemas.openxmlformats.org/drawingml/2006/table">
            <a:tbl>
              <a:tblPr/>
              <a:tblGrid>
                <a:gridCol w="731520"/>
                <a:gridCol w="640080"/>
                <a:gridCol w="1668780"/>
                <a:gridCol w="1668780"/>
                <a:gridCol w="1668780"/>
                <a:gridCol w="1668780"/>
              </a:tblGrid>
              <a:tr h="329184">
                <a:tc gridSpan="2">
                  <a:txBody>
                    <a:bodyPr/>
                    <a:lstStyle/>
                    <a:p>
                      <a:pPr algn="ctr" indent="0" marL="0">
                        <a:buNone/>
                      </a:pPr>
                      <a:endParaRPr lang="en-US" sz="1200" dirty="0">
                        <a:latin typeface="LINE Seed JP" charset="0"/>
                        <a:ea typeface="LINE Seed JP" charset="0"/>
                        <a:cs typeface="LINE Seed JP" charset="0"/>
                      </a:endParaRPr>
                    </a:p>
                  </a:txBody>
                  <a:tcPr marL="76200" marR="76200" marT="38100" marB="381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1C2B4A"/>
                    </a:solidFill>
                  </a:tcPr>
                </a:tc>
                <a:tc hMerge="1">
                  <a:tcPr/>
                </a:tc>
                <a:tc>
                  <a:txBody>
                    <a:bodyP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集客</a:t>
                      </a:r>
                      <a:endParaRPr lang="en-US" sz="1200" dirty="0">
                        <a:latin typeface="LINE Seed JP" charset="0"/>
                        <a:ea typeface="LINE Seed JP" charset="0"/>
                        <a:cs typeface="LINE Seed JP" charset="0"/>
                      </a:endParaRPr>
                    </a:p>
                  </a:txBody>
                  <a:tcPr marL="76200" marR="76200" marT="38100" marB="381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1C2B4A"/>
                    </a:solidFill>
                  </a:tcPr>
                </a:tc>
                <a:tc>
                  <a:txBody>
                    <a:bodyP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つながる</a:t>
                      </a:r>
                      <a:endParaRPr lang="en-US" sz="1200" dirty="0">
                        <a:latin typeface="LINE Seed JP" charset="0"/>
                        <a:ea typeface="LINE Seed JP" charset="0"/>
                        <a:cs typeface="LINE Seed JP" charset="0"/>
                      </a:endParaRPr>
                    </a:p>
                  </a:txBody>
                  <a:tcPr marL="76200" marR="76200" marT="38100" marB="381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1C2B4A"/>
                    </a:solidFill>
                  </a:tcPr>
                </a:tc>
                <a:tc>
                  <a:txBody>
                    <a:bodyP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購入</a:t>
                      </a:r>
                      <a:endParaRPr lang="en-US" sz="1200" dirty="0">
                        <a:latin typeface="LINE Seed JP" charset="0"/>
                        <a:ea typeface="LINE Seed JP" charset="0"/>
                        <a:cs typeface="LINE Seed JP" charset="0"/>
                      </a:endParaRPr>
                    </a:p>
                  </a:txBody>
                  <a:tcPr marL="76200" marR="76200" marT="38100" marB="381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1C2B4A"/>
                    </a:solidFill>
                  </a:tcPr>
                </a:tc>
                <a:tc>
                  <a:txBody>
                    <a:bodyP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リピート</a:t>
                      </a:r>
                      <a:endParaRPr lang="en-US" sz="1200" dirty="0">
                        <a:latin typeface="LINE Seed JP" charset="0"/>
                        <a:ea typeface="LINE Seed JP" charset="0"/>
                        <a:cs typeface="LINE Seed JP" charset="0"/>
                      </a:endParaRPr>
                    </a:p>
                  </a:txBody>
                  <a:tcPr marL="76200" marR="76200" marT="38100" marB="381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1C2B4A"/>
                    </a:solidFill>
                  </a:tcPr>
                </a:tc>
              </a:tr>
              <a:tr h="530352">
                <a:tc gridSpan="2">
                  <a:txBody>
                    <a:bodyPr/>
                    <a:lstStyle/>
                    <a:p>
                      <a:pPr indent="0" marL="0">
                        <a:buNone/>
                      </a:pPr>
                      <a:r>
                        <a:rPr lang="en-US" sz="1100" b="1" dirty="0">
                          <a:solidFill>
                            <a:srgbClr val="1C2B4A"/>
                          </a:solidFill>
                          <a:latin typeface="LINE Seed JP" pitchFamily="34" charset="0"/>
                          <a:ea typeface="LINE Seed JP" pitchFamily="34" charset="-122"/>
                          <a:cs typeface="LINE Seed JP" pitchFamily="34" charset="-120"/>
                        </a:rPr>
                        <a:t>いまの流れ</a:t>
                      </a:r>
                      <a:endParaRPr lang="en-US" sz="1100" dirty="0">
                        <a:latin typeface="LINE Seed JP" charset="0"/>
                        <a:ea typeface="LINE Seed JP" charset="0"/>
                        <a:cs typeface="LINE Seed JP" charset="0"/>
                      </a:endParaRPr>
                    </a:p>
                  </a:txBody>
                  <a:tcPr marL="76200" marR="76200" marT="38100" marB="381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hMerge="1">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SNSに</a:t>
                      </a:r>
                      <a:endParaRPr lang="en-US" sz="1100" dirty="0">
                        <a:latin typeface="LINE Seed JP" charset="0"/>
                        <a:ea typeface="LINE Seed JP" charset="0"/>
                        <a:cs typeface="LINE Seed JP" charset="0"/>
                      </a:endParaRPr>
                    </a:p>
                    <a:p>
                      <a:pPr indent="0" marL="0">
                        <a:buNone/>
                      </a:pPr>
                      <a:r>
                        <a:rPr lang="en-US" sz="1100" dirty="0">
                          <a:solidFill>
                            <a:srgbClr val="1C2B4A"/>
                          </a:solidFill>
                          <a:latin typeface="LINE Seed JP" pitchFamily="34" charset="0"/>
                          <a:ea typeface="LINE Seed JP" pitchFamily="34" charset="-122"/>
                          <a:cs typeface="LINE Seed JP" pitchFamily="34" charset="-120"/>
                        </a:rPr>
                        <a:t>教室の様子を投稿</a:t>
                      </a:r>
                      <a:endParaRPr lang="en-US" sz="1100" dirty="0">
                        <a:latin typeface="LINE Seed JP" charset="0"/>
                        <a:ea typeface="LINE Seed JP" charset="0"/>
                        <a:cs typeface="LINE Seed JP" charset="0"/>
                      </a:endParaRPr>
                    </a:p>
                  </a:txBody>
                  <a:tcPr marL="76200" marR="76200" marT="38100" marB="381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LINE登録後に</a:t>
                      </a:r>
                      <a:endParaRPr lang="en-US" sz="1100" dirty="0">
                        <a:latin typeface="LINE Seed JP" charset="0"/>
                        <a:ea typeface="LINE Seed JP" charset="0"/>
                        <a:cs typeface="LINE Seed JP" charset="0"/>
                      </a:endParaRPr>
                    </a:p>
                    <a:p>
                      <a:pPr indent="0" marL="0">
                        <a:buNone/>
                      </a:pPr>
                      <a:r>
                        <a:rPr lang="en-US" sz="1100" dirty="0">
                          <a:solidFill>
                            <a:srgbClr val="1C2B4A"/>
                          </a:solidFill>
                          <a:latin typeface="LINE Seed JP" pitchFamily="34" charset="0"/>
                          <a:ea typeface="LINE Seed JP" pitchFamily="34" charset="-122"/>
                          <a:cs typeface="LINE Seed JP" pitchFamily="34" charset="-120"/>
                        </a:rPr>
                        <a:t>体験日程を送る</a:t>
                      </a:r>
                      <a:endParaRPr lang="en-US" sz="1100" dirty="0">
                        <a:latin typeface="LINE Seed JP" charset="0"/>
                        <a:ea typeface="LINE Seed JP" charset="0"/>
                        <a:cs typeface="LINE Seed JP" charset="0"/>
                      </a:endParaRPr>
                    </a:p>
                  </a:txBody>
                  <a:tcPr marL="76200" marR="76200" marT="38100" marB="381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体験当日にお礼と</a:t>
                      </a:r>
                      <a:endParaRPr lang="en-US" sz="1100" dirty="0">
                        <a:latin typeface="LINE Seed JP" charset="0"/>
                        <a:ea typeface="LINE Seed JP" charset="0"/>
                        <a:cs typeface="LINE Seed JP" charset="0"/>
                      </a:endParaRPr>
                    </a:p>
                    <a:p>
                      <a:pPr indent="0" marL="0">
                        <a:buNone/>
                      </a:pPr>
                      <a:r>
                        <a:rPr lang="en-US" sz="1100" dirty="0">
                          <a:solidFill>
                            <a:srgbClr val="1C2B4A"/>
                          </a:solidFill>
                          <a:latin typeface="LINE Seed JP" pitchFamily="34" charset="0"/>
                          <a:ea typeface="LINE Seed JP" pitchFamily="34" charset="-122"/>
                          <a:cs typeface="LINE Seed JP" pitchFamily="34" charset="-120"/>
                        </a:rPr>
                        <a:t>申込方法を1通送る</a:t>
                      </a:r>
                      <a:endParaRPr lang="en-US" sz="1100" dirty="0">
                        <a:latin typeface="LINE Seed JP" charset="0"/>
                        <a:ea typeface="LINE Seed JP" charset="0"/>
                        <a:cs typeface="LINE Seed JP" charset="0"/>
                      </a:endParaRPr>
                    </a:p>
                  </a:txBody>
                  <a:tcPr marL="76200" marR="76200" marT="38100" marB="381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会員に</a:t>
                      </a:r>
                      <a:endParaRPr lang="en-US" sz="1100" dirty="0">
                        <a:latin typeface="LINE Seed JP" charset="0"/>
                        <a:ea typeface="LINE Seed JP" charset="0"/>
                        <a:cs typeface="LINE Seed JP" charset="0"/>
                      </a:endParaRPr>
                    </a:p>
                    <a:p>
                      <a:pPr indent="0" marL="0">
                        <a:buNone/>
                      </a:pPr>
                      <a:r>
                        <a:rPr lang="en-US" sz="1100" dirty="0">
                          <a:solidFill>
                            <a:srgbClr val="1C2B4A"/>
                          </a:solidFill>
                          <a:latin typeface="LINE Seed JP" pitchFamily="34" charset="0"/>
                          <a:ea typeface="LINE Seed JP" pitchFamily="34" charset="-122"/>
                          <a:cs typeface="LINE Seed JP" pitchFamily="34" charset="-120"/>
                        </a:rPr>
                        <a:t>翌月の日程を送る</a:t>
                      </a:r>
                      <a:endParaRPr lang="en-US" sz="1100" dirty="0">
                        <a:latin typeface="LINE Seed JP" charset="0"/>
                        <a:ea typeface="LINE Seed JP" charset="0"/>
                        <a:cs typeface="LINE Seed JP" charset="0"/>
                      </a:endParaRPr>
                    </a:p>
                  </a:txBody>
                  <a:tcPr marL="76200" marR="76200" marT="38100" marB="381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30352">
                <a:tc rowSpan="3">
                  <a:txBody>
                    <a:bodyPr/>
                    <a:lstStyle/>
                    <a:p>
                      <a:pPr algn="ctr" indent="0" marL="0">
                        <a:buNone/>
                      </a:pPr>
                      <a:r>
                        <a:rPr lang="en-US" sz="1100" b="1" dirty="0">
                          <a:solidFill>
                            <a:srgbClr val="F26B21"/>
                          </a:solidFill>
                          <a:latin typeface="LINE Seed JP" pitchFamily="34" charset="0"/>
                          <a:ea typeface="LINE Seed JP" pitchFamily="34" charset="-122"/>
                          <a:cs typeface="LINE Seed JP" pitchFamily="34" charset="-120"/>
                        </a:rPr>
                        <a:t>理想の</a:t>
                      </a:r>
                      <a:endParaRPr lang="en-US" sz="1100" dirty="0">
                        <a:latin typeface="LINE Seed JP" charset="0"/>
                        <a:ea typeface="LINE Seed JP" charset="0"/>
                        <a:cs typeface="LINE Seed JP" charset="0"/>
                      </a:endParaRPr>
                    </a:p>
                    <a:p>
                      <a:pPr algn="ctr" indent="0" marL="0">
                        <a:buNone/>
                      </a:pPr>
                      <a:r>
                        <a:rPr lang="en-US" sz="1100" b="1" dirty="0">
                          <a:solidFill>
                            <a:srgbClr val="F26B21"/>
                          </a:solidFill>
                          <a:latin typeface="LINE Seed JP" pitchFamily="34" charset="0"/>
                          <a:ea typeface="LINE Seed JP" pitchFamily="34" charset="-122"/>
                          <a:cs typeface="LINE Seed JP" pitchFamily="34" charset="-120"/>
                        </a:rPr>
                        <a:t>流れ</a:t>
                      </a:r>
                      <a:endParaRPr lang="en-US" sz="1100" dirty="0">
                        <a:latin typeface="LINE Seed JP" charset="0"/>
                        <a:ea typeface="LINE Seed JP" charset="0"/>
                        <a:cs typeface="LINE Seed JP" charset="0"/>
                      </a:endParaRPr>
                    </a:p>
                  </a:txBody>
                  <a:tcPr marL="76200" marR="76200" marT="38100" marB="381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DEBDF"/>
                    </a:solidFill>
                  </a:tcPr>
                </a:tc>
                <a:tc>
                  <a:txBody>
                    <a:bodyPr/>
                    <a:lstStyle/>
                    <a:p>
                      <a:pPr indent="0" marL="0">
                        <a:buNone/>
                      </a:pPr>
                      <a:r>
                        <a:rPr lang="en-US" sz="1100" b="1" dirty="0">
                          <a:solidFill>
                            <a:srgbClr val="F26B21"/>
                          </a:solidFill>
                          <a:latin typeface="LINE Seed JP" pitchFamily="34" charset="0"/>
                          <a:ea typeface="LINE Seed JP" pitchFamily="34" charset="-122"/>
                          <a:cs typeface="LINE Seed JP" pitchFamily="34" charset="-120"/>
                        </a:rPr>
                        <a:t>誰に</a:t>
                      </a:r>
                      <a:endParaRPr lang="en-US" sz="1100" dirty="0">
                        <a:latin typeface="LINE Seed JP" charset="0"/>
                        <a:ea typeface="LINE Seed JP" charset="0"/>
                        <a:cs typeface="LINE Seed JP" charset="0"/>
                      </a:endParaRPr>
                    </a:p>
                  </a:txBody>
                  <a:tcPr marL="76200" marR="76200" marT="38100" marB="381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DEBDF"/>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料理を始めたい</a:t>
                      </a:r>
                      <a:endParaRPr lang="en-US" sz="1100" dirty="0">
                        <a:latin typeface="LINE Seed JP" charset="0"/>
                        <a:ea typeface="LINE Seed JP" charset="0"/>
                        <a:cs typeface="LINE Seed JP" charset="0"/>
                      </a:endParaRPr>
                    </a:p>
                    <a:p>
                      <a:pPr indent="0" marL="0">
                        <a:buNone/>
                      </a:pPr>
                      <a:r>
                        <a:rPr lang="en-US" sz="1100" dirty="0">
                          <a:solidFill>
                            <a:srgbClr val="1C2B4A"/>
                          </a:solidFill>
                          <a:latin typeface="LINE Seed JP" pitchFamily="34" charset="0"/>
                          <a:ea typeface="LINE Seed JP" pitchFamily="34" charset="-122"/>
                          <a:cs typeface="LINE Seed JP" pitchFamily="34" charset="-120"/>
                        </a:rPr>
                        <a:t>社会人</a:t>
                      </a:r>
                      <a:endParaRPr lang="en-US" sz="1100" dirty="0">
                        <a:latin typeface="LINE Seed JP" charset="0"/>
                        <a:ea typeface="LINE Seed JP" charset="0"/>
                        <a:cs typeface="LINE Seed JP" charset="0"/>
                      </a:endParaRPr>
                    </a:p>
                  </a:txBody>
                  <a:tcPr marL="76200" marR="76200" marT="38100" marB="381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7F1"/>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LINEに登録した人</a:t>
                      </a:r>
                      <a:endParaRPr lang="en-US" sz="1100" dirty="0">
                        <a:latin typeface="LINE Seed JP" charset="0"/>
                        <a:ea typeface="LINE Seed JP" charset="0"/>
                        <a:cs typeface="LINE Seed JP" charset="0"/>
                      </a:endParaRPr>
                    </a:p>
                  </a:txBody>
                  <a:tcPr marL="76200" marR="76200" marT="38100" marB="381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7F1"/>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体験を受けて</a:t>
                      </a:r>
                      <a:endParaRPr lang="en-US" sz="1100" dirty="0">
                        <a:latin typeface="LINE Seed JP" charset="0"/>
                        <a:ea typeface="LINE Seed JP" charset="0"/>
                        <a:cs typeface="LINE Seed JP" charset="0"/>
                      </a:endParaRPr>
                    </a:p>
                    <a:p>
                      <a:pPr indent="0" marL="0">
                        <a:buNone/>
                      </a:pPr>
                      <a:r>
                        <a:rPr lang="en-US" sz="1100" dirty="0">
                          <a:solidFill>
                            <a:srgbClr val="1C2B4A"/>
                          </a:solidFill>
                          <a:latin typeface="LINE Seed JP" pitchFamily="34" charset="0"/>
                          <a:ea typeface="LINE Seed JP" pitchFamily="34" charset="-122"/>
                          <a:cs typeface="LINE Seed JP" pitchFamily="34" charset="-120"/>
                        </a:rPr>
                        <a:t>申し込んでいない人</a:t>
                      </a:r>
                      <a:endParaRPr lang="en-US" sz="1100" dirty="0">
                        <a:latin typeface="LINE Seed JP" charset="0"/>
                        <a:ea typeface="LINE Seed JP" charset="0"/>
                        <a:cs typeface="LINE Seed JP" charset="0"/>
                      </a:endParaRPr>
                    </a:p>
                  </a:txBody>
                  <a:tcPr marL="76200" marR="76200" marT="38100" marB="381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7F1"/>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1か月以上</a:t>
                      </a:r>
                      <a:endParaRPr lang="en-US" sz="1100" dirty="0">
                        <a:latin typeface="LINE Seed JP" charset="0"/>
                        <a:ea typeface="LINE Seed JP" charset="0"/>
                        <a:cs typeface="LINE Seed JP" charset="0"/>
                      </a:endParaRPr>
                    </a:p>
                    <a:p>
                      <a:pPr indent="0" marL="0">
                        <a:buNone/>
                      </a:pPr>
                      <a:r>
                        <a:rPr lang="en-US" sz="1100" dirty="0">
                          <a:solidFill>
                            <a:srgbClr val="1C2B4A"/>
                          </a:solidFill>
                          <a:latin typeface="LINE Seed JP" pitchFamily="34" charset="0"/>
                          <a:ea typeface="LINE Seed JP" pitchFamily="34" charset="-122"/>
                          <a:cs typeface="LINE Seed JP" pitchFamily="34" charset="-120"/>
                        </a:rPr>
                        <a:t>来ていない会員</a:t>
                      </a:r>
                      <a:endParaRPr lang="en-US" sz="1100" dirty="0">
                        <a:latin typeface="LINE Seed JP" charset="0"/>
                        <a:ea typeface="LINE Seed JP" charset="0"/>
                        <a:cs typeface="LINE Seed JP" charset="0"/>
                      </a:endParaRPr>
                    </a:p>
                  </a:txBody>
                  <a:tcPr marL="76200" marR="76200" marT="38100" marB="381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7F1"/>
                    </a:solidFill>
                  </a:tcPr>
                </a:tc>
              </a:tr>
              <a:tr h="457200">
                <a:tc vMerge="1">
                  <a:tcPr/>
                </a:tc>
                <a:tc>
                  <a:txBody>
                    <a:bodyPr/>
                    <a:lstStyle/>
                    <a:p>
                      <a:pPr indent="0" marL="0">
                        <a:buNone/>
                      </a:pPr>
                      <a:r>
                        <a:rPr lang="en-US" sz="1100" b="1" dirty="0">
                          <a:solidFill>
                            <a:srgbClr val="F26B21"/>
                          </a:solidFill>
                          <a:latin typeface="LINE Seed JP" pitchFamily="34" charset="0"/>
                          <a:ea typeface="LINE Seed JP" pitchFamily="34" charset="-122"/>
                          <a:cs typeface="LINE Seed JP" pitchFamily="34" charset="-120"/>
                        </a:rPr>
                        <a:t>いつ</a:t>
                      </a:r>
                      <a:endParaRPr lang="en-US" sz="1100" dirty="0">
                        <a:latin typeface="LINE Seed JP" charset="0"/>
                        <a:ea typeface="LINE Seed JP" charset="0"/>
                        <a:cs typeface="LINE Seed JP" charset="0"/>
                      </a:endParaRPr>
                    </a:p>
                  </a:txBody>
                  <a:tcPr marL="76200" marR="76200" marT="38100" marB="381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DEBDF"/>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平日の夜</a:t>
                      </a:r>
                      <a:endParaRPr lang="en-US" sz="1100" dirty="0">
                        <a:latin typeface="LINE Seed JP" charset="0"/>
                        <a:ea typeface="LINE Seed JP" charset="0"/>
                        <a:cs typeface="LINE Seed JP" charset="0"/>
                      </a:endParaRPr>
                    </a:p>
                  </a:txBody>
                  <a:tcPr marL="76200" marR="76200" marT="38100" marB="381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7F1"/>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登録した直後</a:t>
                      </a:r>
                      <a:endParaRPr lang="en-US" sz="1100" dirty="0">
                        <a:latin typeface="LINE Seed JP" charset="0"/>
                        <a:ea typeface="LINE Seed JP" charset="0"/>
                        <a:cs typeface="LINE Seed JP" charset="0"/>
                      </a:endParaRPr>
                    </a:p>
                  </a:txBody>
                  <a:tcPr marL="76200" marR="76200" marT="38100" marB="381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7F1"/>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体験の翌日と3日後</a:t>
                      </a:r>
                      <a:endParaRPr lang="en-US" sz="1100" dirty="0">
                        <a:latin typeface="LINE Seed JP" charset="0"/>
                        <a:ea typeface="LINE Seed JP" charset="0"/>
                        <a:cs typeface="LINE Seed JP" charset="0"/>
                      </a:endParaRPr>
                    </a:p>
                  </a:txBody>
                  <a:tcPr marL="76200" marR="76200" marT="38100" marB="381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7F1"/>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最後の受講から</a:t>
                      </a:r>
                      <a:endParaRPr lang="en-US" sz="1100" dirty="0">
                        <a:latin typeface="LINE Seed JP" charset="0"/>
                        <a:ea typeface="LINE Seed JP" charset="0"/>
                        <a:cs typeface="LINE Seed JP" charset="0"/>
                      </a:endParaRPr>
                    </a:p>
                    <a:p>
                      <a:pPr indent="0" marL="0">
                        <a:buNone/>
                      </a:pPr>
                      <a:r>
                        <a:rPr lang="en-US" sz="1100" dirty="0">
                          <a:solidFill>
                            <a:srgbClr val="1C2B4A"/>
                          </a:solidFill>
                          <a:latin typeface="LINE Seed JP" pitchFamily="34" charset="0"/>
                          <a:ea typeface="LINE Seed JP" pitchFamily="34" charset="-122"/>
                          <a:cs typeface="LINE Seed JP" pitchFamily="34" charset="-120"/>
                        </a:rPr>
                        <a:t>1か月後</a:t>
                      </a:r>
                      <a:endParaRPr lang="en-US" sz="1100" dirty="0">
                        <a:latin typeface="LINE Seed JP" charset="0"/>
                        <a:ea typeface="LINE Seed JP" charset="0"/>
                        <a:cs typeface="LINE Seed JP" charset="0"/>
                      </a:endParaRPr>
                    </a:p>
                  </a:txBody>
                  <a:tcPr marL="76200" marR="76200" marT="38100" marB="381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7F1"/>
                    </a:solidFill>
                  </a:tcPr>
                </a:tc>
              </a:tr>
              <a:tr h="1005840">
                <a:tc vMerge="1">
                  <a:tcPr/>
                </a:tc>
                <a:tc>
                  <a:txBody>
                    <a:bodyPr/>
                    <a:lstStyle/>
                    <a:p>
                      <a:pPr indent="0" marL="0">
                        <a:buNone/>
                      </a:pPr>
                      <a:r>
                        <a:rPr lang="en-US" sz="1100" b="1" dirty="0">
                          <a:solidFill>
                            <a:srgbClr val="F26B21"/>
                          </a:solidFill>
                          <a:latin typeface="LINE Seed JP" pitchFamily="34" charset="0"/>
                          <a:ea typeface="LINE Seed JP" pitchFamily="34" charset="-122"/>
                          <a:cs typeface="LINE Seed JP" pitchFamily="34" charset="-120"/>
                        </a:rPr>
                        <a:t>何を</a:t>
                      </a:r>
                      <a:endParaRPr lang="en-US" sz="1100" dirty="0">
                        <a:latin typeface="LINE Seed JP" charset="0"/>
                        <a:ea typeface="LINE Seed JP" charset="0"/>
                        <a:cs typeface="LINE Seed JP" charset="0"/>
                      </a:endParaRPr>
                    </a:p>
                  </a:txBody>
                  <a:tcPr marL="76200" marR="76200" marT="38100" marB="381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DEBDF"/>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Instagramに20分</a:t>
                      </a:r>
                      <a:endParaRPr lang="en-US" sz="1100" dirty="0">
                        <a:latin typeface="LINE Seed JP" charset="0"/>
                        <a:ea typeface="LINE Seed JP" charset="0"/>
                        <a:cs typeface="LINE Seed JP" charset="0"/>
                      </a:endParaRPr>
                    </a:p>
                    <a:p>
                      <a:pPr indent="0" marL="0">
                        <a:buNone/>
                      </a:pPr>
                      <a:r>
                        <a:rPr lang="en-US" sz="1100" dirty="0">
                          <a:solidFill>
                            <a:srgbClr val="1C2B4A"/>
                          </a:solidFill>
                          <a:latin typeface="LINE Seed JP" pitchFamily="34" charset="0"/>
                          <a:ea typeface="LINE Seed JP" pitchFamily="34" charset="-122"/>
                          <a:cs typeface="LINE Seed JP" pitchFamily="34" charset="-120"/>
                        </a:rPr>
                        <a:t>レシピを投稿し、</a:t>
                      </a:r>
                      <a:endParaRPr lang="en-US" sz="1100" dirty="0">
                        <a:latin typeface="LINE Seed JP" charset="0"/>
                        <a:ea typeface="LINE Seed JP" charset="0"/>
                        <a:cs typeface="LINE Seed JP" charset="0"/>
                      </a:endParaRPr>
                    </a:p>
                    <a:p>
                      <a:pPr indent="0" marL="0">
                        <a:buNone/>
                      </a:pPr>
                      <a:r>
                        <a:rPr lang="en-US" sz="1100" dirty="0">
                          <a:solidFill>
                            <a:srgbClr val="1C2B4A"/>
                          </a:solidFill>
                          <a:latin typeface="LINE Seed JP" pitchFamily="34" charset="0"/>
                          <a:ea typeface="LINE Seed JP" pitchFamily="34" charset="-122"/>
                          <a:cs typeface="LINE Seed JP" pitchFamily="34" charset="-120"/>
                        </a:rPr>
                        <a:t>LINE登録で</a:t>
                      </a:r>
                      <a:endParaRPr lang="en-US" sz="1100" dirty="0">
                        <a:latin typeface="LINE Seed JP" charset="0"/>
                        <a:ea typeface="LINE Seed JP" charset="0"/>
                        <a:cs typeface="LINE Seed JP" charset="0"/>
                      </a:endParaRPr>
                    </a:p>
                    <a:p>
                      <a:pPr indent="0" marL="0">
                        <a:buNone/>
                      </a:pPr>
                      <a:r>
                        <a:rPr lang="en-US" sz="1100" dirty="0">
                          <a:solidFill>
                            <a:srgbClr val="1C2B4A"/>
                          </a:solidFill>
                          <a:latin typeface="LINE Seed JP" pitchFamily="34" charset="0"/>
                          <a:ea typeface="LINE Seed JP" pitchFamily="34" charset="-122"/>
                          <a:cs typeface="LINE Seed JP" pitchFamily="34" charset="-120"/>
                        </a:rPr>
                        <a:t>レシピ集を渡す</a:t>
                      </a:r>
                      <a:endParaRPr lang="en-US" sz="1100" dirty="0">
                        <a:latin typeface="LINE Seed JP" charset="0"/>
                        <a:ea typeface="LINE Seed JP" charset="0"/>
                        <a:cs typeface="LINE Seed JP" charset="0"/>
                      </a:endParaRPr>
                    </a:p>
                  </a:txBody>
                  <a:tcPr marL="76200" marR="76200" marT="38100" marB="381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7F1"/>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体験レッスンの</a:t>
                      </a:r>
                      <a:endParaRPr lang="en-US" sz="1100" dirty="0">
                        <a:latin typeface="LINE Seed JP" charset="0"/>
                        <a:ea typeface="LINE Seed JP" charset="0"/>
                        <a:cs typeface="LINE Seed JP" charset="0"/>
                      </a:endParaRPr>
                    </a:p>
                    <a:p>
                      <a:pPr indent="0" marL="0">
                        <a:buNone/>
                      </a:pPr>
                      <a:r>
                        <a:rPr lang="en-US" sz="1100" dirty="0">
                          <a:solidFill>
                            <a:srgbClr val="1C2B4A"/>
                          </a:solidFill>
                          <a:latin typeface="LINE Seed JP" pitchFamily="34" charset="0"/>
                          <a:ea typeface="LINE Seed JP" pitchFamily="34" charset="-122"/>
                          <a:cs typeface="LINE Seed JP" pitchFamily="34" charset="-120"/>
                        </a:rPr>
                        <a:t>日程と申込方法を送る</a:t>
                      </a:r>
                      <a:endParaRPr lang="en-US" sz="1100" dirty="0">
                        <a:latin typeface="LINE Seed JP" charset="0"/>
                        <a:ea typeface="LINE Seed JP" charset="0"/>
                        <a:cs typeface="LINE Seed JP" charset="0"/>
                      </a:endParaRPr>
                    </a:p>
                  </a:txBody>
                  <a:tcPr marL="76200" marR="76200" marT="38100" marB="381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7F1"/>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生徒の声と</a:t>
                      </a:r>
                      <a:endParaRPr lang="en-US" sz="1100" dirty="0">
                        <a:latin typeface="LINE Seed JP" charset="0"/>
                        <a:ea typeface="LINE Seed JP" charset="0"/>
                        <a:cs typeface="LINE Seed JP" charset="0"/>
                      </a:endParaRPr>
                    </a:p>
                    <a:p>
                      <a:pPr indent="0" marL="0">
                        <a:buNone/>
                      </a:pPr>
                      <a:r>
                        <a:rPr lang="en-US" sz="1100" dirty="0">
                          <a:solidFill>
                            <a:srgbClr val="1C2B4A"/>
                          </a:solidFill>
                          <a:latin typeface="LINE Seed JP" pitchFamily="34" charset="0"/>
                          <a:ea typeface="LINE Seed JP" pitchFamily="34" charset="-122"/>
                          <a:cs typeface="LINE Seed JP" pitchFamily="34" charset="-120"/>
                        </a:rPr>
                        <a:t>申込方法を送る</a:t>
                      </a:r>
                      <a:endParaRPr lang="en-US" sz="1100" dirty="0">
                        <a:latin typeface="LINE Seed JP" charset="0"/>
                        <a:ea typeface="LINE Seed JP" charset="0"/>
                        <a:cs typeface="LINE Seed JP" charset="0"/>
                      </a:endParaRPr>
                    </a:p>
                  </a:txBody>
                  <a:tcPr marL="76200" marR="76200" marT="38100" marB="381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7F1"/>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再開しやすい</a:t>
                      </a:r>
                      <a:endParaRPr lang="en-US" sz="1100" dirty="0">
                        <a:latin typeface="LINE Seed JP" charset="0"/>
                        <a:ea typeface="LINE Seed JP" charset="0"/>
                        <a:cs typeface="LINE Seed JP" charset="0"/>
                      </a:endParaRPr>
                    </a:p>
                    <a:p>
                      <a:pPr indent="0" marL="0">
                        <a:buNone/>
                      </a:pPr>
                      <a:r>
                        <a:rPr lang="en-US" sz="1100" dirty="0">
                          <a:solidFill>
                            <a:srgbClr val="1C2B4A"/>
                          </a:solidFill>
                          <a:latin typeface="LINE Seed JP" pitchFamily="34" charset="0"/>
                          <a:ea typeface="LINE Seed JP" pitchFamily="34" charset="-122"/>
                          <a:cs typeface="LINE Seed JP" pitchFamily="34" charset="-120"/>
                        </a:rPr>
                        <a:t>日程を送る</a:t>
                      </a:r>
                      <a:endParaRPr lang="en-US" sz="1100" dirty="0">
                        <a:latin typeface="LINE Seed JP" charset="0"/>
                        <a:ea typeface="LINE Seed JP" charset="0"/>
                        <a:cs typeface="LINE Seed JP" charset="0"/>
                      </a:endParaRPr>
                    </a:p>
                  </a:txBody>
                  <a:tcPr marL="76200" marR="76200" marT="38100" marB="381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7F1"/>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③増やしたい行動と目標</a:t>
            </a:r>
            <a:endParaRPr lang="en-US" sz="1000" dirty="0"/>
          </a:p>
        </p:txBody>
      </p:sp>
      <p:sp>
        <p:nvSpPr>
          <p:cNvPr id="4" name="Text 2"/>
          <p:cNvSpPr txBox="1"/>
          <p:nvPr/>
        </p:nvSpPr>
        <p:spPr>
          <a:xfrm>
            <a:off x="548640" y="603504"/>
            <a:ext cx="658368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ゴールはお客さまにしてほしい行動</a:t>
            </a:r>
            <a:endParaRPr lang="en-US" sz="2400" dirty="0"/>
          </a:p>
        </p:txBody>
      </p:sp>
      <p:sp>
        <p:nvSpPr>
          <p:cNvPr id="5" name="Shape 3"/>
          <p:cNvSpPr/>
          <p:nvPr/>
        </p:nvSpPr>
        <p:spPr>
          <a:xfrm>
            <a:off x="7269480" y="384048"/>
            <a:ext cx="1325880" cy="146304"/>
          </a:xfrm>
          <a:prstGeom prst="roundRect">
            <a:avLst>
              <a:gd name="adj" fmla="val 31250"/>
            </a:avLst>
          </a:prstGeom>
          <a:solidFill>
            <a:srgbClr val="EEF2F8"/>
          </a:solidFill>
          <a:ln w="12700">
            <a:solidFill>
              <a:srgbClr val="EEF2F8"/>
            </a:solidFill>
            <a:prstDash val="solid"/>
          </a:ln>
        </p:spPr>
      </p:sp>
      <p:sp>
        <p:nvSpPr>
          <p:cNvPr id="6" name="Text 4"/>
          <p:cNvSpPr txBox="1"/>
          <p:nvPr/>
        </p:nvSpPr>
        <p:spPr>
          <a:xfrm>
            <a:off x="7360920" y="384048"/>
            <a:ext cx="1143000" cy="146304"/>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① 基本情報</a:t>
            </a:r>
            <a:endParaRPr lang="en-US" sz="550" dirty="0"/>
          </a:p>
        </p:txBody>
      </p:sp>
      <p:sp>
        <p:nvSpPr>
          <p:cNvPr id="7" name="Shape 5"/>
          <p:cNvSpPr/>
          <p:nvPr/>
        </p:nvSpPr>
        <p:spPr>
          <a:xfrm>
            <a:off x="7269480" y="566928"/>
            <a:ext cx="1325880" cy="198425"/>
          </a:xfrm>
          <a:prstGeom prst="roundRect">
            <a:avLst>
              <a:gd name="adj" fmla="val 23041"/>
            </a:avLst>
          </a:prstGeom>
          <a:solidFill>
            <a:srgbClr val="EEF2F8"/>
          </a:solidFill>
          <a:ln w="12700">
            <a:solidFill>
              <a:srgbClr val="EEF2F8"/>
            </a:solidFill>
            <a:prstDash val="solid"/>
          </a:ln>
        </p:spPr>
      </p:sp>
      <p:sp>
        <p:nvSpPr>
          <p:cNvPr id="8" name="Text 6"/>
          <p:cNvSpPr txBox="1"/>
          <p:nvPr/>
        </p:nvSpPr>
        <p:spPr>
          <a:xfrm>
            <a:off x="7360920" y="566928"/>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上段 いま</a:t>
            </a:r>
            <a:endParaRPr lang="en-US" sz="550" dirty="0"/>
          </a:p>
        </p:txBody>
      </p:sp>
      <p:sp>
        <p:nvSpPr>
          <p:cNvPr id="9" name="Shape 7"/>
          <p:cNvSpPr/>
          <p:nvPr/>
        </p:nvSpPr>
        <p:spPr>
          <a:xfrm>
            <a:off x="7882128" y="603504"/>
            <a:ext cx="146304" cy="125273"/>
          </a:xfrm>
          <a:prstGeom prst="rect">
            <a:avLst/>
          </a:prstGeom>
          <a:solidFill>
            <a:srgbClr val="FFFFFF"/>
          </a:solidFill>
          <a:ln w="6350">
            <a:solidFill>
              <a:srgbClr val="C9D2E3"/>
            </a:solidFill>
            <a:prstDash val="solid"/>
          </a:ln>
        </p:spPr>
      </p:sp>
      <p:sp>
        <p:nvSpPr>
          <p:cNvPr id="10" name="Shape 8"/>
          <p:cNvSpPr/>
          <p:nvPr/>
        </p:nvSpPr>
        <p:spPr>
          <a:xfrm>
            <a:off x="8055864" y="603504"/>
            <a:ext cx="146304" cy="125273"/>
          </a:xfrm>
          <a:prstGeom prst="rect">
            <a:avLst/>
          </a:prstGeom>
          <a:solidFill>
            <a:srgbClr val="FFFFFF"/>
          </a:solidFill>
          <a:ln w="6350">
            <a:solidFill>
              <a:srgbClr val="C9D2E3"/>
            </a:solidFill>
            <a:prstDash val="solid"/>
          </a:ln>
        </p:spPr>
      </p:sp>
      <p:sp>
        <p:nvSpPr>
          <p:cNvPr id="11" name="Shape 9"/>
          <p:cNvSpPr/>
          <p:nvPr/>
        </p:nvSpPr>
        <p:spPr>
          <a:xfrm>
            <a:off x="8229600" y="603504"/>
            <a:ext cx="146304" cy="125273"/>
          </a:xfrm>
          <a:prstGeom prst="rect">
            <a:avLst/>
          </a:prstGeom>
          <a:solidFill>
            <a:srgbClr val="FFFFFF"/>
          </a:solidFill>
          <a:ln w="6350">
            <a:solidFill>
              <a:srgbClr val="C9D2E3"/>
            </a:solidFill>
            <a:prstDash val="solid"/>
          </a:ln>
        </p:spPr>
      </p:sp>
      <p:sp>
        <p:nvSpPr>
          <p:cNvPr id="12" name="Shape 10"/>
          <p:cNvSpPr/>
          <p:nvPr/>
        </p:nvSpPr>
        <p:spPr>
          <a:xfrm>
            <a:off x="8403336" y="603504"/>
            <a:ext cx="146304" cy="125273"/>
          </a:xfrm>
          <a:prstGeom prst="rect">
            <a:avLst/>
          </a:prstGeom>
          <a:solidFill>
            <a:srgbClr val="FFFFFF"/>
          </a:solidFill>
          <a:ln w="6350">
            <a:solidFill>
              <a:srgbClr val="C9D2E3"/>
            </a:solidFill>
            <a:prstDash val="solid"/>
          </a:ln>
        </p:spPr>
      </p:sp>
      <p:sp>
        <p:nvSpPr>
          <p:cNvPr id="13" name="Shape 11"/>
          <p:cNvSpPr/>
          <p:nvPr/>
        </p:nvSpPr>
        <p:spPr>
          <a:xfrm>
            <a:off x="7269480" y="801929"/>
            <a:ext cx="1325880" cy="198425"/>
          </a:xfrm>
          <a:prstGeom prst="roundRect">
            <a:avLst>
              <a:gd name="adj" fmla="val 23041"/>
            </a:avLst>
          </a:prstGeom>
          <a:solidFill>
            <a:srgbClr val="EEF2F8"/>
          </a:solidFill>
          <a:ln w="12700">
            <a:solidFill>
              <a:srgbClr val="EEF2F8"/>
            </a:solidFill>
            <a:prstDash val="solid"/>
          </a:ln>
        </p:spPr>
      </p:sp>
      <p:sp>
        <p:nvSpPr>
          <p:cNvPr id="14" name="Text 12"/>
          <p:cNvSpPr txBox="1"/>
          <p:nvPr/>
        </p:nvSpPr>
        <p:spPr>
          <a:xfrm>
            <a:off x="7360920" y="801929"/>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下段 理想</a:t>
            </a:r>
            <a:endParaRPr lang="en-US" sz="550" dirty="0"/>
          </a:p>
        </p:txBody>
      </p:sp>
      <p:sp>
        <p:nvSpPr>
          <p:cNvPr id="15" name="Shape 13"/>
          <p:cNvSpPr/>
          <p:nvPr/>
        </p:nvSpPr>
        <p:spPr>
          <a:xfrm>
            <a:off x="7882128" y="838505"/>
            <a:ext cx="146304" cy="125273"/>
          </a:xfrm>
          <a:prstGeom prst="rect">
            <a:avLst/>
          </a:prstGeom>
          <a:solidFill>
            <a:srgbClr val="FFFFFF"/>
          </a:solidFill>
          <a:ln w="6350">
            <a:solidFill>
              <a:srgbClr val="C9D2E3"/>
            </a:solidFill>
            <a:prstDash val="solid"/>
          </a:ln>
        </p:spPr>
      </p:sp>
      <p:sp>
        <p:nvSpPr>
          <p:cNvPr id="16" name="Shape 14"/>
          <p:cNvSpPr/>
          <p:nvPr/>
        </p:nvSpPr>
        <p:spPr>
          <a:xfrm>
            <a:off x="8055864" y="838505"/>
            <a:ext cx="146304" cy="125273"/>
          </a:xfrm>
          <a:prstGeom prst="rect">
            <a:avLst/>
          </a:prstGeom>
          <a:solidFill>
            <a:srgbClr val="FFFFFF"/>
          </a:solidFill>
          <a:ln w="6350">
            <a:solidFill>
              <a:srgbClr val="C9D2E3"/>
            </a:solidFill>
            <a:prstDash val="solid"/>
          </a:ln>
        </p:spPr>
      </p:sp>
      <p:sp>
        <p:nvSpPr>
          <p:cNvPr id="17" name="Shape 15"/>
          <p:cNvSpPr/>
          <p:nvPr/>
        </p:nvSpPr>
        <p:spPr>
          <a:xfrm>
            <a:off x="8229600" y="838505"/>
            <a:ext cx="146304" cy="125273"/>
          </a:xfrm>
          <a:prstGeom prst="rect">
            <a:avLst/>
          </a:prstGeom>
          <a:solidFill>
            <a:srgbClr val="FFFFFF"/>
          </a:solidFill>
          <a:ln w="6350">
            <a:solidFill>
              <a:srgbClr val="C9D2E3"/>
            </a:solidFill>
            <a:prstDash val="solid"/>
          </a:ln>
        </p:spPr>
      </p:sp>
      <p:sp>
        <p:nvSpPr>
          <p:cNvPr id="18" name="Shape 16"/>
          <p:cNvSpPr/>
          <p:nvPr/>
        </p:nvSpPr>
        <p:spPr>
          <a:xfrm>
            <a:off x="8403336" y="838505"/>
            <a:ext cx="146304" cy="125273"/>
          </a:xfrm>
          <a:prstGeom prst="rect">
            <a:avLst/>
          </a:prstGeom>
          <a:solidFill>
            <a:srgbClr val="FFFFFF"/>
          </a:solidFill>
          <a:ln w="6350">
            <a:solidFill>
              <a:srgbClr val="C9D2E3"/>
            </a:solidFill>
            <a:prstDash val="solid"/>
          </a:ln>
        </p:spPr>
      </p:sp>
      <p:sp>
        <p:nvSpPr>
          <p:cNvPr id="19" name="Shape 17"/>
          <p:cNvSpPr/>
          <p:nvPr/>
        </p:nvSpPr>
        <p:spPr>
          <a:xfrm>
            <a:off x="7269480" y="1036930"/>
            <a:ext cx="1325880" cy="146304"/>
          </a:xfrm>
          <a:prstGeom prst="roundRect">
            <a:avLst>
              <a:gd name="adj" fmla="val 31250"/>
            </a:avLst>
          </a:prstGeom>
          <a:solidFill>
            <a:srgbClr val="FDEBDF"/>
          </a:solidFill>
          <a:ln w="15875">
            <a:solidFill>
              <a:srgbClr val="F26B21"/>
            </a:solidFill>
            <a:prstDash val="solid"/>
          </a:ln>
        </p:spPr>
      </p:sp>
      <p:sp>
        <p:nvSpPr>
          <p:cNvPr id="20" name="Text 18"/>
          <p:cNvSpPr txBox="1"/>
          <p:nvPr/>
        </p:nvSpPr>
        <p:spPr>
          <a:xfrm>
            <a:off x="7360920" y="1036930"/>
            <a:ext cx="1143000" cy="146304"/>
          </a:xfrm>
          <a:prstGeom prst="rect">
            <a:avLst/>
          </a:prstGeom>
          <a:noFill/>
          <a:ln/>
        </p:spPr>
        <p:txBody>
          <a:bodyPr wrap="square" lIns="0" tIns="0" rIns="0" bIns="0" rtlCol="0" anchor="ctr"/>
          <a:lstStyle/>
          <a:p>
            <a:pPr algn="l" indent="0" marL="0">
              <a:buNone/>
            </a:pPr>
            <a:r>
              <a:rPr lang="en-US" sz="550" b="1" dirty="0">
                <a:solidFill>
                  <a:srgbClr val="F26B21"/>
                </a:solidFill>
                <a:latin typeface="LINE Seed JP" pitchFamily="34" charset="0"/>
                <a:ea typeface="LINE Seed JP" pitchFamily="34" charset="-122"/>
                <a:cs typeface="LINE Seed JP" pitchFamily="34" charset="-120"/>
              </a:rPr>
              <a:t>③ 増やしたい行動と目標</a:t>
            </a:r>
            <a:endParaRPr lang="en-US" sz="550" dirty="0"/>
          </a:p>
        </p:txBody>
      </p:sp>
      <p:sp>
        <p:nvSpPr>
          <p:cNvPr id="21" name="Text 19"/>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22" name="Text 20"/>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25 / 36</a:t>
            </a:r>
            <a:endParaRPr lang="en-US" sz="800" dirty="0"/>
          </a:p>
        </p:txBody>
      </p:sp>
      <p:sp>
        <p:nvSpPr>
          <p:cNvPr id="23" name="Text 21"/>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友だち登録で終わらせず、予約や購入といった最終的な行動を設定します。</a:t>
            </a:r>
            <a:endParaRPr lang="en-US" sz="1300" dirty="0"/>
          </a:p>
        </p:txBody>
      </p:sp>
      <p:sp>
        <p:nvSpPr>
          <p:cNvPr id="25" name="Shape 22"/>
          <p:cNvSpPr/>
          <p:nvPr/>
        </p:nvSpPr>
        <p:spPr>
          <a:xfrm>
            <a:off x="548640" y="2560320"/>
            <a:ext cx="1828800" cy="731520"/>
          </a:xfrm>
          <a:prstGeom prst="roundRect">
            <a:avLst>
              <a:gd name="adj" fmla="val 10000"/>
            </a:avLst>
          </a:prstGeom>
          <a:solidFill>
            <a:srgbClr val="EEF2F8"/>
          </a:solidFill>
          <a:ln w="12700">
            <a:solidFill>
              <a:srgbClr val="EEF2F8"/>
            </a:solidFill>
            <a:prstDash val="solid"/>
          </a:ln>
        </p:spPr>
      </p:sp>
      <p:sp>
        <p:nvSpPr>
          <p:cNvPr id="26" name="Text 23"/>
          <p:cNvSpPr txBox="1"/>
          <p:nvPr/>
        </p:nvSpPr>
        <p:spPr>
          <a:xfrm>
            <a:off x="658368" y="2633472"/>
            <a:ext cx="1609344" cy="585216"/>
          </a:xfrm>
          <a:prstGeom prst="rect">
            <a:avLst/>
          </a:prstGeom>
          <a:noFill/>
          <a:ln/>
        </p:spPr>
        <p:txBody>
          <a:bodyPr wrap="square" lIns="0" tIns="0" rIns="0" bIns="0" rtlCol="0" anchor="ctr"/>
          <a:lstStyle/>
          <a:p>
            <a:pPr algn="ctr" indent="0" marL="0">
              <a:lnSpc>
                <a:spcPct val="115000"/>
              </a:lnSpc>
              <a:buNone/>
            </a:pPr>
            <a:r>
              <a:rPr lang="en-US" sz="1400" b="1" dirty="0">
                <a:solidFill>
                  <a:srgbClr val="1C2B4A"/>
                </a:solidFill>
                <a:latin typeface="LINE Seed JP" pitchFamily="34" charset="0"/>
                <a:ea typeface="LINE Seed JP" pitchFamily="34" charset="-122"/>
                <a:cs typeface="LINE Seed JP" pitchFamily="34" charset="-120"/>
              </a:rPr>
              <a:t>友だち登録</a:t>
            </a:r>
            <a:endParaRPr lang="en-US" sz="1400" dirty="0"/>
          </a:p>
        </p:txBody>
      </p:sp>
      <p:sp>
        <p:nvSpPr>
          <p:cNvPr id="27" name="Text 24"/>
          <p:cNvSpPr txBox="1"/>
          <p:nvPr/>
        </p:nvSpPr>
        <p:spPr>
          <a:xfrm>
            <a:off x="548640" y="3337560"/>
            <a:ext cx="1828800" cy="274320"/>
          </a:xfrm>
          <a:prstGeom prst="rect">
            <a:avLst/>
          </a:prstGeom>
          <a:noFill/>
          <a:ln/>
        </p:spPr>
        <p:txBody>
          <a:bodyPr wrap="square" lIns="0" tIns="0" rIns="0" bIns="0" rtlCol="0" anchor="t"/>
          <a:lstStyle/>
          <a:p>
            <a:pPr algn="ctr" indent="0" marL="0">
              <a:buNone/>
            </a:pPr>
            <a:r>
              <a:rPr lang="en-US" sz="1100" dirty="0">
                <a:solidFill>
                  <a:srgbClr val="556176"/>
                </a:solidFill>
                <a:latin typeface="LINE Seed JP" pitchFamily="34" charset="0"/>
                <a:ea typeface="LINE Seed JP" pitchFamily="34" charset="-122"/>
                <a:cs typeface="LINE Seed JP" pitchFamily="34" charset="-120"/>
              </a:rPr>
              <a:t>途中の段階</a:t>
            </a:r>
            <a:endParaRPr lang="en-US" sz="1100" dirty="0"/>
          </a:p>
        </p:txBody>
      </p:sp>
      <p:sp>
        <p:nvSpPr>
          <p:cNvPr id="28" name="Shape 25"/>
          <p:cNvSpPr/>
          <p:nvPr/>
        </p:nvSpPr>
        <p:spPr>
          <a:xfrm>
            <a:off x="2468880" y="2926080"/>
            <a:ext cx="1005840" cy="0"/>
          </a:xfrm>
          <a:prstGeom prst="line">
            <a:avLst/>
          </a:prstGeom>
          <a:noFill/>
          <a:ln w="22225">
            <a:solidFill>
              <a:srgbClr val="F26B21"/>
            </a:solidFill>
            <a:prstDash val="solid"/>
            <a:tailEnd type="triangle"/>
          </a:ln>
        </p:spPr>
      </p:sp>
      <p:sp>
        <p:nvSpPr>
          <p:cNvPr id="29" name="Shape 26"/>
          <p:cNvSpPr/>
          <p:nvPr/>
        </p:nvSpPr>
        <p:spPr>
          <a:xfrm>
            <a:off x="3566160" y="1783080"/>
            <a:ext cx="3108960" cy="2606040"/>
          </a:xfrm>
          <a:prstGeom prst="roundRect">
            <a:avLst>
              <a:gd name="adj" fmla="val 2807"/>
            </a:avLst>
          </a:prstGeom>
          <a:solidFill>
            <a:srgbClr val="FDEBDF"/>
          </a:solidFill>
          <a:ln w="12700">
            <a:solidFill>
              <a:srgbClr val="FDEBDF"/>
            </a:solidFill>
            <a:prstDash val="solid"/>
          </a:ln>
        </p:spPr>
      </p:sp>
      <p:sp>
        <p:nvSpPr>
          <p:cNvPr id="30" name="Text 27"/>
          <p:cNvSpPr txBox="1"/>
          <p:nvPr/>
        </p:nvSpPr>
        <p:spPr>
          <a:xfrm>
            <a:off x="3566160" y="1847088"/>
            <a:ext cx="3108960" cy="320040"/>
          </a:xfrm>
          <a:prstGeom prst="rect">
            <a:avLst/>
          </a:prstGeom>
          <a:noFill/>
          <a:ln/>
        </p:spPr>
        <p:txBody>
          <a:bodyPr wrap="square" lIns="0" tIns="0" rIns="0" bIns="0" rtlCol="0" anchor="t"/>
          <a:lstStyle/>
          <a:p>
            <a:pPr algn="ctr" indent="0" marL="0">
              <a:buNone/>
            </a:pPr>
            <a:r>
              <a:rPr lang="en-US" sz="1300" b="1" dirty="0">
                <a:solidFill>
                  <a:srgbClr val="F26B21"/>
                </a:solidFill>
                <a:latin typeface="LINE Seed JP" pitchFamily="34" charset="0"/>
                <a:ea typeface="LINE Seed JP" pitchFamily="34" charset="-122"/>
                <a:cs typeface="LINE Seed JP" pitchFamily="34" charset="-120"/>
              </a:rPr>
              <a:t>ゴール＝増やしたい行動</a:t>
            </a:r>
            <a:endParaRPr lang="en-US" sz="1300" dirty="0"/>
          </a:p>
        </p:txBody>
      </p:sp>
      <p:sp>
        <p:nvSpPr>
          <p:cNvPr id="31" name="Shape 28"/>
          <p:cNvSpPr/>
          <p:nvPr/>
        </p:nvSpPr>
        <p:spPr>
          <a:xfrm>
            <a:off x="3749040" y="2286000"/>
            <a:ext cx="1325880" cy="868680"/>
          </a:xfrm>
          <a:prstGeom prst="roundRect">
            <a:avLst>
              <a:gd name="adj" fmla="val 8421"/>
            </a:avLst>
          </a:prstGeom>
          <a:solidFill>
            <a:srgbClr val="FFFFFF"/>
          </a:solidFill>
          <a:ln w="12700">
            <a:solidFill>
              <a:srgbClr val="FFFFFF"/>
            </a:solidFill>
            <a:prstDash val="solid"/>
          </a:ln>
        </p:spPr>
      </p:sp>
      <p:pic>
        <p:nvPicPr>
          <p:cNvPr id="32"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224528" y="2377440"/>
            <a:ext cx="365760" cy="365760"/>
          </a:xfrm>
          <a:prstGeom prst="rect">
            <a:avLst/>
          </a:prstGeom>
        </p:spPr>
      </p:pic>
      <p:sp>
        <p:nvSpPr>
          <p:cNvPr id="33" name="Text 29"/>
          <p:cNvSpPr txBox="1"/>
          <p:nvPr/>
        </p:nvSpPr>
        <p:spPr>
          <a:xfrm>
            <a:off x="3749040" y="2761488"/>
            <a:ext cx="1325880" cy="320040"/>
          </a:xfrm>
          <a:prstGeom prst="rect">
            <a:avLst/>
          </a:prstGeom>
          <a:noFill/>
          <a:ln/>
        </p:spPr>
        <p:txBody>
          <a:bodyPr wrap="square" lIns="0" tIns="0" rIns="0" bIns="0" rtlCol="0" anchor="t"/>
          <a:lstStyle/>
          <a:p>
            <a:pPr algn="ctr" indent="0" marL="0">
              <a:buNone/>
            </a:pPr>
            <a:r>
              <a:rPr lang="en-US" sz="1250" b="1" dirty="0">
                <a:solidFill>
                  <a:srgbClr val="1C2B4A"/>
                </a:solidFill>
                <a:latin typeface="LINE Seed JP" pitchFamily="34" charset="0"/>
                <a:ea typeface="LINE Seed JP" pitchFamily="34" charset="-122"/>
                <a:cs typeface="LINE Seed JP" pitchFamily="34" charset="-120"/>
              </a:rPr>
              <a:t>予約</a:t>
            </a:r>
            <a:endParaRPr lang="en-US" sz="1250" dirty="0"/>
          </a:p>
        </p:txBody>
      </p:sp>
      <p:sp>
        <p:nvSpPr>
          <p:cNvPr id="34" name="Shape 30"/>
          <p:cNvSpPr/>
          <p:nvPr/>
        </p:nvSpPr>
        <p:spPr>
          <a:xfrm>
            <a:off x="5166360" y="2286000"/>
            <a:ext cx="1325880" cy="868680"/>
          </a:xfrm>
          <a:prstGeom prst="roundRect">
            <a:avLst>
              <a:gd name="adj" fmla="val 8421"/>
            </a:avLst>
          </a:prstGeom>
          <a:solidFill>
            <a:srgbClr val="FFFFFF"/>
          </a:solidFill>
          <a:ln w="12700">
            <a:solidFill>
              <a:srgbClr val="FFFFFF"/>
            </a:solidFill>
            <a:prstDash val="solid"/>
          </a:ln>
        </p:spPr>
      </p:sp>
      <p:pic>
        <p:nvPicPr>
          <p:cNvPr id="35"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41848" y="2377440"/>
            <a:ext cx="365760" cy="365760"/>
          </a:xfrm>
          <a:prstGeom prst="rect">
            <a:avLst/>
          </a:prstGeom>
        </p:spPr>
      </p:pic>
      <p:sp>
        <p:nvSpPr>
          <p:cNvPr id="36" name="Text 31"/>
          <p:cNvSpPr txBox="1"/>
          <p:nvPr/>
        </p:nvSpPr>
        <p:spPr>
          <a:xfrm>
            <a:off x="5166360" y="2761488"/>
            <a:ext cx="1325880" cy="320040"/>
          </a:xfrm>
          <a:prstGeom prst="rect">
            <a:avLst/>
          </a:prstGeom>
          <a:noFill/>
          <a:ln/>
        </p:spPr>
        <p:txBody>
          <a:bodyPr wrap="square" lIns="0" tIns="0" rIns="0" bIns="0" rtlCol="0" anchor="t"/>
          <a:lstStyle/>
          <a:p>
            <a:pPr algn="ctr" indent="0" marL="0">
              <a:buNone/>
            </a:pPr>
            <a:r>
              <a:rPr lang="en-US" sz="1250" b="1" dirty="0">
                <a:solidFill>
                  <a:srgbClr val="1C2B4A"/>
                </a:solidFill>
                <a:latin typeface="LINE Seed JP" pitchFamily="34" charset="0"/>
                <a:ea typeface="LINE Seed JP" pitchFamily="34" charset="-122"/>
                <a:cs typeface="LINE Seed JP" pitchFamily="34" charset="-120"/>
              </a:rPr>
              <a:t>購入</a:t>
            </a:r>
            <a:endParaRPr lang="en-US" sz="1250" dirty="0"/>
          </a:p>
        </p:txBody>
      </p:sp>
      <p:sp>
        <p:nvSpPr>
          <p:cNvPr id="37" name="Shape 32"/>
          <p:cNvSpPr/>
          <p:nvPr/>
        </p:nvSpPr>
        <p:spPr>
          <a:xfrm>
            <a:off x="3749040" y="3291840"/>
            <a:ext cx="1325880" cy="868680"/>
          </a:xfrm>
          <a:prstGeom prst="roundRect">
            <a:avLst>
              <a:gd name="adj" fmla="val 8421"/>
            </a:avLst>
          </a:prstGeom>
          <a:solidFill>
            <a:srgbClr val="FFFFFF"/>
          </a:solidFill>
          <a:ln w="12700">
            <a:solidFill>
              <a:srgbClr val="FFFFFF"/>
            </a:solidFill>
            <a:prstDash val="solid"/>
          </a:ln>
        </p:spPr>
      </p:sp>
      <p:pic>
        <p:nvPicPr>
          <p:cNvPr id="38"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24528" y="3383280"/>
            <a:ext cx="365760" cy="365760"/>
          </a:xfrm>
          <a:prstGeom prst="rect">
            <a:avLst/>
          </a:prstGeom>
        </p:spPr>
      </p:pic>
      <p:sp>
        <p:nvSpPr>
          <p:cNvPr id="39" name="Text 33"/>
          <p:cNvSpPr txBox="1"/>
          <p:nvPr/>
        </p:nvSpPr>
        <p:spPr>
          <a:xfrm>
            <a:off x="3749040" y="3767328"/>
            <a:ext cx="1325880" cy="320040"/>
          </a:xfrm>
          <a:prstGeom prst="rect">
            <a:avLst/>
          </a:prstGeom>
          <a:noFill/>
          <a:ln/>
        </p:spPr>
        <p:txBody>
          <a:bodyPr wrap="square" lIns="0" tIns="0" rIns="0" bIns="0" rtlCol="0" anchor="t"/>
          <a:lstStyle/>
          <a:p>
            <a:pPr algn="ctr" indent="0" marL="0">
              <a:buNone/>
            </a:pPr>
            <a:r>
              <a:rPr lang="en-US" sz="1250" b="1" dirty="0">
                <a:solidFill>
                  <a:srgbClr val="1C2B4A"/>
                </a:solidFill>
                <a:latin typeface="LINE Seed JP" pitchFamily="34" charset="0"/>
                <a:ea typeface="LINE Seed JP" pitchFamily="34" charset="-122"/>
                <a:cs typeface="LINE Seed JP" pitchFamily="34" charset="-120"/>
              </a:rPr>
              <a:t>入会</a:t>
            </a:r>
            <a:endParaRPr lang="en-US" sz="1250" dirty="0"/>
          </a:p>
        </p:txBody>
      </p:sp>
      <p:sp>
        <p:nvSpPr>
          <p:cNvPr id="40" name="Shape 34"/>
          <p:cNvSpPr/>
          <p:nvPr/>
        </p:nvSpPr>
        <p:spPr>
          <a:xfrm>
            <a:off x="5166360" y="3291840"/>
            <a:ext cx="1325880" cy="868680"/>
          </a:xfrm>
          <a:prstGeom prst="roundRect">
            <a:avLst>
              <a:gd name="adj" fmla="val 8421"/>
            </a:avLst>
          </a:prstGeom>
          <a:solidFill>
            <a:srgbClr val="FFFFFF"/>
          </a:solidFill>
          <a:ln w="12700">
            <a:solidFill>
              <a:srgbClr val="FFFFFF"/>
            </a:solidFill>
            <a:prstDash val="solid"/>
          </a:ln>
        </p:spPr>
      </p:sp>
      <p:pic>
        <p:nvPicPr>
          <p:cNvPr id="41"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641848" y="3383280"/>
            <a:ext cx="365760" cy="365760"/>
          </a:xfrm>
          <a:prstGeom prst="rect">
            <a:avLst/>
          </a:prstGeom>
        </p:spPr>
      </p:pic>
      <p:sp>
        <p:nvSpPr>
          <p:cNvPr id="42" name="Text 35"/>
          <p:cNvSpPr txBox="1"/>
          <p:nvPr/>
        </p:nvSpPr>
        <p:spPr>
          <a:xfrm>
            <a:off x="5166360" y="3767328"/>
            <a:ext cx="1325880" cy="320040"/>
          </a:xfrm>
          <a:prstGeom prst="rect">
            <a:avLst/>
          </a:prstGeom>
          <a:noFill/>
          <a:ln/>
        </p:spPr>
        <p:txBody>
          <a:bodyPr wrap="square" lIns="0" tIns="0" rIns="0" bIns="0" rtlCol="0" anchor="t"/>
          <a:lstStyle/>
          <a:p>
            <a:pPr algn="ctr" indent="0" marL="0">
              <a:buNone/>
            </a:pPr>
            <a:r>
              <a:rPr lang="en-US" sz="1250" b="1" dirty="0">
                <a:solidFill>
                  <a:srgbClr val="1C2B4A"/>
                </a:solidFill>
                <a:latin typeface="LINE Seed JP" pitchFamily="34" charset="0"/>
                <a:ea typeface="LINE Seed JP" pitchFamily="34" charset="-122"/>
                <a:cs typeface="LINE Seed JP" pitchFamily="34" charset="-120"/>
              </a:rPr>
              <a:t>継続利用</a:t>
            </a:r>
            <a:endParaRPr lang="en-US" sz="1250" dirty="0"/>
          </a:p>
        </p:txBody>
      </p:sp>
      <p:sp>
        <p:nvSpPr>
          <p:cNvPr id="43" name="Shape 36"/>
          <p:cNvSpPr/>
          <p:nvPr/>
        </p:nvSpPr>
        <p:spPr>
          <a:xfrm>
            <a:off x="6858000" y="1783080"/>
            <a:ext cx="1737360" cy="2606040"/>
          </a:xfrm>
          <a:prstGeom prst="roundRect">
            <a:avLst>
              <a:gd name="adj" fmla="val 3158"/>
            </a:avLst>
          </a:prstGeom>
          <a:solidFill>
            <a:srgbClr val="FFFFFF"/>
          </a:solidFill>
          <a:ln w="15875">
            <a:solidFill>
              <a:srgbClr val="F26B21"/>
            </a:solidFill>
            <a:prstDash val="dash"/>
          </a:ln>
        </p:spPr>
      </p:sp>
      <p:sp>
        <p:nvSpPr>
          <p:cNvPr id="44" name="Text 37"/>
          <p:cNvSpPr txBox="1"/>
          <p:nvPr/>
        </p:nvSpPr>
        <p:spPr>
          <a:xfrm>
            <a:off x="6995160" y="1892808"/>
            <a:ext cx="146304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45" name="Text 38"/>
          <p:cNvSpPr txBox="1"/>
          <p:nvPr/>
        </p:nvSpPr>
        <p:spPr>
          <a:xfrm>
            <a:off x="7040880" y="2148840"/>
            <a:ext cx="1371600" cy="2103120"/>
          </a:xfrm>
          <a:prstGeom prst="rect">
            <a:avLst/>
          </a:prstGeom>
          <a:noFill/>
          <a:ln/>
        </p:spPr>
        <p:txBody>
          <a:bodyPr wrap="square" lIns="0" tIns="0" rIns="0" bIns="0" rtlCol="0" anchor="ctr"/>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ゴールの旗</a:t>
            </a:r>
            <a:endParaRPr lang="en-US" sz="10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③増やしたい行動と目標</a:t>
            </a:r>
            <a:endParaRPr lang="en-US" sz="1000" dirty="0"/>
          </a:p>
        </p:txBody>
      </p:sp>
      <p:sp>
        <p:nvSpPr>
          <p:cNvPr id="4" name="Text 2"/>
          <p:cNvSpPr txBox="1"/>
          <p:nvPr/>
        </p:nvSpPr>
        <p:spPr>
          <a:xfrm>
            <a:off x="548640" y="603504"/>
            <a:ext cx="658368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現在の実績件数を基点にして書く</a:t>
            </a:r>
            <a:endParaRPr lang="en-US" sz="2400" dirty="0"/>
          </a:p>
        </p:txBody>
      </p:sp>
      <p:sp>
        <p:nvSpPr>
          <p:cNvPr id="5" name="Shape 3"/>
          <p:cNvSpPr/>
          <p:nvPr/>
        </p:nvSpPr>
        <p:spPr>
          <a:xfrm>
            <a:off x="7269480" y="384048"/>
            <a:ext cx="1325880" cy="146304"/>
          </a:xfrm>
          <a:prstGeom prst="roundRect">
            <a:avLst>
              <a:gd name="adj" fmla="val 31250"/>
            </a:avLst>
          </a:prstGeom>
          <a:solidFill>
            <a:srgbClr val="EEF2F8"/>
          </a:solidFill>
          <a:ln w="12700">
            <a:solidFill>
              <a:srgbClr val="EEF2F8"/>
            </a:solidFill>
            <a:prstDash val="solid"/>
          </a:ln>
        </p:spPr>
      </p:sp>
      <p:sp>
        <p:nvSpPr>
          <p:cNvPr id="6" name="Text 4"/>
          <p:cNvSpPr txBox="1"/>
          <p:nvPr/>
        </p:nvSpPr>
        <p:spPr>
          <a:xfrm>
            <a:off x="7360920" y="384048"/>
            <a:ext cx="1143000" cy="146304"/>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① 基本情報</a:t>
            </a:r>
            <a:endParaRPr lang="en-US" sz="550" dirty="0"/>
          </a:p>
        </p:txBody>
      </p:sp>
      <p:sp>
        <p:nvSpPr>
          <p:cNvPr id="7" name="Shape 5"/>
          <p:cNvSpPr/>
          <p:nvPr/>
        </p:nvSpPr>
        <p:spPr>
          <a:xfrm>
            <a:off x="7269480" y="566928"/>
            <a:ext cx="1325880" cy="198425"/>
          </a:xfrm>
          <a:prstGeom prst="roundRect">
            <a:avLst>
              <a:gd name="adj" fmla="val 23041"/>
            </a:avLst>
          </a:prstGeom>
          <a:solidFill>
            <a:srgbClr val="EEF2F8"/>
          </a:solidFill>
          <a:ln w="12700">
            <a:solidFill>
              <a:srgbClr val="EEF2F8"/>
            </a:solidFill>
            <a:prstDash val="solid"/>
          </a:ln>
        </p:spPr>
      </p:sp>
      <p:sp>
        <p:nvSpPr>
          <p:cNvPr id="8" name="Text 6"/>
          <p:cNvSpPr txBox="1"/>
          <p:nvPr/>
        </p:nvSpPr>
        <p:spPr>
          <a:xfrm>
            <a:off x="7360920" y="566928"/>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上段 いま</a:t>
            </a:r>
            <a:endParaRPr lang="en-US" sz="550" dirty="0"/>
          </a:p>
        </p:txBody>
      </p:sp>
      <p:sp>
        <p:nvSpPr>
          <p:cNvPr id="9" name="Shape 7"/>
          <p:cNvSpPr/>
          <p:nvPr/>
        </p:nvSpPr>
        <p:spPr>
          <a:xfrm>
            <a:off x="7882128" y="603504"/>
            <a:ext cx="146304" cy="125273"/>
          </a:xfrm>
          <a:prstGeom prst="rect">
            <a:avLst/>
          </a:prstGeom>
          <a:solidFill>
            <a:srgbClr val="FFFFFF"/>
          </a:solidFill>
          <a:ln w="6350">
            <a:solidFill>
              <a:srgbClr val="C9D2E3"/>
            </a:solidFill>
            <a:prstDash val="solid"/>
          </a:ln>
        </p:spPr>
      </p:sp>
      <p:sp>
        <p:nvSpPr>
          <p:cNvPr id="10" name="Shape 8"/>
          <p:cNvSpPr/>
          <p:nvPr/>
        </p:nvSpPr>
        <p:spPr>
          <a:xfrm>
            <a:off x="8055864" y="603504"/>
            <a:ext cx="146304" cy="125273"/>
          </a:xfrm>
          <a:prstGeom prst="rect">
            <a:avLst/>
          </a:prstGeom>
          <a:solidFill>
            <a:srgbClr val="FFFFFF"/>
          </a:solidFill>
          <a:ln w="6350">
            <a:solidFill>
              <a:srgbClr val="C9D2E3"/>
            </a:solidFill>
            <a:prstDash val="solid"/>
          </a:ln>
        </p:spPr>
      </p:sp>
      <p:sp>
        <p:nvSpPr>
          <p:cNvPr id="11" name="Shape 9"/>
          <p:cNvSpPr/>
          <p:nvPr/>
        </p:nvSpPr>
        <p:spPr>
          <a:xfrm>
            <a:off x="8229600" y="603504"/>
            <a:ext cx="146304" cy="125273"/>
          </a:xfrm>
          <a:prstGeom prst="rect">
            <a:avLst/>
          </a:prstGeom>
          <a:solidFill>
            <a:srgbClr val="FFFFFF"/>
          </a:solidFill>
          <a:ln w="6350">
            <a:solidFill>
              <a:srgbClr val="C9D2E3"/>
            </a:solidFill>
            <a:prstDash val="solid"/>
          </a:ln>
        </p:spPr>
      </p:sp>
      <p:sp>
        <p:nvSpPr>
          <p:cNvPr id="12" name="Shape 10"/>
          <p:cNvSpPr/>
          <p:nvPr/>
        </p:nvSpPr>
        <p:spPr>
          <a:xfrm>
            <a:off x="8403336" y="603504"/>
            <a:ext cx="146304" cy="125273"/>
          </a:xfrm>
          <a:prstGeom prst="rect">
            <a:avLst/>
          </a:prstGeom>
          <a:solidFill>
            <a:srgbClr val="FFFFFF"/>
          </a:solidFill>
          <a:ln w="6350">
            <a:solidFill>
              <a:srgbClr val="C9D2E3"/>
            </a:solidFill>
            <a:prstDash val="solid"/>
          </a:ln>
        </p:spPr>
      </p:sp>
      <p:sp>
        <p:nvSpPr>
          <p:cNvPr id="13" name="Shape 11"/>
          <p:cNvSpPr/>
          <p:nvPr/>
        </p:nvSpPr>
        <p:spPr>
          <a:xfrm>
            <a:off x="7269480" y="801929"/>
            <a:ext cx="1325880" cy="198425"/>
          </a:xfrm>
          <a:prstGeom prst="roundRect">
            <a:avLst>
              <a:gd name="adj" fmla="val 23041"/>
            </a:avLst>
          </a:prstGeom>
          <a:solidFill>
            <a:srgbClr val="EEF2F8"/>
          </a:solidFill>
          <a:ln w="12700">
            <a:solidFill>
              <a:srgbClr val="EEF2F8"/>
            </a:solidFill>
            <a:prstDash val="solid"/>
          </a:ln>
        </p:spPr>
      </p:sp>
      <p:sp>
        <p:nvSpPr>
          <p:cNvPr id="14" name="Text 12"/>
          <p:cNvSpPr txBox="1"/>
          <p:nvPr/>
        </p:nvSpPr>
        <p:spPr>
          <a:xfrm>
            <a:off x="7360920" y="801929"/>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下段 理想</a:t>
            </a:r>
            <a:endParaRPr lang="en-US" sz="550" dirty="0"/>
          </a:p>
        </p:txBody>
      </p:sp>
      <p:sp>
        <p:nvSpPr>
          <p:cNvPr id="15" name="Shape 13"/>
          <p:cNvSpPr/>
          <p:nvPr/>
        </p:nvSpPr>
        <p:spPr>
          <a:xfrm>
            <a:off x="7882128" y="838505"/>
            <a:ext cx="146304" cy="125273"/>
          </a:xfrm>
          <a:prstGeom prst="rect">
            <a:avLst/>
          </a:prstGeom>
          <a:solidFill>
            <a:srgbClr val="FFFFFF"/>
          </a:solidFill>
          <a:ln w="6350">
            <a:solidFill>
              <a:srgbClr val="C9D2E3"/>
            </a:solidFill>
            <a:prstDash val="solid"/>
          </a:ln>
        </p:spPr>
      </p:sp>
      <p:sp>
        <p:nvSpPr>
          <p:cNvPr id="16" name="Shape 14"/>
          <p:cNvSpPr/>
          <p:nvPr/>
        </p:nvSpPr>
        <p:spPr>
          <a:xfrm>
            <a:off x="8055864" y="838505"/>
            <a:ext cx="146304" cy="125273"/>
          </a:xfrm>
          <a:prstGeom prst="rect">
            <a:avLst/>
          </a:prstGeom>
          <a:solidFill>
            <a:srgbClr val="FFFFFF"/>
          </a:solidFill>
          <a:ln w="6350">
            <a:solidFill>
              <a:srgbClr val="C9D2E3"/>
            </a:solidFill>
            <a:prstDash val="solid"/>
          </a:ln>
        </p:spPr>
      </p:sp>
      <p:sp>
        <p:nvSpPr>
          <p:cNvPr id="17" name="Shape 15"/>
          <p:cNvSpPr/>
          <p:nvPr/>
        </p:nvSpPr>
        <p:spPr>
          <a:xfrm>
            <a:off x="8229600" y="838505"/>
            <a:ext cx="146304" cy="125273"/>
          </a:xfrm>
          <a:prstGeom prst="rect">
            <a:avLst/>
          </a:prstGeom>
          <a:solidFill>
            <a:srgbClr val="FFFFFF"/>
          </a:solidFill>
          <a:ln w="6350">
            <a:solidFill>
              <a:srgbClr val="C9D2E3"/>
            </a:solidFill>
            <a:prstDash val="solid"/>
          </a:ln>
        </p:spPr>
      </p:sp>
      <p:sp>
        <p:nvSpPr>
          <p:cNvPr id="18" name="Shape 16"/>
          <p:cNvSpPr/>
          <p:nvPr/>
        </p:nvSpPr>
        <p:spPr>
          <a:xfrm>
            <a:off x="8403336" y="838505"/>
            <a:ext cx="146304" cy="125273"/>
          </a:xfrm>
          <a:prstGeom prst="rect">
            <a:avLst/>
          </a:prstGeom>
          <a:solidFill>
            <a:srgbClr val="FFFFFF"/>
          </a:solidFill>
          <a:ln w="6350">
            <a:solidFill>
              <a:srgbClr val="C9D2E3"/>
            </a:solidFill>
            <a:prstDash val="solid"/>
          </a:ln>
        </p:spPr>
      </p:sp>
      <p:sp>
        <p:nvSpPr>
          <p:cNvPr id="19" name="Shape 17"/>
          <p:cNvSpPr/>
          <p:nvPr/>
        </p:nvSpPr>
        <p:spPr>
          <a:xfrm>
            <a:off x="7269480" y="1036930"/>
            <a:ext cx="1325880" cy="146304"/>
          </a:xfrm>
          <a:prstGeom prst="roundRect">
            <a:avLst>
              <a:gd name="adj" fmla="val 31250"/>
            </a:avLst>
          </a:prstGeom>
          <a:solidFill>
            <a:srgbClr val="FDEBDF"/>
          </a:solidFill>
          <a:ln w="15875">
            <a:solidFill>
              <a:srgbClr val="F26B21"/>
            </a:solidFill>
            <a:prstDash val="solid"/>
          </a:ln>
        </p:spPr>
      </p:sp>
      <p:sp>
        <p:nvSpPr>
          <p:cNvPr id="20" name="Text 18"/>
          <p:cNvSpPr txBox="1"/>
          <p:nvPr/>
        </p:nvSpPr>
        <p:spPr>
          <a:xfrm>
            <a:off x="7360920" y="1036930"/>
            <a:ext cx="1143000" cy="146304"/>
          </a:xfrm>
          <a:prstGeom prst="rect">
            <a:avLst/>
          </a:prstGeom>
          <a:noFill/>
          <a:ln/>
        </p:spPr>
        <p:txBody>
          <a:bodyPr wrap="square" lIns="0" tIns="0" rIns="0" bIns="0" rtlCol="0" anchor="ctr"/>
          <a:lstStyle/>
          <a:p>
            <a:pPr algn="l" indent="0" marL="0">
              <a:buNone/>
            </a:pPr>
            <a:r>
              <a:rPr lang="en-US" sz="550" b="1" dirty="0">
                <a:solidFill>
                  <a:srgbClr val="F26B21"/>
                </a:solidFill>
                <a:latin typeface="LINE Seed JP" pitchFamily="34" charset="0"/>
                <a:ea typeface="LINE Seed JP" pitchFamily="34" charset="-122"/>
                <a:cs typeface="LINE Seed JP" pitchFamily="34" charset="-120"/>
              </a:rPr>
              <a:t>③ 増やしたい行動と目標</a:t>
            </a:r>
            <a:endParaRPr lang="en-US" sz="550" dirty="0"/>
          </a:p>
        </p:txBody>
      </p:sp>
      <p:sp>
        <p:nvSpPr>
          <p:cNvPr id="21" name="Text 19"/>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22" name="Text 20"/>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26 / 36</a:t>
            </a:r>
            <a:endParaRPr lang="en-US" sz="800" dirty="0"/>
          </a:p>
        </p:txBody>
      </p:sp>
      <p:sp>
        <p:nvSpPr>
          <p:cNvPr id="23" name="Text 21"/>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先月の実績値を手元の台帳から拾い出し、現実的な期間を設定します。</a:t>
            </a:r>
            <a:endParaRPr lang="en-US" sz="1300" dirty="0"/>
          </a:p>
        </p:txBody>
      </p:sp>
      <p:sp>
        <p:nvSpPr>
          <p:cNvPr id="25" name="Shape 22"/>
          <p:cNvSpPr/>
          <p:nvPr/>
        </p:nvSpPr>
        <p:spPr>
          <a:xfrm>
            <a:off x="548640" y="2011680"/>
            <a:ext cx="2468880" cy="1005840"/>
          </a:xfrm>
          <a:prstGeom prst="roundRect">
            <a:avLst>
              <a:gd name="adj" fmla="val 7273"/>
            </a:avLst>
          </a:prstGeom>
          <a:solidFill>
            <a:srgbClr val="EEF2F8"/>
          </a:solidFill>
          <a:ln w="12700">
            <a:solidFill>
              <a:srgbClr val="EEF2F8"/>
            </a:solidFill>
            <a:prstDash val="solid"/>
          </a:ln>
        </p:spPr>
      </p:sp>
      <p:sp>
        <p:nvSpPr>
          <p:cNvPr id="26" name="Text 23"/>
          <p:cNvSpPr txBox="1"/>
          <p:nvPr/>
        </p:nvSpPr>
        <p:spPr>
          <a:xfrm>
            <a:off x="658368" y="2084832"/>
            <a:ext cx="2249424" cy="859536"/>
          </a:xfrm>
          <a:prstGeom prst="rect">
            <a:avLst/>
          </a:prstGeom>
          <a:noFill/>
          <a:ln/>
        </p:spPr>
        <p:txBody>
          <a:bodyPr wrap="square" lIns="0" tIns="0" rIns="0" bIns="0" rtlCol="0" anchor="ctr"/>
          <a:lstStyle/>
          <a:p>
            <a:pPr algn="ctr" indent="0" marL="0">
              <a:lnSpc>
                <a:spcPct val="115000"/>
              </a:lnSpc>
              <a:buNone/>
            </a:pPr>
            <a:r>
              <a:rPr lang="en-US" sz="1600" b="1" dirty="0">
                <a:solidFill>
                  <a:srgbClr val="1C2B4A"/>
                </a:solidFill>
                <a:latin typeface="LINE Seed JP" pitchFamily="34" charset="0"/>
                <a:ea typeface="LINE Seed JP" pitchFamily="34" charset="-122"/>
                <a:cs typeface="LINE Seed JP" pitchFamily="34" charset="-120"/>
              </a:rPr>
              <a:t>いまの件数</a:t>
            </a:r>
            <a:endParaRPr lang="en-US" sz="1600" dirty="0"/>
          </a:p>
          <a:p>
            <a:pPr algn="ctr" indent="0" marL="0">
              <a:lnSpc>
                <a:spcPct val="115000"/>
              </a:lnSpc>
              <a:buNone/>
            </a:pPr>
            <a:r>
              <a:rPr lang="en-US" sz="1600" b="1" dirty="0">
                <a:solidFill>
                  <a:srgbClr val="1C2B4A"/>
                </a:solidFill>
                <a:latin typeface="LINE Seed JP" pitchFamily="34" charset="0"/>
                <a:ea typeface="LINE Seed JP" pitchFamily="34" charset="-122"/>
                <a:cs typeface="LINE Seed JP" pitchFamily="34" charset="-120"/>
              </a:rPr>
              <a:t>（月あたり）</a:t>
            </a:r>
            <a:endParaRPr lang="en-US" sz="1600" dirty="0"/>
          </a:p>
        </p:txBody>
      </p:sp>
      <p:sp>
        <p:nvSpPr>
          <p:cNvPr id="27" name="Shape 24"/>
          <p:cNvSpPr/>
          <p:nvPr/>
        </p:nvSpPr>
        <p:spPr>
          <a:xfrm>
            <a:off x="3063240" y="2514600"/>
            <a:ext cx="228600" cy="0"/>
          </a:xfrm>
          <a:prstGeom prst="line">
            <a:avLst/>
          </a:prstGeom>
          <a:noFill/>
          <a:ln w="22225">
            <a:solidFill>
              <a:srgbClr val="F26B21"/>
            </a:solidFill>
            <a:prstDash val="solid"/>
            <a:tailEnd type="triangle"/>
          </a:ln>
        </p:spPr>
      </p:sp>
      <p:sp>
        <p:nvSpPr>
          <p:cNvPr id="28" name="Shape 25"/>
          <p:cNvSpPr/>
          <p:nvPr/>
        </p:nvSpPr>
        <p:spPr>
          <a:xfrm>
            <a:off x="3337560" y="2011680"/>
            <a:ext cx="2468880" cy="1005840"/>
          </a:xfrm>
          <a:prstGeom prst="roundRect">
            <a:avLst>
              <a:gd name="adj" fmla="val 7273"/>
            </a:avLst>
          </a:prstGeom>
          <a:solidFill>
            <a:srgbClr val="EEF2F8"/>
          </a:solidFill>
          <a:ln w="12700">
            <a:solidFill>
              <a:srgbClr val="EEF2F8"/>
            </a:solidFill>
            <a:prstDash val="solid"/>
          </a:ln>
        </p:spPr>
      </p:sp>
      <p:sp>
        <p:nvSpPr>
          <p:cNvPr id="29" name="Text 26"/>
          <p:cNvSpPr txBox="1"/>
          <p:nvPr/>
        </p:nvSpPr>
        <p:spPr>
          <a:xfrm>
            <a:off x="3447288" y="2084832"/>
            <a:ext cx="2249424" cy="859536"/>
          </a:xfrm>
          <a:prstGeom prst="rect">
            <a:avLst/>
          </a:prstGeom>
          <a:noFill/>
          <a:ln/>
        </p:spPr>
        <p:txBody>
          <a:bodyPr wrap="square" lIns="0" tIns="0" rIns="0" bIns="0" rtlCol="0" anchor="ctr"/>
          <a:lstStyle/>
          <a:p>
            <a:pPr algn="ctr" indent="0" marL="0">
              <a:lnSpc>
                <a:spcPct val="115000"/>
              </a:lnSpc>
              <a:buNone/>
            </a:pPr>
            <a:r>
              <a:rPr lang="en-US" sz="1600" b="1" dirty="0">
                <a:solidFill>
                  <a:srgbClr val="1C2B4A"/>
                </a:solidFill>
                <a:latin typeface="LINE Seed JP" pitchFamily="34" charset="0"/>
                <a:ea typeface="LINE Seed JP" pitchFamily="34" charset="-122"/>
                <a:cs typeface="LINE Seed JP" pitchFamily="34" charset="-120"/>
              </a:rPr>
              <a:t>目標の件数</a:t>
            </a:r>
            <a:endParaRPr lang="en-US" sz="1600" dirty="0"/>
          </a:p>
        </p:txBody>
      </p:sp>
      <p:sp>
        <p:nvSpPr>
          <p:cNvPr id="30" name="Shape 27"/>
          <p:cNvSpPr/>
          <p:nvPr/>
        </p:nvSpPr>
        <p:spPr>
          <a:xfrm>
            <a:off x="5852160" y="2514600"/>
            <a:ext cx="228600" cy="0"/>
          </a:xfrm>
          <a:prstGeom prst="line">
            <a:avLst/>
          </a:prstGeom>
          <a:noFill/>
          <a:ln w="22225">
            <a:solidFill>
              <a:srgbClr val="F26B21"/>
            </a:solidFill>
            <a:prstDash val="solid"/>
            <a:tailEnd type="triangle"/>
          </a:ln>
        </p:spPr>
      </p:sp>
      <p:sp>
        <p:nvSpPr>
          <p:cNvPr id="31" name="Shape 28"/>
          <p:cNvSpPr/>
          <p:nvPr/>
        </p:nvSpPr>
        <p:spPr>
          <a:xfrm>
            <a:off x="6126480" y="2011680"/>
            <a:ext cx="2468880" cy="1005840"/>
          </a:xfrm>
          <a:prstGeom prst="roundRect">
            <a:avLst>
              <a:gd name="adj" fmla="val 7273"/>
            </a:avLst>
          </a:prstGeom>
          <a:solidFill>
            <a:srgbClr val="EEF2F8"/>
          </a:solidFill>
          <a:ln w="12700">
            <a:solidFill>
              <a:srgbClr val="EEF2F8"/>
            </a:solidFill>
            <a:prstDash val="solid"/>
          </a:ln>
        </p:spPr>
      </p:sp>
      <p:sp>
        <p:nvSpPr>
          <p:cNvPr id="32" name="Text 29"/>
          <p:cNvSpPr txBox="1"/>
          <p:nvPr/>
        </p:nvSpPr>
        <p:spPr>
          <a:xfrm>
            <a:off x="6236208" y="2084832"/>
            <a:ext cx="2249424" cy="859536"/>
          </a:xfrm>
          <a:prstGeom prst="rect">
            <a:avLst/>
          </a:prstGeom>
          <a:noFill/>
          <a:ln/>
        </p:spPr>
        <p:txBody>
          <a:bodyPr wrap="square" lIns="0" tIns="0" rIns="0" bIns="0" rtlCol="0" anchor="ctr"/>
          <a:lstStyle/>
          <a:p>
            <a:pPr algn="ctr" indent="0" marL="0">
              <a:lnSpc>
                <a:spcPct val="115000"/>
              </a:lnSpc>
              <a:buNone/>
            </a:pPr>
            <a:r>
              <a:rPr lang="en-US" sz="1600" b="1" dirty="0">
                <a:solidFill>
                  <a:srgbClr val="1C2B4A"/>
                </a:solidFill>
                <a:latin typeface="LINE Seed JP" pitchFamily="34" charset="0"/>
                <a:ea typeface="LINE Seed JP" pitchFamily="34" charset="-122"/>
                <a:cs typeface="LINE Seed JP" pitchFamily="34" charset="-120"/>
              </a:rPr>
              <a:t>期限</a:t>
            </a:r>
            <a:endParaRPr lang="en-US" sz="1600" dirty="0"/>
          </a:p>
        </p:txBody>
      </p:sp>
      <p:sp>
        <p:nvSpPr>
          <p:cNvPr id="33" name="Text 30"/>
          <p:cNvSpPr txBox="1"/>
          <p:nvPr/>
        </p:nvSpPr>
        <p:spPr>
          <a:xfrm>
            <a:off x="548640" y="3108960"/>
            <a:ext cx="2468880" cy="548640"/>
          </a:xfrm>
          <a:prstGeom prst="rect">
            <a:avLst/>
          </a:prstGeom>
          <a:noFill/>
          <a:ln/>
        </p:spPr>
        <p:txBody>
          <a:bodyPr wrap="square" lIns="0" tIns="0" rIns="0" bIns="0" rtlCol="0" anchor="t"/>
          <a:lstStyle/>
          <a:p>
            <a:pPr algn="ctr" indent="0" marL="0">
              <a:buNone/>
            </a:pPr>
            <a:r>
              <a:rPr lang="en-US" sz="1200" dirty="0">
                <a:solidFill>
                  <a:srgbClr val="34415A"/>
                </a:solidFill>
                <a:latin typeface="LINE Seed JP" pitchFamily="34" charset="0"/>
                <a:ea typeface="LINE Seed JP" pitchFamily="34" charset="-122"/>
                <a:cs typeface="LINE Seed JP" pitchFamily="34" charset="-120"/>
              </a:rPr>
              <a:t>予約表・台帳・管理画面から</a:t>
            </a:r>
            <a:endParaRPr lang="en-US" sz="1200" dirty="0"/>
          </a:p>
          <a:p>
            <a:pPr algn="ctr" indent="0" marL="0">
              <a:buNone/>
            </a:pPr>
            <a:r>
              <a:rPr lang="en-US" sz="1200" dirty="0">
                <a:solidFill>
                  <a:srgbClr val="34415A"/>
                </a:solidFill>
                <a:latin typeface="LINE Seed JP" pitchFamily="34" charset="0"/>
                <a:ea typeface="LINE Seed JP" pitchFamily="34" charset="-122"/>
                <a:cs typeface="LINE Seed JP" pitchFamily="34" charset="-120"/>
              </a:rPr>
              <a:t>先月分を数える</a:t>
            </a:r>
            <a:endParaRPr lang="en-US" sz="1200" dirty="0"/>
          </a:p>
        </p:txBody>
      </p:sp>
      <p:sp>
        <p:nvSpPr>
          <p:cNvPr id="34" name="Text 31"/>
          <p:cNvSpPr txBox="1"/>
          <p:nvPr/>
        </p:nvSpPr>
        <p:spPr>
          <a:xfrm>
            <a:off x="3337560" y="3108960"/>
            <a:ext cx="2468880" cy="548640"/>
          </a:xfrm>
          <a:prstGeom prst="rect">
            <a:avLst/>
          </a:prstGeom>
          <a:noFill/>
          <a:ln/>
        </p:spPr>
        <p:txBody>
          <a:bodyPr wrap="square" lIns="0" tIns="0" rIns="0" bIns="0" rtlCol="0" anchor="t"/>
          <a:lstStyle/>
          <a:p>
            <a:pPr algn="ctr" indent="0" marL="0">
              <a:buNone/>
            </a:pPr>
            <a:r>
              <a:rPr lang="en-US" sz="1200" dirty="0">
                <a:solidFill>
                  <a:srgbClr val="34415A"/>
                </a:solidFill>
                <a:latin typeface="LINE Seed JP" pitchFamily="34" charset="0"/>
                <a:ea typeface="LINE Seed JP" pitchFamily="34" charset="-122"/>
                <a:cs typeface="LINE Seed JP" pitchFamily="34" charset="-120"/>
              </a:rPr>
              <a:t>いまの件数をもとに書く</a:t>
            </a:r>
            <a:endParaRPr lang="en-US" sz="1200" dirty="0"/>
          </a:p>
        </p:txBody>
      </p:sp>
      <p:sp>
        <p:nvSpPr>
          <p:cNvPr id="35" name="Text 32"/>
          <p:cNvSpPr txBox="1"/>
          <p:nvPr/>
        </p:nvSpPr>
        <p:spPr>
          <a:xfrm>
            <a:off x="6126480" y="3108960"/>
            <a:ext cx="2468880" cy="548640"/>
          </a:xfrm>
          <a:prstGeom prst="rect">
            <a:avLst/>
          </a:prstGeom>
          <a:noFill/>
          <a:ln/>
        </p:spPr>
        <p:txBody>
          <a:bodyPr wrap="square" lIns="0" tIns="0" rIns="0" bIns="0" rtlCol="0" anchor="t"/>
          <a:lstStyle/>
          <a:p>
            <a:pPr algn="ctr" indent="0" marL="0">
              <a:buNone/>
            </a:pPr>
            <a:r>
              <a:rPr lang="en-US" sz="1200" dirty="0">
                <a:solidFill>
                  <a:srgbClr val="34415A"/>
                </a:solidFill>
                <a:latin typeface="LINE Seed JP" pitchFamily="34" charset="0"/>
                <a:ea typeface="LINE Seed JP" pitchFamily="34" charset="-122"/>
                <a:cs typeface="LINE Seed JP" pitchFamily="34" charset="-120"/>
              </a:rPr>
              <a:t>3か月後が目安</a:t>
            </a:r>
            <a:endParaRPr lang="en-US" sz="1200" dirty="0"/>
          </a:p>
        </p:txBody>
      </p:sp>
      <p:sp>
        <p:nvSpPr>
          <p:cNvPr id="36" name="Shape 33"/>
          <p:cNvSpPr/>
          <p:nvPr/>
        </p:nvSpPr>
        <p:spPr>
          <a:xfrm>
            <a:off x="7360920" y="3703320"/>
            <a:ext cx="0" cy="320040"/>
          </a:xfrm>
          <a:prstGeom prst="line">
            <a:avLst/>
          </a:prstGeom>
          <a:noFill/>
          <a:ln w="19050">
            <a:solidFill>
              <a:srgbClr val="F26B21"/>
            </a:solidFill>
            <a:prstDash val="solid"/>
          </a:ln>
        </p:spPr>
      </p:sp>
      <p:sp>
        <p:nvSpPr>
          <p:cNvPr id="37" name="Text 34"/>
          <p:cNvSpPr txBox="1"/>
          <p:nvPr/>
        </p:nvSpPr>
        <p:spPr>
          <a:xfrm>
            <a:off x="3474720" y="4069080"/>
            <a:ext cx="5120640" cy="310896"/>
          </a:xfrm>
          <a:prstGeom prst="rect">
            <a:avLst/>
          </a:prstGeom>
          <a:noFill/>
          <a:ln/>
        </p:spPr>
        <p:txBody>
          <a:bodyPr wrap="square" lIns="0" tIns="0" rIns="0" bIns="0" rtlCol="0" anchor="t"/>
          <a:lstStyle/>
          <a:p>
            <a:pPr algn="r" indent="0" marL="0">
              <a:buNone/>
            </a:pPr>
            <a:r>
              <a:rPr lang="en-US" sz="1250" b="1" dirty="0">
                <a:solidFill>
                  <a:srgbClr val="F26B21"/>
                </a:solidFill>
                <a:latin typeface="LINE Seed JP" pitchFamily="34" charset="0"/>
                <a:ea typeface="LINE Seed JP" pitchFamily="34" charset="-122"/>
                <a:cs typeface="LINE Seed JP" pitchFamily="34" charset="-120"/>
              </a:rPr>
              <a:t>3か月ごとに数字を見て、次の目標を書き直す</a:t>
            </a:r>
            <a:endParaRPr lang="en-US" sz="12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③増やしたい行動と目標</a:t>
            </a:r>
            <a:endParaRPr lang="en-US" sz="1000" dirty="0"/>
          </a:p>
        </p:txBody>
      </p:sp>
      <p:sp>
        <p:nvSpPr>
          <p:cNvPr id="4" name="Text 2"/>
          <p:cNvSpPr txBox="1"/>
          <p:nvPr/>
        </p:nvSpPr>
        <p:spPr>
          <a:xfrm>
            <a:off x="548640" y="603504"/>
            <a:ext cx="658368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無理のない目標から逆算して計画を立てる</a:t>
            </a:r>
            <a:endParaRPr lang="en-US" sz="2400" dirty="0"/>
          </a:p>
        </p:txBody>
      </p:sp>
      <p:sp>
        <p:nvSpPr>
          <p:cNvPr id="5" name="Shape 3"/>
          <p:cNvSpPr/>
          <p:nvPr/>
        </p:nvSpPr>
        <p:spPr>
          <a:xfrm>
            <a:off x="7269480" y="384048"/>
            <a:ext cx="1325880" cy="146304"/>
          </a:xfrm>
          <a:prstGeom prst="roundRect">
            <a:avLst>
              <a:gd name="adj" fmla="val 31250"/>
            </a:avLst>
          </a:prstGeom>
          <a:solidFill>
            <a:srgbClr val="EEF2F8"/>
          </a:solidFill>
          <a:ln w="12700">
            <a:solidFill>
              <a:srgbClr val="EEF2F8"/>
            </a:solidFill>
            <a:prstDash val="solid"/>
          </a:ln>
        </p:spPr>
      </p:sp>
      <p:sp>
        <p:nvSpPr>
          <p:cNvPr id="6" name="Text 4"/>
          <p:cNvSpPr txBox="1"/>
          <p:nvPr/>
        </p:nvSpPr>
        <p:spPr>
          <a:xfrm>
            <a:off x="7360920" y="384048"/>
            <a:ext cx="1143000" cy="146304"/>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① 基本情報</a:t>
            </a:r>
            <a:endParaRPr lang="en-US" sz="550" dirty="0"/>
          </a:p>
        </p:txBody>
      </p:sp>
      <p:sp>
        <p:nvSpPr>
          <p:cNvPr id="7" name="Shape 5"/>
          <p:cNvSpPr/>
          <p:nvPr/>
        </p:nvSpPr>
        <p:spPr>
          <a:xfrm>
            <a:off x="7269480" y="566928"/>
            <a:ext cx="1325880" cy="198425"/>
          </a:xfrm>
          <a:prstGeom prst="roundRect">
            <a:avLst>
              <a:gd name="adj" fmla="val 23041"/>
            </a:avLst>
          </a:prstGeom>
          <a:solidFill>
            <a:srgbClr val="EEF2F8"/>
          </a:solidFill>
          <a:ln w="12700">
            <a:solidFill>
              <a:srgbClr val="EEF2F8"/>
            </a:solidFill>
            <a:prstDash val="solid"/>
          </a:ln>
        </p:spPr>
      </p:sp>
      <p:sp>
        <p:nvSpPr>
          <p:cNvPr id="8" name="Text 6"/>
          <p:cNvSpPr txBox="1"/>
          <p:nvPr/>
        </p:nvSpPr>
        <p:spPr>
          <a:xfrm>
            <a:off x="7360920" y="566928"/>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上段 いま</a:t>
            </a:r>
            <a:endParaRPr lang="en-US" sz="550" dirty="0"/>
          </a:p>
        </p:txBody>
      </p:sp>
      <p:sp>
        <p:nvSpPr>
          <p:cNvPr id="9" name="Shape 7"/>
          <p:cNvSpPr/>
          <p:nvPr/>
        </p:nvSpPr>
        <p:spPr>
          <a:xfrm>
            <a:off x="7882128" y="603504"/>
            <a:ext cx="146304" cy="125273"/>
          </a:xfrm>
          <a:prstGeom prst="rect">
            <a:avLst/>
          </a:prstGeom>
          <a:solidFill>
            <a:srgbClr val="FFFFFF"/>
          </a:solidFill>
          <a:ln w="6350">
            <a:solidFill>
              <a:srgbClr val="C9D2E3"/>
            </a:solidFill>
            <a:prstDash val="solid"/>
          </a:ln>
        </p:spPr>
      </p:sp>
      <p:sp>
        <p:nvSpPr>
          <p:cNvPr id="10" name="Shape 8"/>
          <p:cNvSpPr/>
          <p:nvPr/>
        </p:nvSpPr>
        <p:spPr>
          <a:xfrm>
            <a:off x="8055864" y="603504"/>
            <a:ext cx="146304" cy="125273"/>
          </a:xfrm>
          <a:prstGeom prst="rect">
            <a:avLst/>
          </a:prstGeom>
          <a:solidFill>
            <a:srgbClr val="FFFFFF"/>
          </a:solidFill>
          <a:ln w="6350">
            <a:solidFill>
              <a:srgbClr val="C9D2E3"/>
            </a:solidFill>
            <a:prstDash val="solid"/>
          </a:ln>
        </p:spPr>
      </p:sp>
      <p:sp>
        <p:nvSpPr>
          <p:cNvPr id="11" name="Shape 9"/>
          <p:cNvSpPr/>
          <p:nvPr/>
        </p:nvSpPr>
        <p:spPr>
          <a:xfrm>
            <a:off x="8229600" y="603504"/>
            <a:ext cx="146304" cy="125273"/>
          </a:xfrm>
          <a:prstGeom prst="rect">
            <a:avLst/>
          </a:prstGeom>
          <a:solidFill>
            <a:srgbClr val="FFFFFF"/>
          </a:solidFill>
          <a:ln w="6350">
            <a:solidFill>
              <a:srgbClr val="C9D2E3"/>
            </a:solidFill>
            <a:prstDash val="solid"/>
          </a:ln>
        </p:spPr>
      </p:sp>
      <p:sp>
        <p:nvSpPr>
          <p:cNvPr id="12" name="Shape 10"/>
          <p:cNvSpPr/>
          <p:nvPr/>
        </p:nvSpPr>
        <p:spPr>
          <a:xfrm>
            <a:off x="8403336" y="603504"/>
            <a:ext cx="146304" cy="125273"/>
          </a:xfrm>
          <a:prstGeom prst="rect">
            <a:avLst/>
          </a:prstGeom>
          <a:solidFill>
            <a:srgbClr val="FFFFFF"/>
          </a:solidFill>
          <a:ln w="6350">
            <a:solidFill>
              <a:srgbClr val="C9D2E3"/>
            </a:solidFill>
            <a:prstDash val="solid"/>
          </a:ln>
        </p:spPr>
      </p:sp>
      <p:sp>
        <p:nvSpPr>
          <p:cNvPr id="13" name="Shape 11"/>
          <p:cNvSpPr/>
          <p:nvPr/>
        </p:nvSpPr>
        <p:spPr>
          <a:xfrm>
            <a:off x="7269480" y="801929"/>
            <a:ext cx="1325880" cy="198425"/>
          </a:xfrm>
          <a:prstGeom prst="roundRect">
            <a:avLst>
              <a:gd name="adj" fmla="val 23041"/>
            </a:avLst>
          </a:prstGeom>
          <a:solidFill>
            <a:srgbClr val="EEF2F8"/>
          </a:solidFill>
          <a:ln w="12700">
            <a:solidFill>
              <a:srgbClr val="EEF2F8"/>
            </a:solidFill>
            <a:prstDash val="solid"/>
          </a:ln>
        </p:spPr>
      </p:sp>
      <p:sp>
        <p:nvSpPr>
          <p:cNvPr id="14" name="Text 12"/>
          <p:cNvSpPr txBox="1"/>
          <p:nvPr/>
        </p:nvSpPr>
        <p:spPr>
          <a:xfrm>
            <a:off x="7360920" y="801929"/>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下段 理想</a:t>
            </a:r>
            <a:endParaRPr lang="en-US" sz="550" dirty="0"/>
          </a:p>
        </p:txBody>
      </p:sp>
      <p:sp>
        <p:nvSpPr>
          <p:cNvPr id="15" name="Shape 13"/>
          <p:cNvSpPr/>
          <p:nvPr/>
        </p:nvSpPr>
        <p:spPr>
          <a:xfrm>
            <a:off x="7882128" y="838505"/>
            <a:ext cx="146304" cy="125273"/>
          </a:xfrm>
          <a:prstGeom prst="rect">
            <a:avLst/>
          </a:prstGeom>
          <a:solidFill>
            <a:srgbClr val="FFFFFF"/>
          </a:solidFill>
          <a:ln w="6350">
            <a:solidFill>
              <a:srgbClr val="C9D2E3"/>
            </a:solidFill>
            <a:prstDash val="solid"/>
          </a:ln>
        </p:spPr>
      </p:sp>
      <p:sp>
        <p:nvSpPr>
          <p:cNvPr id="16" name="Shape 14"/>
          <p:cNvSpPr/>
          <p:nvPr/>
        </p:nvSpPr>
        <p:spPr>
          <a:xfrm>
            <a:off x="8055864" y="838505"/>
            <a:ext cx="146304" cy="125273"/>
          </a:xfrm>
          <a:prstGeom prst="rect">
            <a:avLst/>
          </a:prstGeom>
          <a:solidFill>
            <a:srgbClr val="FFFFFF"/>
          </a:solidFill>
          <a:ln w="6350">
            <a:solidFill>
              <a:srgbClr val="C9D2E3"/>
            </a:solidFill>
            <a:prstDash val="solid"/>
          </a:ln>
        </p:spPr>
      </p:sp>
      <p:sp>
        <p:nvSpPr>
          <p:cNvPr id="17" name="Shape 15"/>
          <p:cNvSpPr/>
          <p:nvPr/>
        </p:nvSpPr>
        <p:spPr>
          <a:xfrm>
            <a:off x="8229600" y="838505"/>
            <a:ext cx="146304" cy="125273"/>
          </a:xfrm>
          <a:prstGeom prst="rect">
            <a:avLst/>
          </a:prstGeom>
          <a:solidFill>
            <a:srgbClr val="FFFFFF"/>
          </a:solidFill>
          <a:ln w="6350">
            <a:solidFill>
              <a:srgbClr val="C9D2E3"/>
            </a:solidFill>
            <a:prstDash val="solid"/>
          </a:ln>
        </p:spPr>
      </p:sp>
      <p:sp>
        <p:nvSpPr>
          <p:cNvPr id="18" name="Shape 16"/>
          <p:cNvSpPr/>
          <p:nvPr/>
        </p:nvSpPr>
        <p:spPr>
          <a:xfrm>
            <a:off x="8403336" y="838505"/>
            <a:ext cx="146304" cy="125273"/>
          </a:xfrm>
          <a:prstGeom prst="rect">
            <a:avLst/>
          </a:prstGeom>
          <a:solidFill>
            <a:srgbClr val="FFFFFF"/>
          </a:solidFill>
          <a:ln w="6350">
            <a:solidFill>
              <a:srgbClr val="C9D2E3"/>
            </a:solidFill>
            <a:prstDash val="solid"/>
          </a:ln>
        </p:spPr>
      </p:sp>
      <p:sp>
        <p:nvSpPr>
          <p:cNvPr id="19" name="Shape 17"/>
          <p:cNvSpPr/>
          <p:nvPr/>
        </p:nvSpPr>
        <p:spPr>
          <a:xfrm>
            <a:off x="7269480" y="1036930"/>
            <a:ext cx="1325880" cy="146304"/>
          </a:xfrm>
          <a:prstGeom prst="roundRect">
            <a:avLst>
              <a:gd name="adj" fmla="val 31250"/>
            </a:avLst>
          </a:prstGeom>
          <a:solidFill>
            <a:srgbClr val="FDEBDF"/>
          </a:solidFill>
          <a:ln w="15875">
            <a:solidFill>
              <a:srgbClr val="F26B21"/>
            </a:solidFill>
            <a:prstDash val="solid"/>
          </a:ln>
        </p:spPr>
      </p:sp>
      <p:sp>
        <p:nvSpPr>
          <p:cNvPr id="20" name="Text 18"/>
          <p:cNvSpPr txBox="1"/>
          <p:nvPr/>
        </p:nvSpPr>
        <p:spPr>
          <a:xfrm>
            <a:off x="7360920" y="1036930"/>
            <a:ext cx="1143000" cy="146304"/>
          </a:xfrm>
          <a:prstGeom prst="rect">
            <a:avLst/>
          </a:prstGeom>
          <a:noFill/>
          <a:ln/>
        </p:spPr>
        <p:txBody>
          <a:bodyPr wrap="square" lIns="0" tIns="0" rIns="0" bIns="0" rtlCol="0" anchor="ctr"/>
          <a:lstStyle/>
          <a:p>
            <a:pPr algn="l" indent="0" marL="0">
              <a:buNone/>
            </a:pPr>
            <a:r>
              <a:rPr lang="en-US" sz="550" b="1" dirty="0">
                <a:solidFill>
                  <a:srgbClr val="F26B21"/>
                </a:solidFill>
                <a:latin typeface="LINE Seed JP" pitchFamily="34" charset="0"/>
                <a:ea typeface="LINE Seed JP" pitchFamily="34" charset="-122"/>
                <a:cs typeface="LINE Seed JP" pitchFamily="34" charset="-120"/>
              </a:rPr>
              <a:t>③ 増やしたい行動と目標</a:t>
            </a:r>
            <a:endParaRPr lang="en-US" sz="550" dirty="0"/>
          </a:p>
        </p:txBody>
      </p:sp>
      <p:sp>
        <p:nvSpPr>
          <p:cNvPr id="21" name="Text 19"/>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22" name="Text 20"/>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27 / 36</a:t>
            </a:r>
            <a:endParaRPr lang="en-US" sz="800" dirty="0"/>
          </a:p>
        </p:txBody>
      </p:sp>
      <p:sp>
        <p:nvSpPr>
          <p:cNvPr id="23" name="Text 21"/>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目標の数字は、いまの件数から見て現実的に達成できるものにします。</a:t>
            </a:r>
            <a:endParaRPr lang="en-US" sz="1300" dirty="0"/>
          </a:p>
        </p:txBody>
      </p:sp>
      <p:sp>
        <p:nvSpPr>
          <p:cNvPr id="25" name="Text 22"/>
          <p:cNvSpPr txBox="1"/>
          <p:nvPr/>
        </p:nvSpPr>
        <p:spPr>
          <a:xfrm>
            <a:off x="548640" y="1737360"/>
            <a:ext cx="4480560" cy="292608"/>
          </a:xfrm>
          <a:prstGeom prst="rect">
            <a:avLst/>
          </a:prstGeom>
          <a:noFill/>
          <a:ln/>
        </p:spPr>
        <p:txBody>
          <a:bodyPr wrap="square" lIns="0" tIns="0" rIns="0" bIns="0" rtlCol="0" anchor="t"/>
          <a:lstStyle/>
          <a:p>
            <a:pPr algn="l" indent="0" marL="0">
              <a:buNone/>
            </a:pPr>
            <a:r>
              <a:rPr lang="en-US" sz="1300" b="1" dirty="0">
                <a:solidFill>
                  <a:srgbClr val="34415A"/>
                </a:solidFill>
                <a:latin typeface="LINE Seed JP" pitchFamily="34" charset="0"/>
                <a:ea typeface="LINE Seed JP" pitchFamily="34" charset="-122"/>
                <a:cs typeface="LINE Seed JP" pitchFamily="34" charset="-120"/>
              </a:rPr>
              <a:t>目標の大きさ</a:t>
            </a:r>
            <a:endParaRPr lang="en-US" sz="1300" dirty="0"/>
          </a:p>
        </p:txBody>
      </p:sp>
      <p:sp>
        <p:nvSpPr>
          <p:cNvPr id="26" name="Shape 23"/>
          <p:cNvSpPr/>
          <p:nvPr/>
        </p:nvSpPr>
        <p:spPr>
          <a:xfrm>
            <a:off x="731520" y="3291840"/>
            <a:ext cx="1143000" cy="640080"/>
          </a:xfrm>
          <a:prstGeom prst="rect">
            <a:avLst/>
          </a:prstGeom>
          <a:solidFill>
            <a:srgbClr val="A9B4C8"/>
          </a:solidFill>
          <a:ln w="12700">
            <a:solidFill>
              <a:srgbClr val="A9B4C8"/>
            </a:solidFill>
            <a:prstDash val="solid"/>
          </a:ln>
        </p:spPr>
      </p:sp>
      <p:sp>
        <p:nvSpPr>
          <p:cNvPr id="27" name="Text 24"/>
          <p:cNvSpPr txBox="1"/>
          <p:nvPr/>
        </p:nvSpPr>
        <p:spPr>
          <a:xfrm>
            <a:off x="548640" y="4005072"/>
            <a:ext cx="1508760" cy="502920"/>
          </a:xfrm>
          <a:prstGeom prst="rect">
            <a:avLst/>
          </a:prstGeom>
          <a:noFill/>
          <a:ln/>
        </p:spPr>
        <p:txBody>
          <a:bodyPr wrap="square" lIns="0" tIns="0" rIns="0" bIns="0" rtlCol="0" anchor="t"/>
          <a:lstStyle/>
          <a:p>
            <a:pPr algn="ctr" indent="0" marL="0">
              <a:lnSpc>
                <a:spcPct val="110000"/>
              </a:lnSpc>
              <a:buNone/>
            </a:pPr>
            <a:r>
              <a:rPr lang="en-US" sz="1300" b="1" dirty="0">
                <a:solidFill>
                  <a:srgbClr val="1C2B4A"/>
                </a:solidFill>
                <a:latin typeface="LINE Seed JP" pitchFamily="34" charset="0"/>
                <a:ea typeface="LINE Seed JP" pitchFamily="34" charset="-122"/>
                <a:cs typeface="LINE Seed JP" pitchFamily="34" charset="-120"/>
              </a:rPr>
              <a:t>いまの件数</a:t>
            </a:r>
            <a:endParaRPr lang="en-US" sz="1300" dirty="0"/>
          </a:p>
        </p:txBody>
      </p:sp>
      <p:sp>
        <p:nvSpPr>
          <p:cNvPr id="28" name="Shape 25"/>
          <p:cNvSpPr/>
          <p:nvPr/>
        </p:nvSpPr>
        <p:spPr>
          <a:xfrm>
            <a:off x="2194560" y="2880360"/>
            <a:ext cx="1143000" cy="1051560"/>
          </a:xfrm>
          <a:prstGeom prst="rect">
            <a:avLst/>
          </a:prstGeom>
          <a:solidFill>
            <a:srgbClr val="F26B21"/>
          </a:solidFill>
          <a:ln w="12700">
            <a:solidFill>
              <a:srgbClr val="F26B21"/>
            </a:solidFill>
            <a:prstDash val="solid"/>
          </a:ln>
        </p:spPr>
      </p:sp>
      <p:sp>
        <p:nvSpPr>
          <p:cNvPr id="29" name="Text 26"/>
          <p:cNvSpPr txBox="1"/>
          <p:nvPr/>
        </p:nvSpPr>
        <p:spPr>
          <a:xfrm>
            <a:off x="2011680" y="4005072"/>
            <a:ext cx="1508760" cy="502920"/>
          </a:xfrm>
          <a:prstGeom prst="rect">
            <a:avLst/>
          </a:prstGeom>
          <a:noFill/>
          <a:ln/>
        </p:spPr>
        <p:txBody>
          <a:bodyPr wrap="square" lIns="0" tIns="0" rIns="0" bIns="0" rtlCol="0" anchor="t"/>
          <a:lstStyle/>
          <a:p>
            <a:pPr algn="ctr" indent="0" marL="0">
              <a:lnSpc>
                <a:spcPct val="110000"/>
              </a:lnSpc>
              <a:buNone/>
            </a:pPr>
            <a:r>
              <a:rPr lang="en-US" sz="1300" b="1" dirty="0">
                <a:solidFill>
                  <a:srgbClr val="1C2B4A"/>
                </a:solidFill>
                <a:latin typeface="LINE Seed JP" pitchFamily="34" charset="0"/>
                <a:ea typeface="LINE Seed JP" pitchFamily="34" charset="-122"/>
                <a:cs typeface="LINE Seed JP" pitchFamily="34" charset="-120"/>
              </a:rPr>
              <a:t>無理のない目標</a:t>
            </a:r>
            <a:endParaRPr lang="en-US" sz="1300" dirty="0"/>
          </a:p>
        </p:txBody>
      </p:sp>
      <p:sp>
        <p:nvSpPr>
          <p:cNvPr id="30" name="Shape 27"/>
          <p:cNvSpPr/>
          <p:nvPr/>
        </p:nvSpPr>
        <p:spPr>
          <a:xfrm>
            <a:off x="3657600" y="2148840"/>
            <a:ext cx="1143000" cy="1783080"/>
          </a:xfrm>
          <a:prstGeom prst="rect">
            <a:avLst/>
          </a:prstGeom>
          <a:solidFill>
            <a:srgbClr val="FFFFFF"/>
          </a:solidFill>
          <a:ln w="15875">
            <a:solidFill>
              <a:srgbClr val="556176"/>
            </a:solidFill>
            <a:prstDash val="dash"/>
          </a:ln>
        </p:spPr>
      </p:sp>
      <p:sp>
        <p:nvSpPr>
          <p:cNvPr id="31" name="Text 28"/>
          <p:cNvSpPr txBox="1"/>
          <p:nvPr/>
        </p:nvSpPr>
        <p:spPr>
          <a:xfrm>
            <a:off x="3657600" y="2258568"/>
            <a:ext cx="1143000" cy="292608"/>
          </a:xfrm>
          <a:prstGeom prst="rect">
            <a:avLst/>
          </a:prstGeom>
          <a:noFill/>
          <a:ln/>
        </p:spPr>
        <p:txBody>
          <a:bodyPr wrap="square" lIns="0" tIns="0" rIns="0" bIns="0" rtlCol="0" anchor="t"/>
          <a:lstStyle/>
          <a:p>
            <a:pPr algn="ctr" indent="0" marL="0">
              <a:buNone/>
            </a:pPr>
            <a:r>
              <a:rPr lang="en-US" sz="1300" b="1" dirty="0">
                <a:solidFill>
                  <a:srgbClr val="556176"/>
                </a:solidFill>
                <a:latin typeface="LINE Seed JP" pitchFamily="34" charset="0"/>
                <a:ea typeface="LINE Seed JP" pitchFamily="34" charset="-122"/>
                <a:cs typeface="LINE Seed JP" pitchFamily="34" charset="-120"/>
              </a:rPr>
              <a:t>届かない</a:t>
            </a:r>
            <a:endParaRPr lang="en-US" sz="1300" dirty="0"/>
          </a:p>
        </p:txBody>
      </p:sp>
      <p:sp>
        <p:nvSpPr>
          <p:cNvPr id="32" name="Text 29"/>
          <p:cNvSpPr txBox="1"/>
          <p:nvPr/>
        </p:nvSpPr>
        <p:spPr>
          <a:xfrm>
            <a:off x="3474720" y="4005072"/>
            <a:ext cx="1508760" cy="502920"/>
          </a:xfrm>
          <a:prstGeom prst="rect">
            <a:avLst/>
          </a:prstGeom>
          <a:noFill/>
          <a:ln/>
        </p:spPr>
        <p:txBody>
          <a:bodyPr wrap="square" lIns="0" tIns="0" rIns="0" bIns="0" rtlCol="0" anchor="t"/>
          <a:lstStyle/>
          <a:p>
            <a:pPr algn="ctr" indent="0" marL="0">
              <a:lnSpc>
                <a:spcPct val="110000"/>
              </a:lnSpc>
              <a:buNone/>
            </a:pPr>
            <a:r>
              <a:rPr lang="en-US" sz="1300" b="1" dirty="0">
                <a:solidFill>
                  <a:srgbClr val="556176"/>
                </a:solidFill>
                <a:latin typeface="LINE Seed JP" pitchFamily="34" charset="0"/>
                <a:ea typeface="LINE Seed JP" pitchFamily="34" charset="-122"/>
                <a:cs typeface="LINE Seed JP" pitchFamily="34" charset="-120"/>
              </a:rPr>
              <a:t>1か月で</a:t>
            </a:r>
            <a:endParaRPr lang="en-US" sz="1300" dirty="0"/>
          </a:p>
          <a:p>
            <a:pPr algn="ctr" indent="0" marL="0">
              <a:lnSpc>
                <a:spcPct val="110000"/>
              </a:lnSpc>
              <a:buNone/>
            </a:pPr>
            <a:r>
              <a:rPr lang="en-US" sz="1300" b="1" dirty="0">
                <a:solidFill>
                  <a:srgbClr val="556176"/>
                </a:solidFill>
                <a:latin typeface="LINE Seed JP" pitchFamily="34" charset="0"/>
                <a:ea typeface="LINE Seed JP" pitchFamily="34" charset="-122"/>
                <a:cs typeface="LINE Seed JP" pitchFamily="34" charset="-120"/>
              </a:rPr>
              <a:t>何倍にもする目標</a:t>
            </a:r>
            <a:endParaRPr lang="en-US" sz="1300" dirty="0"/>
          </a:p>
        </p:txBody>
      </p:sp>
      <p:sp>
        <p:nvSpPr>
          <p:cNvPr id="33" name="Shape 30"/>
          <p:cNvSpPr/>
          <p:nvPr/>
        </p:nvSpPr>
        <p:spPr>
          <a:xfrm>
            <a:off x="548640" y="3931920"/>
            <a:ext cx="4526280" cy="0"/>
          </a:xfrm>
          <a:prstGeom prst="line">
            <a:avLst/>
          </a:prstGeom>
          <a:noFill/>
          <a:ln w="15875">
            <a:solidFill>
              <a:srgbClr val="34415A"/>
            </a:solidFill>
            <a:prstDash val="solid"/>
          </a:ln>
        </p:spPr>
      </p:sp>
      <p:sp>
        <p:nvSpPr>
          <p:cNvPr id="34" name="Shape 31"/>
          <p:cNvSpPr/>
          <p:nvPr/>
        </p:nvSpPr>
        <p:spPr>
          <a:xfrm>
            <a:off x="5257800" y="1783080"/>
            <a:ext cx="0" cy="2697480"/>
          </a:xfrm>
          <a:prstGeom prst="line">
            <a:avLst/>
          </a:prstGeom>
          <a:noFill/>
          <a:ln w="12700">
            <a:solidFill>
              <a:srgbClr val="C9D2E3"/>
            </a:solidFill>
            <a:prstDash val="solid"/>
          </a:ln>
        </p:spPr>
      </p:sp>
      <p:sp>
        <p:nvSpPr>
          <p:cNvPr id="35" name="Text 32"/>
          <p:cNvSpPr txBox="1"/>
          <p:nvPr/>
        </p:nvSpPr>
        <p:spPr>
          <a:xfrm>
            <a:off x="5486400" y="1737360"/>
            <a:ext cx="3108960" cy="292608"/>
          </a:xfrm>
          <a:prstGeom prst="rect">
            <a:avLst/>
          </a:prstGeom>
          <a:noFill/>
          <a:ln/>
        </p:spPr>
        <p:txBody>
          <a:bodyPr wrap="square" lIns="0" tIns="0" rIns="0" bIns="0" rtlCol="0" anchor="t"/>
          <a:lstStyle/>
          <a:p>
            <a:pPr algn="l" indent="0" marL="0">
              <a:buNone/>
            </a:pPr>
            <a:r>
              <a:rPr lang="en-US" sz="1300" b="1" dirty="0">
                <a:solidFill>
                  <a:srgbClr val="34415A"/>
                </a:solidFill>
                <a:latin typeface="LINE Seed JP" pitchFamily="34" charset="0"/>
                <a:ea typeface="LINE Seed JP" pitchFamily="34" charset="-122"/>
                <a:cs typeface="LINE Seed JP" pitchFamily="34" charset="-120"/>
              </a:rPr>
              <a:t>目標を考える材料</a:t>
            </a:r>
            <a:endParaRPr lang="en-US" sz="1300" dirty="0"/>
          </a:p>
        </p:txBody>
      </p:sp>
      <p:sp>
        <p:nvSpPr>
          <p:cNvPr id="36" name="Shape 33"/>
          <p:cNvSpPr/>
          <p:nvPr/>
        </p:nvSpPr>
        <p:spPr>
          <a:xfrm>
            <a:off x="5486400" y="2084832"/>
            <a:ext cx="3108960" cy="868680"/>
          </a:xfrm>
          <a:prstGeom prst="roundRect">
            <a:avLst>
              <a:gd name="adj" fmla="val 8421"/>
            </a:avLst>
          </a:prstGeom>
          <a:solidFill>
            <a:srgbClr val="EEF2F8"/>
          </a:solidFill>
          <a:ln w="12700">
            <a:solidFill>
              <a:srgbClr val="EEF2F8"/>
            </a:solidFill>
            <a:prstDash val="solid"/>
          </a:ln>
        </p:spPr>
      </p:sp>
      <p:sp>
        <p:nvSpPr>
          <p:cNvPr id="37" name="Text 34"/>
          <p:cNvSpPr txBox="1"/>
          <p:nvPr/>
        </p:nvSpPr>
        <p:spPr>
          <a:xfrm>
            <a:off x="5623560" y="2130552"/>
            <a:ext cx="2834640" cy="384048"/>
          </a:xfrm>
          <a:prstGeom prst="rect">
            <a:avLst/>
          </a:prstGeom>
          <a:noFill/>
          <a:ln/>
        </p:spPr>
        <p:txBody>
          <a:bodyPr wrap="square" lIns="0" tIns="0" rIns="0" bIns="0" rtlCol="0" anchor="ctr"/>
          <a:lstStyle/>
          <a:p>
            <a:pPr algn="l" indent="0" marL="0">
              <a:buNone/>
            </a:pPr>
            <a:r>
              <a:rPr lang="en-US" sz="1500" b="1" dirty="0">
                <a:solidFill>
                  <a:srgbClr val="1C2B4A"/>
                </a:solidFill>
                <a:latin typeface="LINE Seed JP" pitchFamily="34" charset="0"/>
                <a:ea typeface="LINE Seed JP" pitchFamily="34" charset="-122"/>
                <a:cs typeface="LINE Seed JP" pitchFamily="34" charset="-120"/>
              </a:rPr>
              <a:t>いまの件数（先月分）</a:t>
            </a:r>
            <a:endParaRPr lang="en-US" sz="1500" dirty="0"/>
          </a:p>
        </p:txBody>
      </p:sp>
      <p:sp>
        <p:nvSpPr>
          <p:cNvPr id="38" name="Text 35"/>
          <p:cNvSpPr txBox="1"/>
          <p:nvPr/>
        </p:nvSpPr>
        <p:spPr>
          <a:xfrm>
            <a:off x="5623560" y="2514600"/>
            <a:ext cx="2834640" cy="347472"/>
          </a:xfrm>
          <a:prstGeom prst="rect">
            <a:avLst/>
          </a:prstGeom>
          <a:noFill/>
          <a:ln/>
        </p:spPr>
        <p:txBody>
          <a:bodyPr wrap="square" lIns="0" tIns="0" rIns="0" bIns="0" rtlCol="0" anchor="ctr"/>
          <a:lstStyle/>
          <a:p>
            <a:pPr algn="l" indent="0" marL="0">
              <a:buNone/>
            </a:pPr>
            <a:r>
              <a:rPr lang="en-US" sz="1200" dirty="0">
                <a:solidFill>
                  <a:srgbClr val="34415A"/>
                </a:solidFill>
                <a:latin typeface="LINE Seed JP" pitchFamily="34" charset="0"/>
                <a:ea typeface="LINE Seed JP" pitchFamily="34" charset="-122"/>
                <a:cs typeface="LINE Seed JP" pitchFamily="34" charset="-120"/>
              </a:rPr>
              <a:t>予約表・台帳・管理画面から数える</a:t>
            </a:r>
            <a:endParaRPr lang="en-US" sz="1200" dirty="0"/>
          </a:p>
        </p:txBody>
      </p:sp>
      <p:sp>
        <p:nvSpPr>
          <p:cNvPr id="39" name="Text 36"/>
          <p:cNvSpPr txBox="1"/>
          <p:nvPr/>
        </p:nvSpPr>
        <p:spPr>
          <a:xfrm>
            <a:off x="5486400" y="3200400"/>
            <a:ext cx="3108960" cy="292608"/>
          </a:xfrm>
          <a:prstGeom prst="rect">
            <a:avLst/>
          </a:prstGeom>
          <a:noFill/>
          <a:ln/>
        </p:spPr>
        <p:txBody>
          <a:bodyPr wrap="square" lIns="0" tIns="0" rIns="0" bIns="0" rtlCol="0" anchor="t"/>
          <a:lstStyle/>
          <a:p>
            <a:pPr algn="l" indent="0" marL="0">
              <a:buNone/>
            </a:pPr>
            <a:r>
              <a:rPr lang="en-US" sz="1300" b="1" dirty="0">
                <a:solidFill>
                  <a:srgbClr val="34415A"/>
                </a:solidFill>
                <a:latin typeface="LINE Seed JP" pitchFamily="34" charset="0"/>
                <a:ea typeface="LINE Seed JP" pitchFamily="34" charset="-122"/>
                <a:cs typeface="LINE Seed JP" pitchFamily="34" charset="-120"/>
              </a:rPr>
              <a:t>目標から逆算する</a:t>
            </a:r>
            <a:endParaRPr lang="en-US" sz="1300" dirty="0"/>
          </a:p>
        </p:txBody>
      </p:sp>
      <p:sp>
        <p:nvSpPr>
          <p:cNvPr id="40" name="Shape 37"/>
          <p:cNvSpPr/>
          <p:nvPr/>
        </p:nvSpPr>
        <p:spPr>
          <a:xfrm>
            <a:off x="5486400" y="3547872"/>
            <a:ext cx="1188720" cy="914400"/>
          </a:xfrm>
          <a:prstGeom prst="roundRect">
            <a:avLst>
              <a:gd name="adj" fmla="val 8000"/>
            </a:avLst>
          </a:prstGeom>
          <a:solidFill>
            <a:srgbClr val="F26B21"/>
          </a:solidFill>
          <a:ln w="12700">
            <a:solidFill>
              <a:srgbClr val="F26B21"/>
            </a:solidFill>
            <a:prstDash val="solid"/>
          </a:ln>
        </p:spPr>
      </p:sp>
      <p:sp>
        <p:nvSpPr>
          <p:cNvPr id="41" name="Text 38"/>
          <p:cNvSpPr txBox="1"/>
          <p:nvPr/>
        </p:nvSpPr>
        <p:spPr>
          <a:xfrm>
            <a:off x="5596128" y="3621024"/>
            <a:ext cx="969264" cy="768096"/>
          </a:xfrm>
          <a:prstGeom prst="rect">
            <a:avLst/>
          </a:prstGeom>
          <a:noFill/>
          <a:ln/>
        </p:spPr>
        <p:txBody>
          <a:bodyPr wrap="square" lIns="0" tIns="0" rIns="0" bIns="0" rtlCol="0" anchor="ctr"/>
          <a:lstStyle/>
          <a:p>
            <a:pPr algn="ctr" indent="0" marL="0">
              <a:lnSpc>
                <a:spcPct val="115000"/>
              </a:lnSpc>
              <a:buNone/>
            </a:pPr>
            <a:r>
              <a:rPr lang="en-US" sz="1300" b="1" dirty="0">
                <a:solidFill>
                  <a:srgbClr val="FFFFFF"/>
                </a:solidFill>
                <a:latin typeface="LINE Seed JP" pitchFamily="34" charset="0"/>
                <a:ea typeface="LINE Seed JP" pitchFamily="34" charset="-122"/>
                <a:cs typeface="LINE Seed JP" pitchFamily="34" charset="-120"/>
              </a:rPr>
              <a:t>目標の件数</a:t>
            </a:r>
            <a:endParaRPr lang="en-US" sz="1300" dirty="0"/>
          </a:p>
        </p:txBody>
      </p:sp>
      <p:sp>
        <p:nvSpPr>
          <p:cNvPr id="42" name="Shape 39"/>
          <p:cNvSpPr/>
          <p:nvPr/>
        </p:nvSpPr>
        <p:spPr>
          <a:xfrm>
            <a:off x="6720840" y="4005072"/>
            <a:ext cx="320040" cy="0"/>
          </a:xfrm>
          <a:prstGeom prst="line">
            <a:avLst/>
          </a:prstGeom>
          <a:noFill/>
          <a:ln w="22225">
            <a:solidFill>
              <a:srgbClr val="F26B21"/>
            </a:solidFill>
            <a:prstDash val="solid"/>
            <a:tailEnd type="triangle"/>
          </a:ln>
        </p:spPr>
      </p:sp>
      <p:sp>
        <p:nvSpPr>
          <p:cNvPr id="43" name="Shape 40"/>
          <p:cNvSpPr/>
          <p:nvPr/>
        </p:nvSpPr>
        <p:spPr>
          <a:xfrm>
            <a:off x="7086600" y="3547872"/>
            <a:ext cx="1508760" cy="420624"/>
          </a:xfrm>
          <a:prstGeom prst="roundRect">
            <a:avLst>
              <a:gd name="adj" fmla="val 17391"/>
            </a:avLst>
          </a:prstGeom>
          <a:solidFill>
            <a:srgbClr val="EEF2F8"/>
          </a:solidFill>
          <a:ln w="12700">
            <a:solidFill>
              <a:srgbClr val="EEF2F8"/>
            </a:solidFill>
            <a:prstDash val="solid"/>
          </a:ln>
        </p:spPr>
      </p:sp>
      <p:sp>
        <p:nvSpPr>
          <p:cNvPr id="44" name="Text 41"/>
          <p:cNvSpPr txBox="1"/>
          <p:nvPr/>
        </p:nvSpPr>
        <p:spPr>
          <a:xfrm>
            <a:off x="7196328" y="3621024"/>
            <a:ext cx="1289304" cy="274320"/>
          </a:xfrm>
          <a:prstGeom prst="rect">
            <a:avLst/>
          </a:prstGeom>
          <a:noFill/>
          <a:ln/>
        </p:spPr>
        <p:txBody>
          <a:bodyPr wrap="square" lIns="0" tIns="0" rIns="0" bIns="0" rtlCol="0" anchor="ctr"/>
          <a:lstStyle/>
          <a:p>
            <a:pPr algn="ctr" indent="0" marL="0">
              <a:lnSpc>
                <a:spcPct val="115000"/>
              </a:lnSpc>
              <a:buNone/>
            </a:pPr>
            <a:r>
              <a:rPr lang="en-US" sz="1300" b="1" dirty="0">
                <a:solidFill>
                  <a:srgbClr val="1C2B4A"/>
                </a:solidFill>
                <a:latin typeface="LINE Seed JP" pitchFamily="34" charset="0"/>
                <a:ea typeface="LINE Seed JP" pitchFamily="34" charset="-122"/>
                <a:cs typeface="LINE Seed JP" pitchFamily="34" charset="-120"/>
              </a:rPr>
              <a:t>必要な登録者数</a:t>
            </a:r>
            <a:endParaRPr lang="en-US" sz="1300" dirty="0"/>
          </a:p>
        </p:txBody>
      </p:sp>
      <p:sp>
        <p:nvSpPr>
          <p:cNvPr id="45" name="Shape 42"/>
          <p:cNvSpPr/>
          <p:nvPr/>
        </p:nvSpPr>
        <p:spPr>
          <a:xfrm>
            <a:off x="7086600" y="4041648"/>
            <a:ext cx="1508760" cy="420624"/>
          </a:xfrm>
          <a:prstGeom prst="roundRect">
            <a:avLst>
              <a:gd name="adj" fmla="val 17391"/>
            </a:avLst>
          </a:prstGeom>
          <a:solidFill>
            <a:srgbClr val="EEF2F8"/>
          </a:solidFill>
          <a:ln w="12700">
            <a:solidFill>
              <a:srgbClr val="EEF2F8"/>
            </a:solidFill>
            <a:prstDash val="solid"/>
          </a:ln>
        </p:spPr>
      </p:sp>
      <p:sp>
        <p:nvSpPr>
          <p:cNvPr id="46" name="Text 43"/>
          <p:cNvSpPr txBox="1"/>
          <p:nvPr/>
        </p:nvSpPr>
        <p:spPr>
          <a:xfrm>
            <a:off x="7196328" y="4114800"/>
            <a:ext cx="1289304" cy="274320"/>
          </a:xfrm>
          <a:prstGeom prst="rect">
            <a:avLst/>
          </a:prstGeom>
          <a:noFill/>
          <a:ln/>
        </p:spPr>
        <p:txBody>
          <a:bodyPr wrap="square" lIns="0" tIns="0" rIns="0" bIns="0" rtlCol="0" anchor="ctr"/>
          <a:lstStyle/>
          <a:p>
            <a:pPr algn="ctr" indent="0" marL="0">
              <a:lnSpc>
                <a:spcPct val="115000"/>
              </a:lnSpc>
              <a:buNone/>
            </a:pPr>
            <a:r>
              <a:rPr lang="en-US" sz="1300" b="1" dirty="0">
                <a:solidFill>
                  <a:srgbClr val="1C2B4A"/>
                </a:solidFill>
                <a:latin typeface="LINE Seed JP" pitchFamily="34" charset="0"/>
                <a:ea typeface="LINE Seed JP" pitchFamily="34" charset="-122"/>
                <a:cs typeface="LINE Seed JP" pitchFamily="34" charset="-120"/>
              </a:rPr>
              <a:t>配信の回数</a:t>
            </a:r>
            <a:endParaRPr lang="en-US" sz="13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endParaRPr lang="en-US" sz="1000" dirty="0"/>
          </a:p>
        </p:txBody>
      </p:sp>
      <p:sp>
        <p:nvSpPr>
          <p:cNvPr id="4" name="Text 2"/>
          <p:cNvSpPr txBox="1"/>
          <p:nvPr/>
        </p:nvSpPr>
        <p:spPr>
          <a:xfrm>
            <a:off x="548640" y="603504"/>
            <a:ext cx="658368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料理教室の目標</a:t>
            </a:r>
            <a:endParaRPr lang="en-US" sz="2400" dirty="0"/>
          </a:p>
        </p:txBody>
      </p:sp>
      <p:sp>
        <p:nvSpPr>
          <p:cNvPr id="5" name="Shape 3"/>
          <p:cNvSpPr/>
          <p:nvPr/>
        </p:nvSpPr>
        <p:spPr>
          <a:xfrm>
            <a:off x="7269480" y="384048"/>
            <a:ext cx="1325880" cy="146304"/>
          </a:xfrm>
          <a:prstGeom prst="roundRect">
            <a:avLst>
              <a:gd name="adj" fmla="val 31250"/>
            </a:avLst>
          </a:prstGeom>
          <a:solidFill>
            <a:srgbClr val="EEF2F8"/>
          </a:solidFill>
          <a:ln w="12700">
            <a:solidFill>
              <a:srgbClr val="EEF2F8"/>
            </a:solidFill>
            <a:prstDash val="solid"/>
          </a:ln>
        </p:spPr>
      </p:sp>
      <p:sp>
        <p:nvSpPr>
          <p:cNvPr id="6" name="Text 4"/>
          <p:cNvSpPr txBox="1"/>
          <p:nvPr/>
        </p:nvSpPr>
        <p:spPr>
          <a:xfrm>
            <a:off x="7360920" y="384048"/>
            <a:ext cx="1143000" cy="146304"/>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① 基本情報</a:t>
            </a:r>
            <a:endParaRPr lang="en-US" sz="550" dirty="0"/>
          </a:p>
        </p:txBody>
      </p:sp>
      <p:sp>
        <p:nvSpPr>
          <p:cNvPr id="7" name="Shape 5"/>
          <p:cNvSpPr/>
          <p:nvPr/>
        </p:nvSpPr>
        <p:spPr>
          <a:xfrm>
            <a:off x="7269480" y="566928"/>
            <a:ext cx="1325880" cy="198425"/>
          </a:xfrm>
          <a:prstGeom prst="roundRect">
            <a:avLst>
              <a:gd name="adj" fmla="val 23041"/>
            </a:avLst>
          </a:prstGeom>
          <a:solidFill>
            <a:srgbClr val="EEF2F8"/>
          </a:solidFill>
          <a:ln w="12700">
            <a:solidFill>
              <a:srgbClr val="EEF2F8"/>
            </a:solidFill>
            <a:prstDash val="solid"/>
          </a:ln>
        </p:spPr>
      </p:sp>
      <p:sp>
        <p:nvSpPr>
          <p:cNvPr id="8" name="Text 6"/>
          <p:cNvSpPr txBox="1"/>
          <p:nvPr/>
        </p:nvSpPr>
        <p:spPr>
          <a:xfrm>
            <a:off x="7360920" y="566928"/>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上段 いま</a:t>
            </a:r>
            <a:endParaRPr lang="en-US" sz="550" dirty="0"/>
          </a:p>
        </p:txBody>
      </p:sp>
      <p:sp>
        <p:nvSpPr>
          <p:cNvPr id="9" name="Shape 7"/>
          <p:cNvSpPr/>
          <p:nvPr/>
        </p:nvSpPr>
        <p:spPr>
          <a:xfrm>
            <a:off x="7882128" y="603504"/>
            <a:ext cx="146304" cy="125273"/>
          </a:xfrm>
          <a:prstGeom prst="rect">
            <a:avLst/>
          </a:prstGeom>
          <a:solidFill>
            <a:srgbClr val="FFFFFF"/>
          </a:solidFill>
          <a:ln w="6350">
            <a:solidFill>
              <a:srgbClr val="C9D2E3"/>
            </a:solidFill>
            <a:prstDash val="solid"/>
          </a:ln>
        </p:spPr>
      </p:sp>
      <p:sp>
        <p:nvSpPr>
          <p:cNvPr id="10" name="Shape 8"/>
          <p:cNvSpPr/>
          <p:nvPr/>
        </p:nvSpPr>
        <p:spPr>
          <a:xfrm>
            <a:off x="8055864" y="603504"/>
            <a:ext cx="146304" cy="125273"/>
          </a:xfrm>
          <a:prstGeom prst="rect">
            <a:avLst/>
          </a:prstGeom>
          <a:solidFill>
            <a:srgbClr val="FFFFFF"/>
          </a:solidFill>
          <a:ln w="6350">
            <a:solidFill>
              <a:srgbClr val="C9D2E3"/>
            </a:solidFill>
            <a:prstDash val="solid"/>
          </a:ln>
        </p:spPr>
      </p:sp>
      <p:sp>
        <p:nvSpPr>
          <p:cNvPr id="11" name="Shape 9"/>
          <p:cNvSpPr/>
          <p:nvPr/>
        </p:nvSpPr>
        <p:spPr>
          <a:xfrm>
            <a:off x="8229600" y="603504"/>
            <a:ext cx="146304" cy="125273"/>
          </a:xfrm>
          <a:prstGeom prst="rect">
            <a:avLst/>
          </a:prstGeom>
          <a:solidFill>
            <a:srgbClr val="FFFFFF"/>
          </a:solidFill>
          <a:ln w="6350">
            <a:solidFill>
              <a:srgbClr val="C9D2E3"/>
            </a:solidFill>
            <a:prstDash val="solid"/>
          </a:ln>
        </p:spPr>
      </p:sp>
      <p:sp>
        <p:nvSpPr>
          <p:cNvPr id="12" name="Shape 10"/>
          <p:cNvSpPr/>
          <p:nvPr/>
        </p:nvSpPr>
        <p:spPr>
          <a:xfrm>
            <a:off x="8403336" y="603504"/>
            <a:ext cx="146304" cy="125273"/>
          </a:xfrm>
          <a:prstGeom prst="rect">
            <a:avLst/>
          </a:prstGeom>
          <a:solidFill>
            <a:srgbClr val="FFFFFF"/>
          </a:solidFill>
          <a:ln w="6350">
            <a:solidFill>
              <a:srgbClr val="C9D2E3"/>
            </a:solidFill>
            <a:prstDash val="solid"/>
          </a:ln>
        </p:spPr>
      </p:sp>
      <p:sp>
        <p:nvSpPr>
          <p:cNvPr id="13" name="Shape 11"/>
          <p:cNvSpPr/>
          <p:nvPr/>
        </p:nvSpPr>
        <p:spPr>
          <a:xfrm>
            <a:off x="7269480" y="801929"/>
            <a:ext cx="1325880" cy="198425"/>
          </a:xfrm>
          <a:prstGeom prst="roundRect">
            <a:avLst>
              <a:gd name="adj" fmla="val 23041"/>
            </a:avLst>
          </a:prstGeom>
          <a:solidFill>
            <a:srgbClr val="EEF2F8"/>
          </a:solidFill>
          <a:ln w="12700">
            <a:solidFill>
              <a:srgbClr val="EEF2F8"/>
            </a:solidFill>
            <a:prstDash val="solid"/>
          </a:ln>
        </p:spPr>
      </p:sp>
      <p:sp>
        <p:nvSpPr>
          <p:cNvPr id="14" name="Text 12"/>
          <p:cNvSpPr txBox="1"/>
          <p:nvPr/>
        </p:nvSpPr>
        <p:spPr>
          <a:xfrm>
            <a:off x="7360920" y="801929"/>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下段 理想</a:t>
            </a:r>
            <a:endParaRPr lang="en-US" sz="550" dirty="0"/>
          </a:p>
        </p:txBody>
      </p:sp>
      <p:sp>
        <p:nvSpPr>
          <p:cNvPr id="15" name="Shape 13"/>
          <p:cNvSpPr/>
          <p:nvPr/>
        </p:nvSpPr>
        <p:spPr>
          <a:xfrm>
            <a:off x="7882128" y="838505"/>
            <a:ext cx="146304" cy="125273"/>
          </a:xfrm>
          <a:prstGeom prst="rect">
            <a:avLst/>
          </a:prstGeom>
          <a:solidFill>
            <a:srgbClr val="FFFFFF"/>
          </a:solidFill>
          <a:ln w="6350">
            <a:solidFill>
              <a:srgbClr val="C9D2E3"/>
            </a:solidFill>
            <a:prstDash val="solid"/>
          </a:ln>
        </p:spPr>
      </p:sp>
      <p:sp>
        <p:nvSpPr>
          <p:cNvPr id="16" name="Shape 14"/>
          <p:cNvSpPr/>
          <p:nvPr/>
        </p:nvSpPr>
        <p:spPr>
          <a:xfrm>
            <a:off x="8055864" y="838505"/>
            <a:ext cx="146304" cy="125273"/>
          </a:xfrm>
          <a:prstGeom prst="rect">
            <a:avLst/>
          </a:prstGeom>
          <a:solidFill>
            <a:srgbClr val="FFFFFF"/>
          </a:solidFill>
          <a:ln w="6350">
            <a:solidFill>
              <a:srgbClr val="C9D2E3"/>
            </a:solidFill>
            <a:prstDash val="solid"/>
          </a:ln>
        </p:spPr>
      </p:sp>
      <p:sp>
        <p:nvSpPr>
          <p:cNvPr id="17" name="Shape 15"/>
          <p:cNvSpPr/>
          <p:nvPr/>
        </p:nvSpPr>
        <p:spPr>
          <a:xfrm>
            <a:off x="8229600" y="838505"/>
            <a:ext cx="146304" cy="125273"/>
          </a:xfrm>
          <a:prstGeom prst="rect">
            <a:avLst/>
          </a:prstGeom>
          <a:solidFill>
            <a:srgbClr val="FFFFFF"/>
          </a:solidFill>
          <a:ln w="6350">
            <a:solidFill>
              <a:srgbClr val="C9D2E3"/>
            </a:solidFill>
            <a:prstDash val="solid"/>
          </a:ln>
        </p:spPr>
      </p:sp>
      <p:sp>
        <p:nvSpPr>
          <p:cNvPr id="18" name="Shape 16"/>
          <p:cNvSpPr/>
          <p:nvPr/>
        </p:nvSpPr>
        <p:spPr>
          <a:xfrm>
            <a:off x="8403336" y="838505"/>
            <a:ext cx="146304" cy="125273"/>
          </a:xfrm>
          <a:prstGeom prst="rect">
            <a:avLst/>
          </a:prstGeom>
          <a:solidFill>
            <a:srgbClr val="FFFFFF"/>
          </a:solidFill>
          <a:ln w="6350">
            <a:solidFill>
              <a:srgbClr val="C9D2E3"/>
            </a:solidFill>
            <a:prstDash val="solid"/>
          </a:ln>
        </p:spPr>
      </p:sp>
      <p:sp>
        <p:nvSpPr>
          <p:cNvPr id="19" name="Shape 17"/>
          <p:cNvSpPr/>
          <p:nvPr/>
        </p:nvSpPr>
        <p:spPr>
          <a:xfrm>
            <a:off x="7269480" y="1036930"/>
            <a:ext cx="1325880" cy="146304"/>
          </a:xfrm>
          <a:prstGeom prst="roundRect">
            <a:avLst>
              <a:gd name="adj" fmla="val 31250"/>
            </a:avLst>
          </a:prstGeom>
          <a:solidFill>
            <a:srgbClr val="FDEBDF"/>
          </a:solidFill>
          <a:ln w="15875">
            <a:solidFill>
              <a:srgbClr val="F26B21"/>
            </a:solidFill>
            <a:prstDash val="solid"/>
          </a:ln>
        </p:spPr>
      </p:sp>
      <p:sp>
        <p:nvSpPr>
          <p:cNvPr id="20" name="Text 18"/>
          <p:cNvSpPr txBox="1"/>
          <p:nvPr/>
        </p:nvSpPr>
        <p:spPr>
          <a:xfrm>
            <a:off x="7360920" y="1036930"/>
            <a:ext cx="1143000" cy="146304"/>
          </a:xfrm>
          <a:prstGeom prst="rect">
            <a:avLst/>
          </a:prstGeom>
          <a:noFill/>
          <a:ln/>
        </p:spPr>
        <p:txBody>
          <a:bodyPr wrap="square" lIns="0" tIns="0" rIns="0" bIns="0" rtlCol="0" anchor="ctr"/>
          <a:lstStyle/>
          <a:p>
            <a:pPr algn="l" indent="0" marL="0">
              <a:buNone/>
            </a:pPr>
            <a:r>
              <a:rPr lang="en-US" sz="550" b="1" dirty="0">
                <a:solidFill>
                  <a:srgbClr val="F26B21"/>
                </a:solidFill>
                <a:latin typeface="LINE Seed JP" pitchFamily="34" charset="0"/>
                <a:ea typeface="LINE Seed JP" pitchFamily="34" charset="-122"/>
                <a:cs typeface="LINE Seed JP" pitchFamily="34" charset="-120"/>
              </a:rPr>
              <a:t>③ 増やしたい行動と目標</a:t>
            </a:r>
            <a:endParaRPr lang="en-US" sz="550" dirty="0"/>
          </a:p>
        </p:txBody>
      </p:sp>
      <p:sp>
        <p:nvSpPr>
          <p:cNvPr id="21" name="Text 19"/>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22" name="Text 20"/>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28 / 36</a:t>
            </a:r>
            <a:endParaRPr lang="en-US" sz="800" dirty="0"/>
          </a:p>
        </p:txBody>
      </p:sp>
      <p:sp>
        <p:nvSpPr>
          <p:cNvPr id="23" name="Shape 21"/>
          <p:cNvSpPr/>
          <p:nvPr/>
        </p:nvSpPr>
        <p:spPr>
          <a:xfrm>
            <a:off x="548640" y="292608"/>
            <a:ext cx="758952" cy="292608"/>
          </a:xfrm>
          <a:prstGeom prst="roundRect">
            <a:avLst>
              <a:gd name="adj" fmla="val 50000"/>
            </a:avLst>
          </a:prstGeom>
          <a:solidFill>
            <a:srgbClr val="F26B21"/>
          </a:solidFill>
          <a:ln w="12700">
            <a:solidFill>
              <a:srgbClr val="F26B21"/>
            </a:solidFill>
            <a:prstDash val="solid"/>
          </a:ln>
        </p:spPr>
      </p:sp>
      <p:sp>
        <p:nvSpPr>
          <p:cNvPr id="24" name="Text 22"/>
          <p:cNvSpPr txBox="1"/>
          <p:nvPr/>
        </p:nvSpPr>
        <p:spPr>
          <a:xfrm>
            <a:off x="548640" y="292608"/>
            <a:ext cx="758952" cy="29260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記入例</a:t>
            </a:r>
            <a:endParaRPr lang="en-US" sz="1050" dirty="0"/>
          </a:p>
        </p:txBody>
      </p:sp>
      <p:sp>
        <p:nvSpPr>
          <p:cNvPr id="25" name="Text 23"/>
          <p:cNvSpPr txBox="1"/>
          <p:nvPr/>
        </p:nvSpPr>
        <p:spPr>
          <a:xfrm>
            <a:off x="1417320" y="292608"/>
            <a:ext cx="4572000" cy="292608"/>
          </a:xfrm>
          <a:prstGeom prst="rect">
            <a:avLst/>
          </a:prstGeom>
          <a:noFill/>
          <a:ln/>
        </p:spPr>
        <p:txBody>
          <a:bodyPr wrap="square" lIns="0" tIns="0" rIns="0" bIns="0" rtlCol="0" anchor="ctr"/>
          <a:lstStyle/>
          <a:p>
            <a:pPr algn="l" indent="0" marL="0">
              <a:buNone/>
            </a:pPr>
            <a:r>
              <a:rPr lang="en-US" sz="1050" b="1" dirty="0">
                <a:solidFill>
                  <a:srgbClr val="F26B21"/>
                </a:solidFill>
                <a:latin typeface="LINE Seed JP" pitchFamily="34" charset="0"/>
                <a:ea typeface="LINE Seed JP" pitchFamily="34" charset="-122"/>
                <a:cs typeface="LINE Seed JP" pitchFamily="34" charset="-120"/>
              </a:rPr>
              <a:t>料理教室（教材用の架空事例）</a:t>
            </a:r>
            <a:endParaRPr lang="en-US" sz="1050" dirty="0"/>
          </a:p>
        </p:txBody>
      </p:sp>
      <p:sp>
        <p:nvSpPr>
          <p:cNvPr id="26" name="Text 24"/>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体験レッスンのあとの入会を、いまの月4人から、3か月後の月末までに月6人にする目標です。</a:t>
            </a:r>
            <a:endParaRPr lang="en-US" sz="1300"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5212080" cy="914400"/>
        </p:xfrm>
        <a:graphic>
          <a:graphicData uri="http://schemas.openxmlformats.org/drawingml/2006/table">
            <a:tbl>
              <a:tblPr/>
              <a:tblGrid>
                <a:gridCol w="1645920"/>
                <a:gridCol w="3566160"/>
              </a:tblGrid>
              <a:tr h="566928">
                <a:tc>
                  <a:txBody>
                    <a:bodyPr/>
                    <a:lstStyle/>
                    <a:p>
                      <a:pPr indent="0" marL="0">
                        <a:buNone/>
                      </a:pPr>
                      <a:r>
                        <a:rPr lang="en-US" sz="1250" b="1" dirty="0">
                          <a:solidFill>
                            <a:srgbClr val="1C2B4A"/>
                          </a:solidFill>
                          <a:latin typeface="LINE Seed JP" pitchFamily="34" charset="0"/>
                          <a:ea typeface="LINE Seed JP" pitchFamily="34" charset="-122"/>
                          <a:cs typeface="LINE Seed JP" pitchFamily="34" charset="-120"/>
                        </a:rPr>
                        <a:t>増やしたい行動</a:t>
                      </a:r>
                      <a:endParaRPr lang="en-US" sz="12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250" dirty="0">
                          <a:solidFill>
                            <a:srgbClr val="1C2B4A"/>
                          </a:solidFill>
                          <a:latin typeface="LINE Seed JP" pitchFamily="34" charset="0"/>
                          <a:ea typeface="LINE Seed JP" pitchFamily="34" charset="-122"/>
                          <a:cs typeface="LINE Seed JP" pitchFamily="34" charset="-120"/>
                        </a:rPr>
                        <a:t>体験レッスンのあとの、月2回コースへの入会</a:t>
                      </a:r>
                      <a:endParaRPr lang="en-US" sz="12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rgbClr val="1C2B4A"/>
                          </a:solidFill>
                          <a:latin typeface="LINE Seed JP" pitchFamily="34" charset="0"/>
                          <a:ea typeface="LINE Seed JP" pitchFamily="34" charset="-122"/>
                          <a:cs typeface="LINE Seed JP" pitchFamily="34" charset="-120"/>
                        </a:rPr>
                        <a:t>いまの件数</a:t>
                      </a:r>
                      <a:endParaRPr lang="en-US" sz="12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250" dirty="0">
                          <a:solidFill>
                            <a:srgbClr val="1C2B4A"/>
                          </a:solidFill>
                          <a:latin typeface="LINE Seed JP" pitchFamily="34" charset="0"/>
                          <a:ea typeface="LINE Seed JP" pitchFamily="34" charset="-122"/>
                          <a:cs typeface="LINE Seed JP" pitchFamily="34" charset="-120"/>
                        </a:rPr>
                        <a:t>月4人</a:t>
                      </a:r>
                      <a:endParaRPr lang="en-US" sz="12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rgbClr val="1C2B4A"/>
                          </a:solidFill>
                          <a:latin typeface="LINE Seed JP" pitchFamily="34" charset="0"/>
                          <a:ea typeface="LINE Seed JP" pitchFamily="34" charset="-122"/>
                          <a:cs typeface="LINE Seed JP" pitchFamily="34" charset="-120"/>
                        </a:rPr>
                        <a:t>目標の件数</a:t>
                      </a:r>
                      <a:endParaRPr lang="en-US" sz="12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250" dirty="0">
                          <a:solidFill>
                            <a:srgbClr val="1C2B4A"/>
                          </a:solidFill>
                          <a:latin typeface="LINE Seed JP" pitchFamily="34" charset="0"/>
                          <a:ea typeface="LINE Seed JP" pitchFamily="34" charset="-122"/>
                          <a:cs typeface="LINE Seed JP" pitchFamily="34" charset="-120"/>
                        </a:rPr>
                        <a:t>月6人</a:t>
                      </a:r>
                      <a:endParaRPr lang="en-US" sz="12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rgbClr val="1C2B4A"/>
                          </a:solidFill>
                          <a:latin typeface="LINE Seed JP" pitchFamily="34" charset="0"/>
                          <a:ea typeface="LINE Seed JP" pitchFamily="34" charset="-122"/>
                          <a:cs typeface="LINE Seed JP" pitchFamily="34" charset="-120"/>
                        </a:rPr>
                        <a:t>期限</a:t>
                      </a:r>
                      <a:endParaRPr lang="en-US" sz="12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250" dirty="0">
                          <a:solidFill>
                            <a:srgbClr val="1C2B4A"/>
                          </a:solidFill>
                          <a:latin typeface="LINE Seed JP" pitchFamily="34" charset="0"/>
                          <a:ea typeface="LINE Seed JP" pitchFamily="34" charset="-122"/>
                          <a:cs typeface="LINE Seed JP" pitchFamily="34" charset="-120"/>
                        </a:rPr>
                        <a:t>3か月後の月末</a:t>
                      </a:r>
                      <a:endParaRPr lang="en-US" sz="12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bl>
          </a:graphicData>
        </a:graphic>
      </p:graphicFrame>
      <p:sp>
        <p:nvSpPr>
          <p:cNvPr id="29" name="Shape 25"/>
          <p:cNvSpPr/>
          <p:nvPr/>
        </p:nvSpPr>
        <p:spPr>
          <a:xfrm>
            <a:off x="6309360" y="2862072"/>
            <a:ext cx="731520" cy="1207008"/>
          </a:xfrm>
          <a:prstGeom prst="rect">
            <a:avLst/>
          </a:prstGeom>
          <a:solidFill>
            <a:srgbClr val="A9B4C8"/>
          </a:solidFill>
          <a:ln w="12700">
            <a:solidFill>
              <a:srgbClr val="A9B4C8"/>
            </a:solidFill>
            <a:prstDash val="solid"/>
          </a:ln>
        </p:spPr>
      </p:sp>
      <p:sp>
        <p:nvSpPr>
          <p:cNvPr id="30" name="Text 26"/>
          <p:cNvSpPr txBox="1"/>
          <p:nvPr/>
        </p:nvSpPr>
        <p:spPr>
          <a:xfrm>
            <a:off x="6217920" y="2542032"/>
            <a:ext cx="914400" cy="274320"/>
          </a:xfrm>
          <a:prstGeom prst="rect">
            <a:avLst/>
          </a:prstGeom>
          <a:noFill/>
          <a:ln/>
        </p:spPr>
        <p:txBody>
          <a:bodyPr wrap="square" lIns="0" tIns="0" rIns="0" bIns="0" rtlCol="0" anchor="t"/>
          <a:lstStyle/>
          <a:p>
            <a:pPr algn="ctr" indent="0" marL="0">
              <a:buNone/>
            </a:pPr>
            <a:r>
              <a:rPr lang="en-US" sz="1300" b="1" dirty="0">
                <a:solidFill>
                  <a:srgbClr val="1C2B4A"/>
                </a:solidFill>
                <a:latin typeface="LINE Seed JP" pitchFamily="34" charset="0"/>
                <a:ea typeface="LINE Seed JP" pitchFamily="34" charset="-122"/>
                <a:cs typeface="LINE Seed JP" pitchFamily="34" charset="-120"/>
              </a:rPr>
              <a:t>4人</a:t>
            </a:r>
            <a:endParaRPr lang="en-US" sz="1300" dirty="0"/>
          </a:p>
        </p:txBody>
      </p:sp>
      <p:sp>
        <p:nvSpPr>
          <p:cNvPr id="31" name="Text 27"/>
          <p:cNvSpPr txBox="1"/>
          <p:nvPr/>
        </p:nvSpPr>
        <p:spPr>
          <a:xfrm>
            <a:off x="6217920" y="4114800"/>
            <a:ext cx="914400" cy="274320"/>
          </a:xfrm>
          <a:prstGeom prst="rect">
            <a:avLst/>
          </a:prstGeom>
          <a:noFill/>
          <a:ln/>
        </p:spPr>
        <p:txBody>
          <a:bodyPr wrap="square" lIns="0" tIns="0" rIns="0" bIns="0" rtlCol="0" anchor="t"/>
          <a:lstStyle/>
          <a:p>
            <a:pPr algn="ctr" indent="0" marL="0">
              <a:buNone/>
            </a:pPr>
            <a:r>
              <a:rPr lang="en-US" sz="1150" dirty="0">
                <a:solidFill>
                  <a:srgbClr val="1C2B4A"/>
                </a:solidFill>
                <a:latin typeface="LINE Seed JP" pitchFamily="34" charset="0"/>
                <a:ea typeface="LINE Seed JP" pitchFamily="34" charset="-122"/>
                <a:cs typeface="LINE Seed JP" pitchFamily="34" charset="-120"/>
              </a:rPr>
              <a:t>いま</a:t>
            </a:r>
            <a:endParaRPr lang="en-US" sz="1150" dirty="0"/>
          </a:p>
        </p:txBody>
      </p:sp>
      <p:sp>
        <p:nvSpPr>
          <p:cNvPr id="32" name="Shape 28"/>
          <p:cNvSpPr/>
          <p:nvPr/>
        </p:nvSpPr>
        <p:spPr>
          <a:xfrm>
            <a:off x="7406640" y="2258568"/>
            <a:ext cx="731520" cy="1810512"/>
          </a:xfrm>
          <a:prstGeom prst="rect">
            <a:avLst/>
          </a:prstGeom>
          <a:solidFill>
            <a:srgbClr val="F26B21"/>
          </a:solidFill>
          <a:ln w="12700">
            <a:solidFill>
              <a:srgbClr val="F26B21"/>
            </a:solidFill>
            <a:prstDash val="solid"/>
          </a:ln>
        </p:spPr>
      </p:sp>
      <p:sp>
        <p:nvSpPr>
          <p:cNvPr id="33" name="Text 29"/>
          <p:cNvSpPr txBox="1"/>
          <p:nvPr/>
        </p:nvSpPr>
        <p:spPr>
          <a:xfrm>
            <a:off x="7315200" y="1938528"/>
            <a:ext cx="914400" cy="274320"/>
          </a:xfrm>
          <a:prstGeom prst="rect">
            <a:avLst/>
          </a:prstGeom>
          <a:noFill/>
          <a:ln/>
        </p:spPr>
        <p:txBody>
          <a:bodyPr wrap="square" lIns="0" tIns="0" rIns="0" bIns="0" rtlCol="0" anchor="t"/>
          <a:lstStyle/>
          <a:p>
            <a:pPr algn="ctr" indent="0" marL="0">
              <a:buNone/>
            </a:pPr>
            <a:r>
              <a:rPr lang="en-US" sz="1300" b="1" dirty="0">
                <a:solidFill>
                  <a:srgbClr val="1C2B4A"/>
                </a:solidFill>
                <a:latin typeface="LINE Seed JP" pitchFamily="34" charset="0"/>
                <a:ea typeface="LINE Seed JP" pitchFamily="34" charset="-122"/>
                <a:cs typeface="LINE Seed JP" pitchFamily="34" charset="-120"/>
              </a:rPr>
              <a:t>6人</a:t>
            </a:r>
            <a:endParaRPr lang="en-US" sz="1300" dirty="0"/>
          </a:p>
        </p:txBody>
      </p:sp>
      <p:sp>
        <p:nvSpPr>
          <p:cNvPr id="34" name="Text 30"/>
          <p:cNvSpPr txBox="1"/>
          <p:nvPr/>
        </p:nvSpPr>
        <p:spPr>
          <a:xfrm>
            <a:off x="7315200" y="4114800"/>
            <a:ext cx="914400" cy="274320"/>
          </a:xfrm>
          <a:prstGeom prst="rect">
            <a:avLst/>
          </a:prstGeom>
          <a:noFill/>
          <a:ln/>
        </p:spPr>
        <p:txBody>
          <a:bodyPr wrap="square" lIns="0" tIns="0" rIns="0" bIns="0" rtlCol="0" anchor="t"/>
          <a:lstStyle/>
          <a:p>
            <a:pPr algn="ctr" indent="0" marL="0">
              <a:buNone/>
            </a:pPr>
            <a:r>
              <a:rPr lang="en-US" sz="1150" dirty="0">
                <a:solidFill>
                  <a:srgbClr val="1C2B4A"/>
                </a:solidFill>
                <a:latin typeface="LINE Seed JP" pitchFamily="34" charset="0"/>
                <a:ea typeface="LINE Seed JP" pitchFamily="34" charset="-122"/>
                <a:cs typeface="LINE Seed JP" pitchFamily="34" charset="-120"/>
              </a:rPr>
              <a:t>目標</a:t>
            </a:r>
            <a:endParaRPr lang="en-US" sz="1150" dirty="0"/>
          </a:p>
        </p:txBody>
      </p:sp>
      <p:sp>
        <p:nvSpPr>
          <p:cNvPr id="35" name="Shape 31"/>
          <p:cNvSpPr/>
          <p:nvPr/>
        </p:nvSpPr>
        <p:spPr>
          <a:xfrm>
            <a:off x="6126480" y="4069080"/>
            <a:ext cx="2377440" cy="0"/>
          </a:xfrm>
          <a:prstGeom prst="line">
            <a:avLst/>
          </a:prstGeom>
          <a:noFill/>
          <a:ln w="12700">
            <a:solidFill>
              <a:srgbClr val="34415A"/>
            </a:solidFill>
            <a:prstDash val="solid"/>
          </a:ln>
        </p:spPr>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WORKSHOP</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設計図シートの記入手順</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29 / 36</a:t>
            </a:r>
            <a:endParaRPr lang="en-US" sz="800" dirty="0"/>
          </a:p>
        </p:txBody>
      </p:sp>
      <p:sp>
        <p:nvSpPr>
          <p:cNvPr id="7" name="Text 5"/>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合計30分間で、4つの区分に沿って手元のシートを完成させます。</a:t>
            </a:r>
            <a:endParaRPr lang="en-US" sz="1300" dirty="0"/>
          </a:p>
        </p:txBody>
      </p:sp>
      <p:sp>
        <p:nvSpPr>
          <p:cNvPr id="9" name="Shape 6"/>
          <p:cNvSpPr/>
          <p:nvPr/>
        </p:nvSpPr>
        <p:spPr>
          <a:xfrm>
            <a:off x="548640" y="2103120"/>
            <a:ext cx="2627376" cy="1188720"/>
          </a:xfrm>
          <a:prstGeom prst="roundRect">
            <a:avLst>
              <a:gd name="adj" fmla="val 6154"/>
            </a:avLst>
          </a:prstGeom>
          <a:solidFill>
            <a:srgbClr val="FDEBDF"/>
          </a:solidFill>
          <a:ln w="12700">
            <a:solidFill>
              <a:srgbClr val="FDEBDF"/>
            </a:solidFill>
            <a:prstDash val="solid"/>
          </a:ln>
        </p:spPr>
      </p:sp>
      <p:sp>
        <p:nvSpPr>
          <p:cNvPr id="10" name="Text 7"/>
          <p:cNvSpPr txBox="1"/>
          <p:nvPr/>
        </p:nvSpPr>
        <p:spPr>
          <a:xfrm>
            <a:off x="548640" y="2194560"/>
            <a:ext cx="2627376" cy="320040"/>
          </a:xfrm>
          <a:prstGeom prst="rect">
            <a:avLst/>
          </a:prstGeom>
          <a:noFill/>
          <a:ln/>
        </p:spPr>
        <p:txBody>
          <a:bodyPr wrap="square" lIns="0" tIns="0" rIns="0" bIns="0" rtlCol="0" anchor="t"/>
          <a:lstStyle/>
          <a:p>
            <a:pPr algn="ctr" indent="0" marL="0">
              <a:buNone/>
            </a:pPr>
            <a:r>
              <a:rPr lang="en-US" sz="1200" b="1" dirty="0">
                <a:solidFill>
                  <a:srgbClr val="F26B21"/>
                </a:solidFill>
                <a:latin typeface="LINE Seed JP" pitchFamily="34" charset="0"/>
                <a:ea typeface="LINE Seed JP" pitchFamily="34" charset="-122"/>
                <a:cs typeface="LINE Seed JP" pitchFamily="34" charset="-120"/>
              </a:rPr>
              <a:t>ワーク1</a:t>
            </a:r>
            <a:endParaRPr lang="en-US" sz="1200" dirty="0"/>
          </a:p>
        </p:txBody>
      </p:sp>
      <p:sp>
        <p:nvSpPr>
          <p:cNvPr id="11" name="Text 8"/>
          <p:cNvSpPr txBox="1"/>
          <p:nvPr/>
        </p:nvSpPr>
        <p:spPr>
          <a:xfrm>
            <a:off x="548640" y="2542032"/>
            <a:ext cx="2627376" cy="365760"/>
          </a:xfrm>
          <a:prstGeom prst="rect">
            <a:avLst/>
          </a:prstGeom>
          <a:noFill/>
          <a:ln/>
        </p:spPr>
        <p:txBody>
          <a:bodyPr wrap="square" lIns="0" tIns="0" rIns="0" bIns="0" rtlCol="0" anchor="t"/>
          <a:lstStyle/>
          <a:p>
            <a:pPr algn="ctr" indent="0" marL="0">
              <a:buNone/>
            </a:pPr>
            <a:r>
              <a:rPr lang="en-US" sz="1400" b="1" dirty="0">
                <a:solidFill>
                  <a:srgbClr val="1C2B4A"/>
                </a:solidFill>
                <a:latin typeface="LINE Seed JP" pitchFamily="34" charset="0"/>
                <a:ea typeface="LINE Seed JP" pitchFamily="34" charset="-122"/>
                <a:cs typeface="LINE Seed JP" pitchFamily="34" charset="-120"/>
              </a:rPr>
              <a:t>基本情報</a:t>
            </a:r>
            <a:endParaRPr lang="en-US" sz="1400" dirty="0"/>
          </a:p>
        </p:txBody>
      </p:sp>
      <p:sp>
        <p:nvSpPr>
          <p:cNvPr id="12" name="Text 9"/>
          <p:cNvSpPr txBox="1"/>
          <p:nvPr/>
        </p:nvSpPr>
        <p:spPr>
          <a:xfrm>
            <a:off x="548640" y="2907792"/>
            <a:ext cx="2627376" cy="320040"/>
          </a:xfrm>
          <a:prstGeom prst="rect">
            <a:avLst/>
          </a:prstGeom>
          <a:noFill/>
          <a:ln/>
        </p:spPr>
        <p:txBody>
          <a:bodyPr wrap="square" lIns="0" tIns="0" rIns="0" bIns="0" rtlCol="0" anchor="t"/>
          <a:lstStyle/>
          <a:p>
            <a:pPr algn="ctr" indent="0" marL="0">
              <a:buNone/>
            </a:pPr>
            <a:r>
              <a:rPr lang="en-US" sz="1300" dirty="0">
                <a:solidFill>
                  <a:srgbClr val="34415A"/>
                </a:solidFill>
                <a:latin typeface="LINE Seed JP" pitchFamily="34" charset="0"/>
                <a:ea typeface="LINE Seed JP" pitchFamily="34" charset="-122"/>
                <a:cs typeface="LINE Seed JP" pitchFamily="34" charset="-120"/>
              </a:rPr>
              <a:t>10分</a:t>
            </a:r>
            <a:endParaRPr lang="en-US" sz="1300" dirty="0"/>
          </a:p>
        </p:txBody>
      </p:sp>
      <p:sp>
        <p:nvSpPr>
          <p:cNvPr id="13" name="Shape 10"/>
          <p:cNvSpPr/>
          <p:nvPr/>
        </p:nvSpPr>
        <p:spPr>
          <a:xfrm>
            <a:off x="3230880" y="2103120"/>
            <a:ext cx="1822704" cy="1188720"/>
          </a:xfrm>
          <a:prstGeom prst="roundRect">
            <a:avLst>
              <a:gd name="adj" fmla="val 6154"/>
            </a:avLst>
          </a:prstGeom>
          <a:solidFill>
            <a:srgbClr val="EEF2F8"/>
          </a:solidFill>
          <a:ln w="12700">
            <a:solidFill>
              <a:srgbClr val="EEF2F8"/>
            </a:solidFill>
            <a:prstDash val="solid"/>
          </a:ln>
        </p:spPr>
      </p:sp>
      <p:sp>
        <p:nvSpPr>
          <p:cNvPr id="14" name="Text 11"/>
          <p:cNvSpPr txBox="1"/>
          <p:nvPr/>
        </p:nvSpPr>
        <p:spPr>
          <a:xfrm>
            <a:off x="3230880" y="2194560"/>
            <a:ext cx="1822704" cy="320040"/>
          </a:xfrm>
          <a:prstGeom prst="rect">
            <a:avLst/>
          </a:prstGeom>
          <a:noFill/>
          <a:ln/>
        </p:spPr>
        <p:txBody>
          <a:bodyPr wrap="square" lIns="0" tIns="0" rIns="0" bIns="0" rtlCol="0" anchor="t"/>
          <a:lstStyle/>
          <a:p>
            <a:pPr algn="ctr" indent="0" marL="0">
              <a:buNone/>
            </a:pPr>
            <a:r>
              <a:rPr lang="en-US" sz="1200" b="1" dirty="0">
                <a:solidFill>
                  <a:srgbClr val="F26B21"/>
                </a:solidFill>
                <a:latin typeface="LINE Seed JP" pitchFamily="34" charset="0"/>
                <a:ea typeface="LINE Seed JP" pitchFamily="34" charset="-122"/>
                <a:cs typeface="LINE Seed JP" pitchFamily="34" charset="-120"/>
              </a:rPr>
              <a:t>ワーク2</a:t>
            </a:r>
            <a:endParaRPr lang="en-US" sz="1200" dirty="0"/>
          </a:p>
        </p:txBody>
      </p:sp>
      <p:sp>
        <p:nvSpPr>
          <p:cNvPr id="15" name="Text 12"/>
          <p:cNvSpPr txBox="1"/>
          <p:nvPr/>
        </p:nvSpPr>
        <p:spPr>
          <a:xfrm>
            <a:off x="3230880" y="2542032"/>
            <a:ext cx="1822704" cy="365760"/>
          </a:xfrm>
          <a:prstGeom prst="rect">
            <a:avLst/>
          </a:prstGeom>
          <a:noFill/>
          <a:ln/>
        </p:spPr>
        <p:txBody>
          <a:bodyPr wrap="square" lIns="0" tIns="0" rIns="0" bIns="0" rtlCol="0" anchor="t"/>
          <a:lstStyle/>
          <a:p>
            <a:pPr algn="ctr" indent="0" marL="0">
              <a:buNone/>
            </a:pPr>
            <a:r>
              <a:rPr lang="en-US" sz="1400" b="1" dirty="0">
                <a:solidFill>
                  <a:srgbClr val="1C2B4A"/>
                </a:solidFill>
                <a:latin typeface="LINE Seed JP" pitchFamily="34" charset="0"/>
                <a:ea typeface="LINE Seed JP" pitchFamily="34" charset="-122"/>
                <a:cs typeface="LINE Seed JP" pitchFamily="34" charset="-120"/>
              </a:rPr>
              <a:t>いまの流れ</a:t>
            </a:r>
            <a:endParaRPr lang="en-US" sz="1400" dirty="0"/>
          </a:p>
        </p:txBody>
      </p:sp>
      <p:sp>
        <p:nvSpPr>
          <p:cNvPr id="16" name="Text 13"/>
          <p:cNvSpPr txBox="1"/>
          <p:nvPr/>
        </p:nvSpPr>
        <p:spPr>
          <a:xfrm>
            <a:off x="3230880" y="2907792"/>
            <a:ext cx="1822704" cy="320040"/>
          </a:xfrm>
          <a:prstGeom prst="rect">
            <a:avLst/>
          </a:prstGeom>
          <a:noFill/>
          <a:ln/>
        </p:spPr>
        <p:txBody>
          <a:bodyPr wrap="square" lIns="0" tIns="0" rIns="0" bIns="0" rtlCol="0" anchor="t"/>
          <a:lstStyle/>
          <a:p>
            <a:pPr algn="ctr" indent="0" marL="0">
              <a:buNone/>
            </a:pPr>
            <a:r>
              <a:rPr lang="en-US" sz="1300" dirty="0">
                <a:solidFill>
                  <a:srgbClr val="34415A"/>
                </a:solidFill>
                <a:latin typeface="LINE Seed JP" pitchFamily="34" charset="0"/>
                <a:ea typeface="LINE Seed JP" pitchFamily="34" charset="-122"/>
                <a:cs typeface="LINE Seed JP" pitchFamily="34" charset="-120"/>
              </a:rPr>
              <a:t>7分</a:t>
            </a:r>
            <a:endParaRPr lang="en-US" sz="1300" dirty="0"/>
          </a:p>
        </p:txBody>
      </p:sp>
      <p:sp>
        <p:nvSpPr>
          <p:cNvPr id="17" name="Shape 14"/>
          <p:cNvSpPr/>
          <p:nvPr/>
        </p:nvSpPr>
        <p:spPr>
          <a:xfrm>
            <a:off x="5108448" y="2103120"/>
            <a:ext cx="2090928" cy="1188720"/>
          </a:xfrm>
          <a:prstGeom prst="roundRect">
            <a:avLst>
              <a:gd name="adj" fmla="val 6154"/>
            </a:avLst>
          </a:prstGeom>
          <a:solidFill>
            <a:srgbClr val="FDEBDF"/>
          </a:solidFill>
          <a:ln w="12700">
            <a:solidFill>
              <a:srgbClr val="FDEBDF"/>
            </a:solidFill>
            <a:prstDash val="solid"/>
          </a:ln>
        </p:spPr>
      </p:sp>
      <p:sp>
        <p:nvSpPr>
          <p:cNvPr id="18" name="Text 15"/>
          <p:cNvSpPr txBox="1"/>
          <p:nvPr/>
        </p:nvSpPr>
        <p:spPr>
          <a:xfrm>
            <a:off x="5108448" y="2194560"/>
            <a:ext cx="2090928" cy="320040"/>
          </a:xfrm>
          <a:prstGeom prst="rect">
            <a:avLst/>
          </a:prstGeom>
          <a:noFill/>
          <a:ln/>
        </p:spPr>
        <p:txBody>
          <a:bodyPr wrap="square" lIns="0" tIns="0" rIns="0" bIns="0" rtlCol="0" anchor="t"/>
          <a:lstStyle/>
          <a:p>
            <a:pPr algn="ctr" indent="0" marL="0">
              <a:buNone/>
            </a:pPr>
            <a:r>
              <a:rPr lang="en-US" sz="1200" b="1" dirty="0">
                <a:solidFill>
                  <a:srgbClr val="F26B21"/>
                </a:solidFill>
                <a:latin typeface="LINE Seed JP" pitchFamily="34" charset="0"/>
                <a:ea typeface="LINE Seed JP" pitchFamily="34" charset="-122"/>
                <a:cs typeface="LINE Seed JP" pitchFamily="34" charset="-120"/>
              </a:rPr>
              <a:t>ワーク3</a:t>
            </a:r>
            <a:endParaRPr lang="en-US" sz="1200" dirty="0"/>
          </a:p>
        </p:txBody>
      </p:sp>
      <p:sp>
        <p:nvSpPr>
          <p:cNvPr id="19" name="Text 16"/>
          <p:cNvSpPr txBox="1"/>
          <p:nvPr/>
        </p:nvSpPr>
        <p:spPr>
          <a:xfrm>
            <a:off x="5108448" y="2542032"/>
            <a:ext cx="2090928" cy="365760"/>
          </a:xfrm>
          <a:prstGeom prst="rect">
            <a:avLst/>
          </a:prstGeom>
          <a:noFill/>
          <a:ln/>
        </p:spPr>
        <p:txBody>
          <a:bodyPr wrap="square" lIns="0" tIns="0" rIns="0" bIns="0" rtlCol="0" anchor="t"/>
          <a:lstStyle/>
          <a:p>
            <a:pPr algn="ctr" indent="0" marL="0">
              <a:buNone/>
            </a:pPr>
            <a:r>
              <a:rPr lang="en-US" sz="1400" b="1" dirty="0">
                <a:solidFill>
                  <a:srgbClr val="1C2B4A"/>
                </a:solidFill>
                <a:latin typeface="LINE Seed JP" pitchFamily="34" charset="0"/>
                <a:ea typeface="LINE Seed JP" pitchFamily="34" charset="-122"/>
                <a:cs typeface="LINE Seed JP" pitchFamily="34" charset="-120"/>
              </a:rPr>
              <a:t>理想の流れ</a:t>
            </a:r>
            <a:endParaRPr lang="en-US" sz="1400" dirty="0"/>
          </a:p>
        </p:txBody>
      </p:sp>
      <p:sp>
        <p:nvSpPr>
          <p:cNvPr id="20" name="Text 17"/>
          <p:cNvSpPr txBox="1"/>
          <p:nvPr/>
        </p:nvSpPr>
        <p:spPr>
          <a:xfrm>
            <a:off x="5108448" y="2907792"/>
            <a:ext cx="2090928" cy="320040"/>
          </a:xfrm>
          <a:prstGeom prst="rect">
            <a:avLst/>
          </a:prstGeom>
          <a:noFill/>
          <a:ln/>
        </p:spPr>
        <p:txBody>
          <a:bodyPr wrap="square" lIns="0" tIns="0" rIns="0" bIns="0" rtlCol="0" anchor="t"/>
          <a:lstStyle/>
          <a:p>
            <a:pPr algn="ctr" indent="0" marL="0">
              <a:buNone/>
            </a:pPr>
            <a:r>
              <a:rPr lang="en-US" sz="1300" dirty="0">
                <a:solidFill>
                  <a:srgbClr val="34415A"/>
                </a:solidFill>
                <a:latin typeface="LINE Seed JP" pitchFamily="34" charset="0"/>
                <a:ea typeface="LINE Seed JP" pitchFamily="34" charset="-122"/>
                <a:cs typeface="LINE Seed JP" pitchFamily="34" charset="-120"/>
              </a:rPr>
              <a:t>8分</a:t>
            </a:r>
            <a:endParaRPr lang="en-US" sz="1300" dirty="0"/>
          </a:p>
        </p:txBody>
      </p:sp>
      <p:sp>
        <p:nvSpPr>
          <p:cNvPr id="21" name="Shape 18"/>
          <p:cNvSpPr/>
          <p:nvPr/>
        </p:nvSpPr>
        <p:spPr>
          <a:xfrm>
            <a:off x="7254240" y="2103120"/>
            <a:ext cx="1286256" cy="1188720"/>
          </a:xfrm>
          <a:prstGeom prst="roundRect">
            <a:avLst>
              <a:gd name="adj" fmla="val 6154"/>
            </a:avLst>
          </a:prstGeom>
          <a:solidFill>
            <a:srgbClr val="EEF2F8"/>
          </a:solidFill>
          <a:ln w="12700">
            <a:solidFill>
              <a:srgbClr val="EEF2F8"/>
            </a:solidFill>
            <a:prstDash val="solid"/>
          </a:ln>
        </p:spPr>
      </p:sp>
      <p:sp>
        <p:nvSpPr>
          <p:cNvPr id="22" name="Text 19"/>
          <p:cNvSpPr txBox="1"/>
          <p:nvPr/>
        </p:nvSpPr>
        <p:spPr>
          <a:xfrm>
            <a:off x="7254240" y="2194560"/>
            <a:ext cx="1286256" cy="320040"/>
          </a:xfrm>
          <a:prstGeom prst="rect">
            <a:avLst/>
          </a:prstGeom>
          <a:noFill/>
          <a:ln/>
        </p:spPr>
        <p:txBody>
          <a:bodyPr wrap="square" lIns="0" tIns="0" rIns="0" bIns="0" rtlCol="0" anchor="t"/>
          <a:lstStyle/>
          <a:p>
            <a:pPr algn="ctr" indent="0" marL="0">
              <a:buNone/>
            </a:pPr>
            <a:r>
              <a:rPr lang="en-US" sz="1200" b="1" dirty="0">
                <a:solidFill>
                  <a:srgbClr val="F26B21"/>
                </a:solidFill>
                <a:latin typeface="LINE Seed JP" pitchFamily="34" charset="0"/>
                <a:ea typeface="LINE Seed JP" pitchFamily="34" charset="-122"/>
                <a:cs typeface="LINE Seed JP" pitchFamily="34" charset="-120"/>
              </a:rPr>
              <a:t>ワーク4</a:t>
            </a:r>
            <a:endParaRPr lang="en-US" sz="1200" dirty="0"/>
          </a:p>
        </p:txBody>
      </p:sp>
      <p:sp>
        <p:nvSpPr>
          <p:cNvPr id="23" name="Text 20"/>
          <p:cNvSpPr txBox="1"/>
          <p:nvPr/>
        </p:nvSpPr>
        <p:spPr>
          <a:xfrm>
            <a:off x="7254240" y="2542032"/>
            <a:ext cx="1286256" cy="365760"/>
          </a:xfrm>
          <a:prstGeom prst="rect">
            <a:avLst/>
          </a:prstGeom>
          <a:noFill/>
          <a:ln/>
        </p:spPr>
        <p:txBody>
          <a:bodyPr wrap="square" lIns="0" tIns="0" rIns="0" bIns="0" rtlCol="0" anchor="t"/>
          <a:lstStyle/>
          <a:p>
            <a:pPr algn="ctr" indent="0" marL="0">
              <a:buNone/>
            </a:pPr>
            <a:r>
              <a:rPr lang="en-US" sz="1400" b="1" dirty="0">
                <a:solidFill>
                  <a:srgbClr val="1C2B4A"/>
                </a:solidFill>
                <a:latin typeface="LINE Seed JP" pitchFamily="34" charset="0"/>
                <a:ea typeface="LINE Seed JP" pitchFamily="34" charset="-122"/>
                <a:cs typeface="LINE Seed JP" pitchFamily="34" charset="-120"/>
              </a:rPr>
              <a:t>目標</a:t>
            </a:r>
            <a:endParaRPr lang="en-US" sz="1400" dirty="0"/>
          </a:p>
        </p:txBody>
      </p:sp>
      <p:sp>
        <p:nvSpPr>
          <p:cNvPr id="24" name="Text 21"/>
          <p:cNvSpPr txBox="1"/>
          <p:nvPr/>
        </p:nvSpPr>
        <p:spPr>
          <a:xfrm>
            <a:off x="7254240" y="2907792"/>
            <a:ext cx="1286256" cy="320040"/>
          </a:xfrm>
          <a:prstGeom prst="rect">
            <a:avLst/>
          </a:prstGeom>
          <a:noFill/>
          <a:ln/>
        </p:spPr>
        <p:txBody>
          <a:bodyPr wrap="square" lIns="0" tIns="0" rIns="0" bIns="0" rtlCol="0" anchor="t"/>
          <a:lstStyle/>
          <a:p>
            <a:pPr algn="ctr" indent="0" marL="0">
              <a:buNone/>
            </a:pPr>
            <a:r>
              <a:rPr lang="en-US" sz="1300" dirty="0">
                <a:solidFill>
                  <a:srgbClr val="34415A"/>
                </a:solidFill>
                <a:latin typeface="LINE Seed JP" pitchFamily="34" charset="0"/>
                <a:ea typeface="LINE Seed JP" pitchFamily="34" charset="-122"/>
                <a:cs typeface="LINE Seed JP" pitchFamily="34" charset="-120"/>
              </a:rPr>
              <a:t>5分</a:t>
            </a:r>
            <a:endParaRPr lang="en-US" sz="1300" dirty="0"/>
          </a:p>
        </p:txBody>
      </p:sp>
      <p:sp>
        <p:nvSpPr>
          <p:cNvPr id="25" name="Text 22"/>
          <p:cNvSpPr txBox="1"/>
          <p:nvPr/>
        </p:nvSpPr>
        <p:spPr>
          <a:xfrm>
            <a:off x="548640" y="3383280"/>
            <a:ext cx="914400" cy="274320"/>
          </a:xfrm>
          <a:prstGeom prst="rect">
            <a:avLst/>
          </a:prstGeom>
          <a:noFill/>
          <a:ln/>
        </p:spPr>
        <p:txBody>
          <a:bodyPr wrap="square" lIns="0" tIns="0" rIns="0" bIns="0" rtlCol="0" anchor="t"/>
          <a:lstStyle/>
          <a:p>
            <a:pPr algn="l" indent="0" marL="0">
              <a:buNone/>
            </a:pPr>
            <a:r>
              <a:rPr lang="en-US" sz="1050" dirty="0">
                <a:solidFill>
                  <a:srgbClr val="556176"/>
                </a:solidFill>
                <a:latin typeface="LINE Seed JP" pitchFamily="34" charset="0"/>
                <a:ea typeface="LINE Seed JP" pitchFamily="34" charset="-122"/>
                <a:cs typeface="LINE Seed JP" pitchFamily="34" charset="-120"/>
              </a:rPr>
              <a:t>0分</a:t>
            </a:r>
            <a:endParaRPr lang="en-US" sz="1050" dirty="0"/>
          </a:p>
        </p:txBody>
      </p:sp>
      <p:sp>
        <p:nvSpPr>
          <p:cNvPr id="26" name="Text 23"/>
          <p:cNvSpPr txBox="1"/>
          <p:nvPr/>
        </p:nvSpPr>
        <p:spPr>
          <a:xfrm>
            <a:off x="7680960" y="3383280"/>
            <a:ext cx="914400" cy="274320"/>
          </a:xfrm>
          <a:prstGeom prst="rect">
            <a:avLst/>
          </a:prstGeom>
          <a:noFill/>
          <a:ln/>
        </p:spPr>
        <p:txBody>
          <a:bodyPr wrap="square" lIns="0" tIns="0" rIns="0" bIns="0" rtlCol="0" anchor="t"/>
          <a:lstStyle/>
          <a:p>
            <a:pPr algn="r" indent="0" marL="0">
              <a:buNone/>
            </a:pPr>
            <a:r>
              <a:rPr lang="en-US" sz="1050" dirty="0">
                <a:solidFill>
                  <a:srgbClr val="556176"/>
                </a:solidFill>
                <a:latin typeface="LINE Seed JP" pitchFamily="34" charset="0"/>
                <a:ea typeface="LINE Seed JP" pitchFamily="34" charset="-122"/>
                <a:cs typeface="LINE Seed JP" pitchFamily="34" charset="-120"/>
              </a:rPr>
              <a:t>30分</a:t>
            </a:r>
            <a:endParaRPr lang="en-US" sz="10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endParaRPr lang="en-US" sz="1000" dirty="0"/>
          </a:p>
        </p:txBody>
      </p:sp>
      <p:sp>
        <p:nvSpPr>
          <p:cNvPr id="4" name="Text 2"/>
          <p:cNvSpPr txBox="1"/>
          <p:nvPr/>
        </p:nvSpPr>
        <p:spPr>
          <a:xfrm>
            <a:off x="548640" y="603504"/>
            <a:ext cx="658368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自社の商品と対象となる相手を書く</a:t>
            </a:r>
            <a:endParaRPr lang="en-US" sz="2400" dirty="0"/>
          </a:p>
        </p:txBody>
      </p:sp>
      <p:sp>
        <p:nvSpPr>
          <p:cNvPr id="5" name="Shape 3"/>
          <p:cNvSpPr/>
          <p:nvPr/>
        </p:nvSpPr>
        <p:spPr>
          <a:xfrm>
            <a:off x="7269480" y="384048"/>
            <a:ext cx="1325880" cy="146304"/>
          </a:xfrm>
          <a:prstGeom prst="roundRect">
            <a:avLst>
              <a:gd name="adj" fmla="val 31250"/>
            </a:avLst>
          </a:prstGeom>
          <a:solidFill>
            <a:srgbClr val="FDEBDF"/>
          </a:solidFill>
          <a:ln w="15875">
            <a:solidFill>
              <a:srgbClr val="F26B21"/>
            </a:solidFill>
            <a:prstDash val="solid"/>
          </a:ln>
        </p:spPr>
      </p:sp>
      <p:sp>
        <p:nvSpPr>
          <p:cNvPr id="6" name="Text 4"/>
          <p:cNvSpPr txBox="1"/>
          <p:nvPr/>
        </p:nvSpPr>
        <p:spPr>
          <a:xfrm>
            <a:off x="7360920" y="384048"/>
            <a:ext cx="1143000" cy="146304"/>
          </a:xfrm>
          <a:prstGeom prst="rect">
            <a:avLst/>
          </a:prstGeom>
          <a:noFill/>
          <a:ln/>
        </p:spPr>
        <p:txBody>
          <a:bodyPr wrap="square" lIns="0" tIns="0" rIns="0" bIns="0" rtlCol="0" anchor="ctr"/>
          <a:lstStyle/>
          <a:p>
            <a:pPr algn="l" indent="0" marL="0">
              <a:buNone/>
            </a:pPr>
            <a:r>
              <a:rPr lang="en-US" sz="550" b="1" dirty="0">
                <a:solidFill>
                  <a:srgbClr val="F26B21"/>
                </a:solidFill>
                <a:latin typeface="LINE Seed JP" pitchFamily="34" charset="0"/>
                <a:ea typeface="LINE Seed JP" pitchFamily="34" charset="-122"/>
                <a:cs typeface="LINE Seed JP" pitchFamily="34" charset="-120"/>
              </a:rPr>
              <a:t>① 基本情報</a:t>
            </a:r>
            <a:endParaRPr lang="en-US" sz="550" dirty="0"/>
          </a:p>
        </p:txBody>
      </p:sp>
      <p:sp>
        <p:nvSpPr>
          <p:cNvPr id="7" name="Shape 5"/>
          <p:cNvSpPr/>
          <p:nvPr/>
        </p:nvSpPr>
        <p:spPr>
          <a:xfrm>
            <a:off x="7269480" y="566928"/>
            <a:ext cx="1325880" cy="198425"/>
          </a:xfrm>
          <a:prstGeom prst="roundRect">
            <a:avLst>
              <a:gd name="adj" fmla="val 23041"/>
            </a:avLst>
          </a:prstGeom>
          <a:solidFill>
            <a:srgbClr val="EEF2F8"/>
          </a:solidFill>
          <a:ln w="12700">
            <a:solidFill>
              <a:srgbClr val="EEF2F8"/>
            </a:solidFill>
            <a:prstDash val="solid"/>
          </a:ln>
        </p:spPr>
      </p:sp>
      <p:sp>
        <p:nvSpPr>
          <p:cNvPr id="8" name="Text 6"/>
          <p:cNvSpPr txBox="1"/>
          <p:nvPr/>
        </p:nvSpPr>
        <p:spPr>
          <a:xfrm>
            <a:off x="7360920" y="566928"/>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上段 いま</a:t>
            </a:r>
            <a:endParaRPr lang="en-US" sz="550" dirty="0"/>
          </a:p>
        </p:txBody>
      </p:sp>
      <p:sp>
        <p:nvSpPr>
          <p:cNvPr id="9" name="Shape 7"/>
          <p:cNvSpPr/>
          <p:nvPr/>
        </p:nvSpPr>
        <p:spPr>
          <a:xfrm>
            <a:off x="7882128" y="603504"/>
            <a:ext cx="146304" cy="125273"/>
          </a:xfrm>
          <a:prstGeom prst="rect">
            <a:avLst/>
          </a:prstGeom>
          <a:solidFill>
            <a:srgbClr val="FFFFFF"/>
          </a:solidFill>
          <a:ln w="6350">
            <a:solidFill>
              <a:srgbClr val="C9D2E3"/>
            </a:solidFill>
            <a:prstDash val="solid"/>
          </a:ln>
        </p:spPr>
      </p:sp>
      <p:sp>
        <p:nvSpPr>
          <p:cNvPr id="10" name="Shape 8"/>
          <p:cNvSpPr/>
          <p:nvPr/>
        </p:nvSpPr>
        <p:spPr>
          <a:xfrm>
            <a:off x="8055864" y="603504"/>
            <a:ext cx="146304" cy="125273"/>
          </a:xfrm>
          <a:prstGeom prst="rect">
            <a:avLst/>
          </a:prstGeom>
          <a:solidFill>
            <a:srgbClr val="FFFFFF"/>
          </a:solidFill>
          <a:ln w="6350">
            <a:solidFill>
              <a:srgbClr val="C9D2E3"/>
            </a:solidFill>
            <a:prstDash val="solid"/>
          </a:ln>
        </p:spPr>
      </p:sp>
      <p:sp>
        <p:nvSpPr>
          <p:cNvPr id="11" name="Shape 9"/>
          <p:cNvSpPr/>
          <p:nvPr/>
        </p:nvSpPr>
        <p:spPr>
          <a:xfrm>
            <a:off x="8229600" y="603504"/>
            <a:ext cx="146304" cy="125273"/>
          </a:xfrm>
          <a:prstGeom prst="rect">
            <a:avLst/>
          </a:prstGeom>
          <a:solidFill>
            <a:srgbClr val="FFFFFF"/>
          </a:solidFill>
          <a:ln w="6350">
            <a:solidFill>
              <a:srgbClr val="C9D2E3"/>
            </a:solidFill>
            <a:prstDash val="solid"/>
          </a:ln>
        </p:spPr>
      </p:sp>
      <p:sp>
        <p:nvSpPr>
          <p:cNvPr id="12" name="Shape 10"/>
          <p:cNvSpPr/>
          <p:nvPr/>
        </p:nvSpPr>
        <p:spPr>
          <a:xfrm>
            <a:off x="8403336" y="603504"/>
            <a:ext cx="146304" cy="125273"/>
          </a:xfrm>
          <a:prstGeom prst="rect">
            <a:avLst/>
          </a:prstGeom>
          <a:solidFill>
            <a:srgbClr val="FFFFFF"/>
          </a:solidFill>
          <a:ln w="6350">
            <a:solidFill>
              <a:srgbClr val="C9D2E3"/>
            </a:solidFill>
            <a:prstDash val="solid"/>
          </a:ln>
        </p:spPr>
      </p:sp>
      <p:sp>
        <p:nvSpPr>
          <p:cNvPr id="13" name="Shape 11"/>
          <p:cNvSpPr/>
          <p:nvPr/>
        </p:nvSpPr>
        <p:spPr>
          <a:xfrm>
            <a:off x="7269480" y="801929"/>
            <a:ext cx="1325880" cy="198425"/>
          </a:xfrm>
          <a:prstGeom prst="roundRect">
            <a:avLst>
              <a:gd name="adj" fmla="val 23041"/>
            </a:avLst>
          </a:prstGeom>
          <a:solidFill>
            <a:srgbClr val="EEF2F8"/>
          </a:solidFill>
          <a:ln w="12700">
            <a:solidFill>
              <a:srgbClr val="EEF2F8"/>
            </a:solidFill>
            <a:prstDash val="solid"/>
          </a:ln>
        </p:spPr>
      </p:sp>
      <p:sp>
        <p:nvSpPr>
          <p:cNvPr id="14" name="Text 12"/>
          <p:cNvSpPr txBox="1"/>
          <p:nvPr/>
        </p:nvSpPr>
        <p:spPr>
          <a:xfrm>
            <a:off x="7360920" y="801929"/>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下段 理想</a:t>
            </a:r>
            <a:endParaRPr lang="en-US" sz="550" dirty="0"/>
          </a:p>
        </p:txBody>
      </p:sp>
      <p:sp>
        <p:nvSpPr>
          <p:cNvPr id="15" name="Shape 13"/>
          <p:cNvSpPr/>
          <p:nvPr/>
        </p:nvSpPr>
        <p:spPr>
          <a:xfrm>
            <a:off x="7882128" y="838505"/>
            <a:ext cx="146304" cy="125273"/>
          </a:xfrm>
          <a:prstGeom prst="rect">
            <a:avLst/>
          </a:prstGeom>
          <a:solidFill>
            <a:srgbClr val="FFFFFF"/>
          </a:solidFill>
          <a:ln w="6350">
            <a:solidFill>
              <a:srgbClr val="C9D2E3"/>
            </a:solidFill>
            <a:prstDash val="solid"/>
          </a:ln>
        </p:spPr>
      </p:sp>
      <p:sp>
        <p:nvSpPr>
          <p:cNvPr id="16" name="Shape 14"/>
          <p:cNvSpPr/>
          <p:nvPr/>
        </p:nvSpPr>
        <p:spPr>
          <a:xfrm>
            <a:off x="8055864" y="838505"/>
            <a:ext cx="146304" cy="125273"/>
          </a:xfrm>
          <a:prstGeom prst="rect">
            <a:avLst/>
          </a:prstGeom>
          <a:solidFill>
            <a:srgbClr val="FFFFFF"/>
          </a:solidFill>
          <a:ln w="6350">
            <a:solidFill>
              <a:srgbClr val="C9D2E3"/>
            </a:solidFill>
            <a:prstDash val="solid"/>
          </a:ln>
        </p:spPr>
      </p:sp>
      <p:sp>
        <p:nvSpPr>
          <p:cNvPr id="17" name="Shape 15"/>
          <p:cNvSpPr/>
          <p:nvPr/>
        </p:nvSpPr>
        <p:spPr>
          <a:xfrm>
            <a:off x="8229600" y="838505"/>
            <a:ext cx="146304" cy="125273"/>
          </a:xfrm>
          <a:prstGeom prst="rect">
            <a:avLst/>
          </a:prstGeom>
          <a:solidFill>
            <a:srgbClr val="FFFFFF"/>
          </a:solidFill>
          <a:ln w="6350">
            <a:solidFill>
              <a:srgbClr val="C9D2E3"/>
            </a:solidFill>
            <a:prstDash val="solid"/>
          </a:ln>
        </p:spPr>
      </p:sp>
      <p:sp>
        <p:nvSpPr>
          <p:cNvPr id="18" name="Shape 16"/>
          <p:cNvSpPr/>
          <p:nvPr/>
        </p:nvSpPr>
        <p:spPr>
          <a:xfrm>
            <a:off x="8403336" y="838505"/>
            <a:ext cx="146304" cy="125273"/>
          </a:xfrm>
          <a:prstGeom prst="rect">
            <a:avLst/>
          </a:prstGeom>
          <a:solidFill>
            <a:srgbClr val="FFFFFF"/>
          </a:solidFill>
          <a:ln w="6350">
            <a:solidFill>
              <a:srgbClr val="C9D2E3"/>
            </a:solidFill>
            <a:prstDash val="solid"/>
          </a:ln>
        </p:spPr>
      </p:sp>
      <p:sp>
        <p:nvSpPr>
          <p:cNvPr id="19" name="Shape 17"/>
          <p:cNvSpPr/>
          <p:nvPr/>
        </p:nvSpPr>
        <p:spPr>
          <a:xfrm>
            <a:off x="7269480" y="1036930"/>
            <a:ext cx="1325880" cy="146304"/>
          </a:xfrm>
          <a:prstGeom prst="roundRect">
            <a:avLst>
              <a:gd name="adj" fmla="val 31250"/>
            </a:avLst>
          </a:prstGeom>
          <a:solidFill>
            <a:srgbClr val="EEF2F8"/>
          </a:solidFill>
          <a:ln w="12700">
            <a:solidFill>
              <a:srgbClr val="EEF2F8"/>
            </a:solidFill>
            <a:prstDash val="solid"/>
          </a:ln>
        </p:spPr>
      </p:sp>
      <p:sp>
        <p:nvSpPr>
          <p:cNvPr id="20" name="Text 18"/>
          <p:cNvSpPr txBox="1"/>
          <p:nvPr/>
        </p:nvSpPr>
        <p:spPr>
          <a:xfrm>
            <a:off x="7360920" y="1036930"/>
            <a:ext cx="1143000" cy="146304"/>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③ 増やしたい行動と目標</a:t>
            </a:r>
            <a:endParaRPr lang="en-US" sz="550" dirty="0"/>
          </a:p>
        </p:txBody>
      </p:sp>
      <p:sp>
        <p:nvSpPr>
          <p:cNvPr id="21" name="Text 19"/>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22" name="Text 20"/>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30 / 36</a:t>
            </a:r>
            <a:endParaRPr lang="en-US" sz="800" dirty="0"/>
          </a:p>
        </p:txBody>
      </p:sp>
      <p:sp>
        <p:nvSpPr>
          <p:cNvPr id="23" name="Shape 21"/>
          <p:cNvSpPr/>
          <p:nvPr/>
        </p:nvSpPr>
        <p:spPr>
          <a:xfrm>
            <a:off x="548640" y="292608"/>
            <a:ext cx="905256" cy="292608"/>
          </a:xfrm>
          <a:prstGeom prst="roundRect">
            <a:avLst>
              <a:gd name="adj" fmla="val 50000"/>
            </a:avLst>
          </a:prstGeom>
          <a:solidFill>
            <a:srgbClr val="F26B21"/>
          </a:solidFill>
          <a:ln w="12700">
            <a:solidFill>
              <a:srgbClr val="F26B21"/>
            </a:solidFill>
            <a:prstDash val="solid"/>
          </a:ln>
        </p:spPr>
      </p:sp>
      <p:sp>
        <p:nvSpPr>
          <p:cNvPr id="24" name="Text 22"/>
          <p:cNvSpPr txBox="1"/>
          <p:nvPr/>
        </p:nvSpPr>
        <p:spPr>
          <a:xfrm>
            <a:off x="548640" y="292608"/>
            <a:ext cx="905256" cy="29260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ワーク1</a:t>
            </a:r>
            <a:endParaRPr lang="en-US" sz="1050" dirty="0"/>
          </a:p>
        </p:txBody>
      </p:sp>
      <p:sp>
        <p:nvSpPr>
          <p:cNvPr id="25" name="Text 23"/>
          <p:cNvSpPr txBox="1"/>
          <p:nvPr/>
        </p:nvSpPr>
        <p:spPr>
          <a:xfrm>
            <a:off x="1563624" y="292608"/>
            <a:ext cx="4572000" cy="292608"/>
          </a:xfrm>
          <a:prstGeom prst="rect">
            <a:avLst/>
          </a:prstGeom>
          <a:noFill/>
          <a:ln/>
        </p:spPr>
        <p:txBody>
          <a:bodyPr wrap="square" lIns="0" tIns="0" rIns="0" bIns="0" rtlCol="0" anchor="ctr"/>
          <a:lstStyle/>
          <a:p>
            <a:pPr algn="l" indent="0" marL="0">
              <a:buNone/>
            </a:pPr>
            <a:r>
              <a:rPr lang="en-US" sz="1050" b="1" dirty="0">
                <a:solidFill>
                  <a:srgbClr val="F26B21"/>
                </a:solidFill>
                <a:latin typeface="LINE Seed JP" pitchFamily="34" charset="0"/>
                <a:ea typeface="LINE Seed JP" pitchFamily="34" charset="-122"/>
                <a:cs typeface="LINE Seed JP" pitchFamily="34" charset="-120"/>
              </a:rPr>
              <a:t>10分　①基本情報</a:t>
            </a:r>
            <a:endParaRPr lang="en-US" sz="1050" dirty="0"/>
          </a:p>
        </p:txBody>
      </p:sp>
      <p:sp>
        <p:nvSpPr>
          <p:cNvPr id="26" name="Text 24"/>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現在の取扱商品、対象となる顧客層、その中の具体的な1人を書き出します。</a:t>
            </a:r>
            <a:endParaRPr lang="en-US" sz="1300" dirty="0"/>
          </a:p>
        </p:txBody>
      </p:sp>
      <p:sp>
        <p:nvSpPr>
          <p:cNvPr id="28" name="Shape 25"/>
          <p:cNvSpPr/>
          <p:nvPr/>
        </p:nvSpPr>
        <p:spPr>
          <a:xfrm>
            <a:off x="548640" y="1783080"/>
            <a:ext cx="4572000" cy="2651760"/>
          </a:xfrm>
          <a:prstGeom prst="roundRect">
            <a:avLst>
              <a:gd name="adj" fmla="val 2759"/>
            </a:avLst>
          </a:prstGeom>
          <a:solidFill>
            <a:srgbClr val="EEF2F8"/>
          </a:solidFill>
          <a:ln w="12700">
            <a:solidFill>
              <a:srgbClr val="EEF2F8"/>
            </a:solidFill>
            <a:prstDash val="solid"/>
          </a:ln>
        </p:spPr>
      </p:sp>
      <p:sp>
        <p:nvSpPr>
          <p:cNvPr id="29" name="Text 26"/>
          <p:cNvSpPr txBox="1"/>
          <p:nvPr/>
        </p:nvSpPr>
        <p:spPr>
          <a:xfrm>
            <a:off x="777240" y="1874520"/>
            <a:ext cx="2743200" cy="274320"/>
          </a:xfrm>
          <a:prstGeom prst="rect">
            <a:avLst/>
          </a:prstGeom>
          <a:noFill/>
          <a:ln/>
        </p:spPr>
        <p:txBody>
          <a:bodyPr wrap="square" lIns="0" tIns="0" rIns="0" bIns="0" rtlCol="0" anchor="t"/>
          <a:lstStyle/>
          <a:p>
            <a:pPr algn="l" indent="0" marL="0">
              <a:buNone/>
            </a:pPr>
            <a:r>
              <a:rPr lang="en-US" sz="1200" b="1" dirty="0">
                <a:solidFill>
                  <a:srgbClr val="34415A"/>
                </a:solidFill>
                <a:latin typeface="LINE Seed JP" pitchFamily="34" charset="0"/>
                <a:ea typeface="LINE Seed JP" pitchFamily="34" charset="-122"/>
                <a:cs typeface="LINE Seed JP" pitchFamily="34" charset="-120"/>
              </a:rPr>
              <a:t>① 基本情報</a:t>
            </a:r>
            <a:endParaRPr lang="en-US" sz="1200" dirty="0"/>
          </a:p>
        </p:txBody>
      </p:sp>
      <p:sp>
        <p:nvSpPr>
          <p:cNvPr id="30" name="Shape 27"/>
          <p:cNvSpPr/>
          <p:nvPr/>
        </p:nvSpPr>
        <p:spPr>
          <a:xfrm>
            <a:off x="777240" y="2414016"/>
            <a:ext cx="292608" cy="292608"/>
          </a:xfrm>
          <a:prstGeom prst="ellipse">
            <a:avLst/>
          </a:prstGeom>
          <a:solidFill>
            <a:srgbClr val="F26B21"/>
          </a:solidFill>
          <a:ln w="12700">
            <a:solidFill>
              <a:srgbClr val="F26B21"/>
            </a:solidFill>
            <a:prstDash val="solid"/>
          </a:ln>
        </p:spPr>
      </p:sp>
      <p:sp>
        <p:nvSpPr>
          <p:cNvPr id="31" name="Text 28"/>
          <p:cNvSpPr txBox="1"/>
          <p:nvPr/>
        </p:nvSpPr>
        <p:spPr>
          <a:xfrm>
            <a:off x="777240" y="2414016"/>
            <a:ext cx="29260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1</a:t>
            </a:r>
            <a:endParaRPr lang="en-US" sz="1200" dirty="0"/>
          </a:p>
        </p:txBody>
      </p:sp>
      <p:sp>
        <p:nvSpPr>
          <p:cNvPr id="32" name="Shape 29"/>
          <p:cNvSpPr/>
          <p:nvPr/>
        </p:nvSpPr>
        <p:spPr>
          <a:xfrm>
            <a:off x="1188720" y="2286000"/>
            <a:ext cx="3703320" cy="548640"/>
          </a:xfrm>
          <a:prstGeom prst="roundRect">
            <a:avLst>
              <a:gd name="adj" fmla="val 13333"/>
            </a:avLst>
          </a:prstGeom>
          <a:solidFill>
            <a:srgbClr val="FFFFFF"/>
          </a:solidFill>
          <a:ln w="12700">
            <a:solidFill>
              <a:srgbClr val="FFFFFF"/>
            </a:solidFill>
            <a:prstDash val="solid"/>
          </a:ln>
        </p:spPr>
      </p:sp>
      <p:sp>
        <p:nvSpPr>
          <p:cNvPr id="33" name="Text 30"/>
          <p:cNvSpPr txBox="1"/>
          <p:nvPr/>
        </p:nvSpPr>
        <p:spPr>
          <a:xfrm>
            <a:off x="1325880" y="2286000"/>
            <a:ext cx="3474720" cy="548640"/>
          </a:xfrm>
          <a:prstGeom prst="rect">
            <a:avLst/>
          </a:prstGeom>
          <a:noFill/>
          <a:ln/>
        </p:spPr>
        <p:txBody>
          <a:bodyPr wrap="square" lIns="0" tIns="0" rIns="0" bIns="0" rtlCol="0" anchor="ctr"/>
          <a:lstStyle/>
          <a:p>
            <a:pPr algn="l" indent="0" marL="0">
              <a:buNone/>
            </a:pPr>
            <a:r>
              <a:rPr lang="en-US" sz="1350" b="1" dirty="0">
                <a:solidFill>
                  <a:srgbClr val="1C2B4A"/>
                </a:solidFill>
                <a:latin typeface="LINE Seed JP" pitchFamily="34" charset="0"/>
                <a:ea typeface="LINE Seed JP" pitchFamily="34" charset="-122"/>
                <a:cs typeface="LINE Seed JP" pitchFamily="34" charset="-120"/>
              </a:rPr>
              <a:t>商品・サービス</a:t>
            </a:r>
            <a:endParaRPr lang="en-US" sz="1350" dirty="0"/>
          </a:p>
        </p:txBody>
      </p:sp>
      <p:sp>
        <p:nvSpPr>
          <p:cNvPr id="34" name="Shape 31"/>
          <p:cNvSpPr/>
          <p:nvPr/>
        </p:nvSpPr>
        <p:spPr>
          <a:xfrm>
            <a:off x="777240" y="3099816"/>
            <a:ext cx="292608" cy="292608"/>
          </a:xfrm>
          <a:prstGeom prst="ellipse">
            <a:avLst/>
          </a:prstGeom>
          <a:solidFill>
            <a:srgbClr val="F26B21"/>
          </a:solidFill>
          <a:ln w="12700">
            <a:solidFill>
              <a:srgbClr val="F26B21"/>
            </a:solidFill>
            <a:prstDash val="solid"/>
          </a:ln>
        </p:spPr>
      </p:sp>
      <p:sp>
        <p:nvSpPr>
          <p:cNvPr id="35" name="Text 32"/>
          <p:cNvSpPr txBox="1"/>
          <p:nvPr/>
        </p:nvSpPr>
        <p:spPr>
          <a:xfrm>
            <a:off x="777240" y="3099816"/>
            <a:ext cx="29260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2</a:t>
            </a:r>
            <a:endParaRPr lang="en-US" sz="1200" dirty="0"/>
          </a:p>
        </p:txBody>
      </p:sp>
      <p:sp>
        <p:nvSpPr>
          <p:cNvPr id="36" name="Shape 33"/>
          <p:cNvSpPr/>
          <p:nvPr/>
        </p:nvSpPr>
        <p:spPr>
          <a:xfrm>
            <a:off x="1188720" y="2971800"/>
            <a:ext cx="3703320" cy="548640"/>
          </a:xfrm>
          <a:prstGeom prst="roundRect">
            <a:avLst>
              <a:gd name="adj" fmla="val 13333"/>
            </a:avLst>
          </a:prstGeom>
          <a:solidFill>
            <a:srgbClr val="FFFFFF"/>
          </a:solidFill>
          <a:ln w="12700">
            <a:solidFill>
              <a:srgbClr val="FFFFFF"/>
            </a:solidFill>
            <a:prstDash val="solid"/>
          </a:ln>
        </p:spPr>
      </p:sp>
      <p:sp>
        <p:nvSpPr>
          <p:cNvPr id="37" name="Text 34"/>
          <p:cNvSpPr txBox="1"/>
          <p:nvPr/>
        </p:nvSpPr>
        <p:spPr>
          <a:xfrm>
            <a:off x="1325880" y="2971800"/>
            <a:ext cx="3474720" cy="548640"/>
          </a:xfrm>
          <a:prstGeom prst="rect">
            <a:avLst/>
          </a:prstGeom>
          <a:noFill/>
          <a:ln/>
        </p:spPr>
        <p:txBody>
          <a:bodyPr wrap="square" lIns="0" tIns="0" rIns="0" bIns="0" rtlCol="0" anchor="ctr"/>
          <a:lstStyle/>
          <a:p>
            <a:pPr algn="l" indent="0" marL="0">
              <a:buNone/>
            </a:pPr>
            <a:r>
              <a:rPr lang="en-US" sz="1350" b="1" dirty="0">
                <a:solidFill>
                  <a:srgbClr val="1C2B4A"/>
                </a:solidFill>
                <a:latin typeface="LINE Seed JP" pitchFamily="34" charset="0"/>
                <a:ea typeface="LINE Seed JP" pitchFamily="34" charset="-122"/>
                <a:cs typeface="LINE Seed JP" pitchFamily="34" charset="-120"/>
              </a:rPr>
              <a:t>ターゲット</a:t>
            </a:r>
            <a:endParaRPr lang="en-US" sz="1350" dirty="0"/>
          </a:p>
        </p:txBody>
      </p:sp>
      <p:sp>
        <p:nvSpPr>
          <p:cNvPr id="38" name="Shape 35"/>
          <p:cNvSpPr/>
          <p:nvPr/>
        </p:nvSpPr>
        <p:spPr>
          <a:xfrm>
            <a:off x="777240" y="3785616"/>
            <a:ext cx="292608" cy="292608"/>
          </a:xfrm>
          <a:prstGeom prst="ellipse">
            <a:avLst/>
          </a:prstGeom>
          <a:solidFill>
            <a:srgbClr val="F26B21"/>
          </a:solidFill>
          <a:ln w="12700">
            <a:solidFill>
              <a:srgbClr val="F26B21"/>
            </a:solidFill>
            <a:prstDash val="solid"/>
          </a:ln>
        </p:spPr>
      </p:sp>
      <p:sp>
        <p:nvSpPr>
          <p:cNvPr id="39" name="Text 36"/>
          <p:cNvSpPr txBox="1"/>
          <p:nvPr/>
        </p:nvSpPr>
        <p:spPr>
          <a:xfrm>
            <a:off x="777240" y="3785616"/>
            <a:ext cx="29260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3</a:t>
            </a:r>
            <a:endParaRPr lang="en-US" sz="1200" dirty="0"/>
          </a:p>
        </p:txBody>
      </p:sp>
      <p:sp>
        <p:nvSpPr>
          <p:cNvPr id="40" name="Shape 37"/>
          <p:cNvSpPr/>
          <p:nvPr/>
        </p:nvSpPr>
        <p:spPr>
          <a:xfrm>
            <a:off x="1188720" y="3657600"/>
            <a:ext cx="3703320" cy="548640"/>
          </a:xfrm>
          <a:prstGeom prst="roundRect">
            <a:avLst>
              <a:gd name="adj" fmla="val 13333"/>
            </a:avLst>
          </a:prstGeom>
          <a:solidFill>
            <a:srgbClr val="FFFFFF"/>
          </a:solidFill>
          <a:ln w="12700">
            <a:solidFill>
              <a:srgbClr val="FFFFFF"/>
            </a:solidFill>
            <a:prstDash val="solid"/>
          </a:ln>
        </p:spPr>
      </p:sp>
      <p:sp>
        <p:nvSpPr>
          <p:cNvPr id="41" name="Text 38"/>
          <p:cNvSpPr txBox="1"/>
          <p:nvPr/>
        </p:nvSpPr>
        <p:spPr>
          <a:xfrm>
            <a:off x="1325880" y="3657600"/>
            <a:ext cx="3474720" cy="548640"/>
          </a:xfrm>
          <a:prstGeom prst="rect">
            <a:avLst/>
          </a:prstGeom>
          <a:noFill/>
          <a:ln/>
        </p:spPr>
        <p:txBody>
          <a:bodyPr wrap="square" lIns="0" tIns="0" rIns="0" bIns="0" rtlCol="0" anchor="ctr"/>
          <a:lstStyle/>
          <a:p>
            <a:pPr algn="l" indent="0" marL="0">
              <a:buNone/>
            </a:pPr>
            <a:r>
              <a:rPr lang="en-US" sz="1350" b="1" dirty="0">
                <a:solidFill>
                  <a:srgbClr val="1C2B4A"/>
                </a:solidFill>
                <a:latin typeface="LINE Seed JP" pitchFamily="34" charset="0"/>
                <a:ea typeface="LINE Seed JP" pitchFamily="34" charset="-122"/>
                <a:cs typeface="LINE Seed JP" pitchFamily="34" charset="-120"/>
              </a:rPr>
              <a:t>ペルソナ</a:t>
            </a:r>
            <a:endParaRPr lang="en-US" sz="1350" dirty="0"/>
          </a:p>
        </p:txBody>
      </p:sp>
      <p:sp>
        <p:nvSpPr>
          <p:cNvPr id="42" name="Shape 39"/>
          <p:cNvSpPr/>
          <p:nvPr/>
        </p:nvSpPr>
        <p:spPr>
          <a:xfrm>
            <a:off x="5440680" y="2377440"/>
            <a:ext cx="292608" cy="292608"/>
          </a:xfrm>
          <a:prstGeom prst="ellipse">
            <a:avLst/>
          </a:prstGeom>
          <a:solidFill>
            <a:srgbClr val="1C2B4A"/>
          </a:solidFill>
          <a:ln w="12700">
            <a:solidFill>
              <a:srgbClr val="1C2B4A"/>
            </a:solidFill>
            <a:prstDash val="solid"/>
          </a:ln>
        </p:spPr>
      </p:sp>
      <p:sp>
        <p:nvSpPr>
          <p:cNvPr id="43" name="Text 40"/>
          <p:cNvSpPr txBox="1"/>
          <p:nvPr/>
        </p:nvSpPr>
        <p:spPr>
          <a:xfrm>
            <a:off x="5440680" y="2377440"/>
            <a:ext cx="29260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1</a:t>
            </a:r>
            <a:endParaRPr lang="en-US" sz="1200" dirty="0"/>
          </a:p>
        </p:txBody>
      </p:sp>
      <p:sp>
        <p:nvSpPr>
          <p:cNvPr id="44" name="Text 41"/>
          <p:cNvSpPr txBox="1"/>
          <p:nvPr/>
        </p:nvSpPr>
        <p:spPr>
          <a:xfrm>
            <a:off x="5852160" y="2359152"/>
            <a:ext cx="2743200" cy="347472"/>
          </a:xfrm>
          <a:prstGeom prst="rect">
            <a:avLst/>
          </a:prstGeom>
          <a:noFill/>
          <a:ln/>
        </p:spPr>
        <p:txBody>
          <a:bodyPr wrap="square" lIns="0" tIns="0" rIns="0" bIns="0" rtlCol="0" anchor="ctr"/>
          <a:lstStyle/>
          <a:p>
            <a:pPr algn="l" indent="0" marL="0">
              <a:buNone/>
            </a:pPr>
            <a:r>
              <a:rPr lang="en-US" sz="1300" dirty="0">
                <a:solidFill>
                  <a:srgbClr val="1C2B4A"/>
                </a:solidFill>
                <a:latin typeface="LINE Seed JP" pitchFamily="34" charset="0"/>
                <a:ea typeface="LINE Seed JP" pitchFamily="34" charset="-122"/>
                <a:cs typeface="LINE Seed JP" pitchFamily="34" charset="-120"/>
              </a:rPr>
              <a:t>いま売っているもの</a:t>
            </a:r>
            <a:endParaRPr lang="en-US" sz="1300" dirty="0"/>
          </a:p>
        </p:txBody>
      </p:sp>
      <p:sp>
        <p:nvSpPr>
          <p:cNvPr id="45" name="Shape 42"/>
          <p:cNvSpPr/>
          <p:nvPr/>
        </p:nvSpPr>
        <p:spPr>
          <a:xfrm>
            <a:off x="5440680" y="3063240"/>
            <a:ext cx="292608" cy="292608"/>
          </a:xfrm>
          <a:prstGeom prst="ellipse">
            <a:avLst/>
          </a:prstGeom>
          <a:solidFill>
            <a:srgbClr val="1C2B4A"/>
          </a:solidFill>
          <a:ln w="12700">
            <a:solidFill>
              <a:srgbClr val="1C2B4A"/>
            </a:solidFill>
            <a:prstDash val="solid"/>
          </a:ln>
        </p:spPr>
      </p:sp>
      <p:sp>
        <p:nvSpPr>
          <p:cNvPr id="46" name="Text 43"/>
          <p:cNvSpPr txBox="1"/>
          <p:nvPr/>
        </p:nvSpPr>
        <p:spPr>
          <a:xfrm>
            <a:off x="5440680" y="3063240"/>
            <a:ext cx="29260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2</a:t>
            </a:r>
            <a:endParaRPr lang="en-US" sz="1200" dirty="0"/>
          </a:p>
        </p:txBody>
      </p:sp>
      <p:sp>
        <p:nvSpPr>
          <p:cNvPr id="47" name="Text 44"/>
          <p:cNvSpPr txBox="1"/>
          <p:nvPr/>
        </p:nvSpPr>
        <p:spPr>
          <a:xfrm>
            <a:off x="5852160" y="3044952"/>
            <a:ext cx="2743200" cy="347472"/>
          </a:xfrm>
          <a:prstGeom prst="rect">
            <a:avLst/>
          </a:prstGeom>
          <a:noFill/>
          <a:ln/>
        </p:spPr>
        <p:txBody>
          <a:bodyPr wrap="square" lIns="0" tIns="0" rIns="0" bIns="0" rtlCol="0" anchor="ctr"/>
          <a:lstStyle/>
          <a:p>
            <a:pPr algn="l" indent="0" marL="0">
              <a:buNone/>
            </a:pPr>
            <a:r>
              <a:rPr lang="en-US" sz="1300" dirty="0">
                <a:solidFill>
                  <a:srgbClr val="1C2B4A"/>
                </a:solidFill>
                <a:latin typeface="LINE Seed JP" pitchFamily="34" charset="0"/>
                <a:ea typeface="LINE Seed JP" pitchFamily="34" charset="-122"/>
                <a:cs typeface="LINE Seed JP" pitchFamily="34" charset="-120"/>
              </a:rPr>
              <a:t>買ってほしいお客さまの層</a:t>
            </a:r>
            <a:endParaRPr lang="en-US" sz="1300" dirty="0"/>
          </a:p>
        </p:txBody>
      </p:sp>
      <p:sp>
        <p:nvSpPr>
          <p:cNvPr id="48" name="Shape 45"/>
          <p:cNvSpPr/>
          <p:nvPr/>
        </p:nvSpPr>
        <p:spPr>
          <a:xfrm>
            <a:off x="5440680" y="3749040"/>
            <a:ext cx="292608" cy="292608"/>
          </a:xfrm>
          <a:prstGeom prst="ellipse">
            <a:avLst/>
          </a:prstGeom>
          <a:solidFill>
            <a:srgbClr val="1C2B4A"/>
          </a:solidFill>
          <a:ln w="12700">
            <a:solidFill>
              <a:srgbClr val="1C2B4A"/>
            </a:solidFill>
            <a:prstDash val="solid"/>
          </a:ln>
        </p:spPr>
      </p:sp>
      <p:sp>
        <p:nvSpPr>
          <p:cNvPr id="49" name="Text 46"/>
          <p:cNvSpPr txBox="1"/>
          <p:nvPr/>
        </p:nvSpPr>
        <p:spPr>
          <a:xfrm>
            <a:off x="5440680" y="3749040"/>
            <a:ext cx="29260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3</a:t>
            </a:r>
            <a:endParaRPr lang="en-US" sz="1200" dirty="0"/>
          </a:p>
        </p:txBody>
      </p:sp>
      <p:sp>
        <p:nvSpPr>
          <p:cNvPr id="50" name="Text 47"/>
          <p:cNvSpPr txBox="1"/>
          <p:nvPr/>
        </p:nvSpPr>
        <p:spPr>
          <a:xfrm>
            <a:off x="5852160" y="3730752"/>
            <a:ext cx="2743200" cy="347472"/>
          </a:xfrm>
          <a:prstGeom prst="rect">
            <a:avLst/>
          </a:prstGeom>
          <a:noFill/>
          <a:ln/>
        </p:spPr>
        <p:txBody>
          <a:bodyPr wrap="square" lIns="0" tIns="0" rIns="0" bIns="0" rtlCol="0" anchor="ctr"/>
          <a:lstStyle/>
          <a:p>
            <a:pPr algn="l" indent="0" marL="0">
              <a:buNone/>
            </a:pPr>
            <a:r>
              <a:rPr lang="en-US" sz="1300" dirty="0">
                <a:solidFill>
                  <a:srgbClr val="1C2B4A"/>
                </a:solidFill>
                <a:latin typeface="LINE Seed JP" pitchFamily="34" charset="0"/>
                <a:ea typeface="LINE Seed JP" pitchFamily="34" charset="-122"/>
                <a:cs typeface="LINE Seed JP" pitchFamily="34" charset="-120"/>
              </a:rPr>
              <a:t>その中の代表的な1人</a:t>
            </a:r>
            <a:endParaRPr lang="en-US" sz="13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endParaRPr lang="en-US" sz="1000" dirty="0"/>
          </a:p>
        </p:txBody>
      </p:sp>
      <p:sp>
        <p:nvSpPr>
          <p:cNvPr id="4" name="Text 2"/>
          <p:cNvSpPr txBox="1"/>
          <p:nvPr/>
        </p:nvSpPr>
        <p:spPr>
          <a:xfrm>
            <a:off x="548640" y="603504"/>
            <a:ext cx="658368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4段階でいま実施していることを書く</a:t>
            </a:r>
            <a:endParaRPr lang="en-US" sz="2400" dirty="0"/>
          </a:p>
        </p:txBody>
      </p:sp>
      <p:sp>
        <p:nvSpPr>
          <p:cNvPr id="5" name="Shape 3"/>
          <p:cNvSpPr/>
          <p:nvPr/>
        </p:nvSpPr>
        <p:spPr>
          <a:xfrm>
            <a:off x="7269480" y="384048"/>
            <a:ext cx="1325880" cy="146304"/>
          </a:xfrm>
          <a:prstGeom prst="roundRect">
            <a:avLst>
              <a:gd name="adj" fmla="val 31250"/>
            </a:avLst>
          </a:prstGeom>
          <a:solidFill>
            <a:srgbClr val="EEF2F8"/>
          </a:solidFill>
          <a:ln w="12700">
            <a:solidFill>
              <a:srgbClr val="EEF2F8"/>
            </a:solidFill>
            <a:prstDash val="solid"/>
          </a:ln>
        </p:spPr>
      </p:sp>
      <p:sp>
        <p:nvSpPr>
          <p:cNvPr id="6" name="Text 4"/>
          <p:cNvSpPr txBox="1"/>
          <p:nvPr/>
        </p:nvSpPr>
        <p:spPr>
          <a:xfrm>
            <a:off x="7360920" y="384048"/>
            <a:ext cx="1143000" cy="146304"/>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① 基本情報</a:t>
            </a:r>
            <a:endParaRPr lang="en-US" sz="550" dirty="0"/>
          </a:p>
        </p:txBody>
      </p:sp>
      <p:sp>
        <p:nvSpPr>
          <p:cNvPr id="7" name="Shape 5"/>
          <p:cNvSpPr/>
          <p:nvPr/>
        </p:nvSpPr>
        <p:spPr>
          <a:xfrm>
            <a:off x="7269480" y="566928"/>
            <a:ext cx="1325880" cy="198425"/>
          </a:xfrm>
          <a:prstGeom prst="roundRect">
            <a:avLst>
              <a:gd name="adj" fmla="val 23041"/>
            </a:avLst>
          </a:prstGeom>
          <a:solidFill>
            <a:srgbClr val="FDEBDF"/>
          </a:solidFill>
          <a:ln w="15875">
            <a:solidFill>
              <a:srgbClr val="F26B21"/>
            </a:solidFill>
            <a:prstDash val="solid"/>
          </a:ln>
        </p:spPr>
      </p:sp>
      <p:sp>
        <p:nvSpPr>
          <p:cNvPr id="8" name="Text 6"/>
          <p:cNvSpPr txBox="1"/>
          <p:nvPr/>
        </p:nvSpPr>
        <p:spPr>
          <a:xfrm>
            <a:off x="7360920" y="566928"/>
            <a:ext cx="566928" cy="198425"/>
          </a:xfrm>
          <a:prstGeom prst="rect">
            <a:avLst/>
          </a:prstGeom>
          <a:noFill/>
          <a:ln/>
        </p:spPr>
        <p:txBody>
          <a:bodyPr wrap="square" lIns="0" tIns="0" rIns="0" bIns="0" rtlCol="0" anchor="ctr"/>
          <a:lstStyle/>
          <a:p>
            <a:pPr algn="l" indent="0" marL="0">
              <a:buNone/>
            </a:pPr>
            <a:r>
              <a:rPr lang="en-US" sz="550" b="1" dirty="0">
                <a:solidFill>
                  <a:srgbClr val="F26B21"/>
                </a:solidFill>
                <a:latin typeface="LINE Seed JP" pitchFamily="34" charset="0"/>
                <a:ea typeface="LINE Seed JP" pitchFamily="34" charset="-122"/>
                <a:cs typeface="LINE Seed JP" pitchFamily="34" charset="-120"/>
              </a:rPr>
              <a:t>② 上段 いま</a:t>
            </a:r>
            <a:endParaRPr lang="en-US" sz="550" dirty="0"/>
          </a:p>
        </p:txBody>
      </p:sp>
      <p:sp>
        <p:nvSpPr>
          <p:cNvPr id="9" name="Shape 7"/>
          <p:cNvSpPr/>
          <p:nvPr/>
        </p:nvSpPr>
        <p:spPr>
          <a:xfrm>
            <a:off x="7882128" y="603504"/>
            <a:ext cx="146304" cy="125273"/>
          </a:xfrm>
          <a:prstGeom prst="rect">
            <a:avLst/>
          </a:prstGeom>
          <a:solidFill>
            <a:srgbClr val="FFFFFF"/>
          </a:solidFill>
          <a:ln w="6350">
            <a:solidFill>
              <a:srgbClr val="F26B21"/>
            </a:solidFill>
            <a:prstDash val="solid"/>
          </a:ln>
        </p:spPr>
      </p:sp>
      <p:sp>
        <p:nvSpPr>
          <p:cNvPr id="10" name="Shape 8"/>
          <p:cNvSpPr/>
          <p:nvPr/>
        </p:nvSpPr>
        <p:spPr>
          <a:xfrm>
            <a:off x="8055864" y="603504"/>
            <a:ext cx="146304" cy="125273"/>
          </a:xfrm>
          <a:prstGeom prst="rect">
            <a:avLst/>
          </a:prstGeom>
          <a:solidFill>
            <a:srgbClr val="FFFFFF"/>
          </a:solidFill>
          <a:ln w="6350">
            <a:solidFill>
              <a:srgbClr val="F26B21"/>
            </a:solidFill>
            <a:prstDash val="solid"/>
          </a:ln>
        </p:spPr>
      </p:sp>
      <p:sp>
        <p:nvSpPr>
          <p:cNvPr id="11" name="Shape 9"/>
          <p:cNvSpPr/>
          <p:nvPr/>
        </p:nvSpPr>
        <p:spPr>
          <a:xfrm>
            <a:off x="8229600" y="603504"/>
            <a:ext cx="146304" cy="125273"/>
          </a:xfrm>
          <a:prstGeom prst="rect">
            <a:avLst/>
          </a:prstGeom>
          <a:solidFill>
            <a:srgbClr val="FFFFFF"/>
          </a:solidFill>
          <a:ln w="6350">
            <a:solidFill>
              <a:srgbClr val="F26B21"/>
            </a:solidFill>
            <a:prstDash val="solid"/>
          </a:ln>
        </p:spPr>
      </p:sp>
      <p:sp>
        <p:nvSpPr>
          <p:cNvPr id="12" name="Shape 10"/>
          <p:cNvSpPr/>
          <p:nvPr/>
        </p:nvSpPr>
        <p:spPr>
          <a:xfrm>
            <a:off x="8403336" y="603504"/>
            <a:ext cx="146304" cy="125273"/>
          </a:xfrm>
          <a:prstGeom prst="rect">
            <a:avLst/>
          </a:prstGeom>
          <a:solidFill>
            <a:srgbClr val="FFFFFF"/>
          </a:solidFill>
          <a:ln w="6350">
            <a:solidFill>
              <a:srgbClr val="F26B21"/>
            </a:solidFill>
            <a:prstDash val="solid"/>
          </a:ln>
        </p:spPr>
      </p:sp>
      <p:sp>
        <p:nvSpPr>
          <p:cNvPr id="13" name="Shape 11"/>
          <p:cNvSpPr/>
          <p:nvPr/>
        </p:nvSpPr>
        <p:spPr>
          <a:xfrm>
            <a:off x="7269480" y="801929"/>
            <a:ext cx="1325880" cy="198425"/>
          </a:xfrm>
          <a:prstGeom prst="roundRect">
            <a:avLst>
              <a:gd name="adj" fmla="val 23041"/>
            </a:avLst>
          </a:prstGeom>
          <a:solidFill>
            <a:srgbClr val="EEF2F8"/>
          </a:solidFill>
          <a:ln w="12700">
            <a:solidFill>
              <a:srgbClr val="EEF2F8"/>
            </a:solidFill>
            <a:prstDash val="solid"/>
          </a:ln>
        </p:spPr>
      </p:sp>
      <p:sp>
        <p:nvSpPr>
          <p:cNvPr id="14" name="Text 12"/>
          <p:cNvSpPr txBox="1"/>
          <p:nvPr/>
        </p:nvSpPr>
        <p:spPr>
          <a:xfrm>
            <a:off x="7360920" y="801929"/>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下段 理想</a:t>
            </a:r>
            <a:endParaRPr lang="en-US" sz="550" dirty="0"/>
          </a:p>
        </p:txBody>
      </p:sp>
      <p:sp>
        <p:nvSpPr>
          <p:cNvPr id="15" name="Shape 13"/>
          <p:cNvSpPr/>
          <p:nvPr/>
        </p:nvSpPr>
        <p:spPr>
          <a:xfrm>
            <a:off x="7882128" y="838505"/>
            <a:ext cx="146304" cy="125273"/>
          </a:xfrm>
          <a:prstGeom prst="rect">
            <a:avLst/>
          </a:prstGeom>
          <a:solidFill>
            <a:srgbClr val="FFFFFF"/>
          </a:solidFill>
          <a:ln w="6350">
            <a:solidFill>
              <a:srgbClr val="C9D2E3"/>
            </a:solidFill>
            <a:prstDash val="solid"/>
          </a:ln>
        </p:spPr>
      </p:sp>
      <p:sp>
        <p:nvSpPr>
          <p:cNvPr id="16" name="Shape 14"/>
          <p:cNvSpPr/>
          <p:nvPr/>
        </p:nvSpPr>
        <p:spPr>
          <a:xfrm>
            <a:off x="8055864" y="838505"/>
            <a:ext cx="146304" cy="125273"/>
          </a:xfrm>
          <a:prstGeom prst="rect">
            <a:avLst/>
          </a:prstGeom>
          <a:solidFill>
            <a:srgbClr val="FFFFFF"/>
          </a:solidFill>
          <a:ln w="6350">
            <a:solidFill>
              <a:srgbClr val="C9D2E3"/>
            </a:solidFill>
            <a:prstDash val="solid"/>
          </a:ln>
        </p:spPr>
      </p:sp>
      <p:sp>
        <p:nvSpPr>
          <p:cNvPr id="17" name="Shape 15"/>
          <p:cNvSpPr/>
          <p:nvPr/>
        </p:nvSpPr>
        <p:spPr>
          <a:xfrm>
            <a:off x="8229600" y="838505"/>
            <a:ext cx="146304" cy="125273"/>
          </a:xfrm>
          <a:prstGeom prst="rect">
            <a:avLst/>
          </a:prstGeom>
          <a:solidFill>
            <a:srgbClr val="FFFFFF"/>
          </a:solidFill>
          <a:ln w="6350">
            <a:solidFill>
              <a:srgbClr val="C9D2E3"/>
            </a:solidFill>
            <a:prstDash val="solid"/>
          </a:ln>
        </p:spPr>
      </p:sp>
      <p:sp>
        <p:nvSpPr>
          <p:cNvPr id="18" name="Shape 16"/>
          <p:cNvSpPr/>
          <p:nvPr/>
        </p:nvSpPr>
        <p:spPr>
          <a:xfrm>
            <a:off x="8403336" y="838505"/>
            <a:ext cx="146304" cy="125273"/>
          </a:xfrm>
          <a:prstGeom prst="rect">
            <a:avLst/>
          </a:prstGeom>
          <a:solidFill>
            <a:srgbClr val="FFFFFF"/>
          </a:solidFill>
          <a:ln w="6350">
            <a:solidFill>
              <a:srgbClr val="C9D2E3"/>
            </a:solidFill>
            <a:prstDash val="solid"/>
          </a:ln>
        </p:spPr>
      </p:sp>
      <p:sp>
        <p:nvSpPr>
          <p:cNvPr id="19" name="Shape 17"/>
          <p:cNvSpPr/>
          <p:nvPr/>
        </p:nvSpPr>
        <p:spPr>
          <a:xfrm>
            <a:off x="7269480" y="1036930"/>
            <a:ext cx="1325880" cy="146304"/>
          </a:xfrm>
          <a:prstGeom prst="roundRect">
            <a:avLst>
              <a:gd name="adj" fmla="val 31250"/>
            </a:avLst>
          </a:prstGeom>
          <a:solidFill>
            <a:srgbClr val="EEF2F8"/>
          </a:solidFill>
          <a:ln w="12700">
            <a:solidFill>
              <a:srgbClr val="EEF2F8"/>
            </a:solidFill>
            <a:prstDash val="solid"/>
          </a:ln>
        </p:spPr>
      </p:sp>
      <p:sp>
        <p:nvSpPr>
          <p:cNvPr id="20" name="Text 18"/>
          <p:cNvSpPr txBox="1"/>
          <p:nvPr/>
        </p:nvSpPr>
        <p:spPr>
          <a:xfrm>
            <a:off x="7360920" y="1036930"/>
            <a:ext cx="1143000" cy="146304"/>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③ 増やしたい行動と目標</a:t>
            </a:r>
            <a:endParaRPr lang="en-US" sz="550" dirty="0"/>
          </a:p>
        </p:txBody>
      </p:sp>
      <p:sp>
        <p:nvSpPr>
          <p:cNvPr id="21" name="Text 19"/>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22" name="Text 20"/>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31 / 36</a:t>
            </a:r>
            <a:endParaRPr lang="en-US" sz="800" dirty="0"/>
          </a:p>
        </p:txBody>
      </p:sp>
      <p:sp>
        <p:nvSpPr>
          <p:cNvPr id="23" name="Shape 21"/>
          <p:cNvSpPr/>
          <p:nvPr/>
        </p:nvSpPr>
        <p:spPr>
          <a:xfrm>
            <a:off x="548640" y="292608"/>
            <a:ext cx="905256" cy="292608"/>
          </a:xfrm>
          <a:prstGeom prst="roundRect">
            <a:avLst>
              <a:gd name="adj" fmla="val 50000"/>
            </a:avLst>
          </a:prstGeom>
          <a:solidFill>
            <a:srgbClr val="F26B21"/>
          </a:solidFill>
          <a:ln w="12700">
            <a:solidFill>
              <a:srgbClr val="F26B21"/>
            </a:solidFill>
            <a:prstDash val="solid"/>
          </a:ln>
        </p:spPr>
      </p:sp>
      <p:sp>
        <p:nvSpPr>
          <p:cNvPr id="24" name="Text 22"/>
          <p:cNvSpPr txBox="1"/>
          <p:nvPr/>
        </p:nvSpPr>
        <p:spPr>
          <a:xfrm>
            <a:off x="548640" y="292608"/>
            <a:ext cx="905256" cy="29260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ワーク2</a:t>
            </a:r>
            <a:endParaRPr lang="en-US" sz="1050" dirty="0"/>
          </a:p>
        </p:txBody>
      </p:sp>
      <p:sp>
        <p:nvSpPr>
          <p:cNvPr id="25" name="Text 23"/>
          <p:cNvSpPr txBox="1"/>
          <p:nvPr/>
        </p:nvSpPr>
        <p:spPr>
          <a:xfrm>
            <a:off x="1563624" y="292608"/>
            <a:ext cx="4572000" cy="292608"/>
          </a:xfrm>
          <a:prstGeom prst="rect">
            <a:avLst/>
          </a:prstGeom>
          <a:noFill/>
          <a:ln/>
        </p:spPr>
        <p:txBody>
          <a:bodyPr wrap="square" lIns="0" tIns="0" rIns="0" bIns="0" rtlCol="0" anchor="ctr"/>
          <a:lstStyle/>
          <a:p>
            <a:pPr algn="l" indent="0" marL="0">
              <a:buNone/>
            </a:pPr>
            <a:r>
              <a:rPr lang="en-US" sz="1050" b="1" dirty="0">
                <a:solidFill>
                  <a:srgbClr val="F26B21"/>
                </a:solidFill>
                <a:latin typeface="LINE Seed JP" pitchFamily="34" charset="0"/>
                <a:ea typeface="LINE Seed JP" pitchFamily="34" charset="-122"/>
                <a:cs typeface="LINE Seed JP" pitchFamily="34" charset="-120"/>
              </a:rPr>
              <a:t>7分　②上段 いまの流れ</a:t>
            </a:r>
            <a:endParaRPr lang="en-US" sz="1050" dirty="0"/>
          </a:p>
        </p:txBody>
      </p:sp>
      <p:sp>
        <p:nvSpPr>
          <p:cNvPr id="26" name="Text 24"/>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集客から再利用までの各段階で、現在行っている連絡や接客を書きます。</a:t>
            </a:r>
            <a:endParaRPr lang="en-US" sz="1300" dirty="0"/>
          </a:p>
        </p:txBody>
      </p:sp>
      <p:sp>
        <p:nvSpPr>
          <p:cNvPr id="28" name="Shape 25"/>
          <p:cNvSpPr/>
          <p:nvPr/>
        </p:nvSpPr>
        <p:spPr>
          <a:xfrm>
            <a:off x="548640" y="1783080"/>
            <a:ext cx="1929384" cy="402336"/>
          </a:xfrm>
          <a:prstGeom prst="roundRect">
            <a:avLst>
              <a:gd name="adj" fmla="val 50000"/>
            </a:avLst>
          </a:prstGeom>
          <a:solidFill>
            <a:srgbClr val="1C2B4A"/>
          </a:solidFill>
          <a:ln w="12700">
            <a:solidFill>
              <a:srgbClr val="1C2B4A"/>
            </a:solidFill>
            <a:prstDash val="solid"/>
          </a:ln>
        </p:spPr>
      </p:sp>
      <p:sp>
        <p:nvSpPr>
          <p:cNvPr id="29" name="Text 26"/>
          <p:cNvSpPr txBox="1"/>
          <p:nvPr/>
        </p:nvSpPr>
        <p:spPr>
          <a:xfrm>
            <a:off x="548640" y="1783080"/>
            <a:ext cx="1929384" cy="402336"/>
          </a:xfrm>
          <a:prstGeom prst="rect">
            <a:avLst/>
          </a:prstGeom>
          <a:noFill/>
          <a:ln/>
        </p:spPr>
        <p:txBody>
          <a:bodyPr wrap="square" lIns="0" tIns="0" rIns="0" bIns="0" rtlCol="0" anchor="ctr"/>
          <a:lstStyle/>
          <a:p>
            <a:pPr algn="ctr" indent="0" marL="0">
              <a:buNone/>
            </a:pPr>
            <a:endParaRPr lang="en-US" sz="1200" dirty="0"/>
          </a:p>
        </p:txBody>
      </p:sp>
      <p:pic>
        <p:nvPicPr>
          <p:cNvPr id="30"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13232" y="1865376"/>
            <a:ext cx="237744" cy="237744"/>
          </a:xfrm>
          <a:prstGeom prst="rect">
            <a:avLst/>
          </a:prstGeom>
        </p:spPr>
      </p:pic>
      <p:sp>
        <p:nvSpPr>
          <p:cNvPr id="31" name="Text 27"/>
          <p:cNvSpPr txBox="1"/>
          <p:nvPr/>
        </p:nvSpPr>
        <p:spPr>
          <a:xfrm>
            <a:off x="1005840" y="1783080"/>
            <a:ext cx="1380744"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集客</a:t>
            </a:r>
            <a:endParaRPr lang="en-US" sz="1200" dirty="0"/>
          </a:p>
        </p:txBody>
      </p:sp>
      <p:sp>
        <p:nvSpPr>
          <p:cNvPr id="32" name="Shape 28"/>
          <p:cNvSpPr/>
          <p:nvPr/>
        </p:nvSpPr>
        <p:spPr>
          <a:xfrm>
            <a:off x="2587752" y="1783080"/>
            <a:ext cx="1929384" cy="402336"/>
          </a:xfrm>
          <a:prstGeom prst="roundRect">
            <a:avLst>
              <a:gd name="adj" fmla="val 50000"/>
            </a:avLst>
          </a:prstGeom>
          <a:solidFill>
            <a:srgbClr val="1C2B4A"/>
          </a:solidFill>
          <a:ln w="12700">
            <a:solidFill>
              <a:srgbClr val="1C2B4A"/>
            </a:solidFill>
            <a:prstDash val="solid"/>
          </a:ln>
        </p:spPr>
      </p:sp>
      <p:sp>
        <p:nvSpPr>
          <p:cNvPr id="33" name="Text 29"/>
          <p:cNvSpPr txBox="1"/>
          <p:nvPr/>
        </p:nvSpPr>
        <p:spPr>
          <a:xfrm>
            <a:off x="2587752" y="1783080"/>
            <a:ext cx="1929384" cy="402336"/>
          </a:xfrm>
          <a:prstGeom prst="rect">
            <a:avLst/>
          </a:prstGeom>
          <a:noFill/>
          <a:ln/>
        </p:spPr>
        <p:txBody>
          <a:bodyPr wrap="square" lIns="0" tIns="0" rIns="0" bIns="0" rtlCol="0" anchor="ctr"/>
          <a:lstStyle/>
          <a:p>
            <a:pPr algn="ctr" indent="0" marL="0">
              <a:buNone/>
            </a:pPr>
            <a:endParaRPr lang="en-US" sz="1200" dirty="0"/>
          </a:p>
        </p:txBody>
      </p:sp>
      <p:pic>
        <p:nvPicPr>
          <p:cNvPr id="34"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52344" y="1865376"/>
            <a:ext cx="237744" cy="237744"/>
          </a:xfrm>
          <a:prstGeom prst="rect">
            <a:avLst/>
          </a:prstGeom>
        </p:spPr>
      </p:pic>
      <p:sp>
        <p:nvSpPr>
          <p:cNvPr id="35" name="Text 30"/>
          <p:cNvSpPr txBox="1"/>
          <p:nvPr/>
        </p:nvSpPr>
        <p:spPr>
          <a:xfrm>
            <a:off x="3044952" y="1783080"/>
            <a:ext cx="1380744"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つながる</a:t>
            </a:r>
            <a:endParaRPr lang="en-US" sz="1200" dirty="0"/>
          </a:p>
        </p:txBody>
      </p:sp>
      <p:sp>
        <p:nvSpPr>
          <p:cNvPr id="36" name="Shape 31"/>
          <p:cNvSpPr/>
          <p:nvPr/>
        </p:nvSpPr>
        <p:spPr>
          <a:xfrm>
            <a:off x="4626864" y="1783080"/>
            <a:ext cx="1929384" cy="402336"/>
          </a:xfrm>
          <a:prstGeom prst="roundRect">
            <a:avLst>
              <a:gd name="adj" fmla="val 50000"/>
            </a:avLst>
          </a:prstGeom>
          <a:solidFill>
            <a:srgbClr val="1C2B4A"/>
          </a:solidFill>
          <a:ln w="12700">
            <a:solidFill>
              <a:srgbClr val="1C2B4A"/>
            </a:solidFill>
            <a:prstDash val="solid"/>
          </a:ln>
        </p:spPr>
      </p:sp>
      <p:sp>
        <p:nvSpPr>
          <p:cNvPr id="37" name="Text 32"/>
          <p:cNvSpPr txBox="1"/>
          <p:nvPr/>
        </p:nvSpPr>
        <p:spPr>
          <a:xfrm>
            <a:off x="4626864" y="1783080"/>
            <a:ext cx="1929384" cy="402336"/>
          </a:xfrm>
          <a:prstGeom prst="rect">
            <a:avLst/>
          </a:prstGeom>
          <a:noFill/>
          <a:ln/>
        </p:spPr>
        <p:txBody>
          <a:bodyPr wrap="square" lIns="0" tIns="0" rIns="0" bIns="0" rtlCol="0" anchor="ctr"/>
          <a:lstStyle/>
          <a:p>
            <a:pPr algn="ctr" indent="0" marL="0">
              <a:buNone/>
            </a:pPr>
            <a:endParaRPr lang="en-US" sz="1200" dirty="0"/>
          </a:p>
        </p:txBody>
      </p:sp>
      <p:pic>
        <p:nvPicPr>
          <p:cNvPr id="38"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91456" y="1865376"/>
            <a:ext cx="237744" cy="237744"/>
          </a:xfrm>
          <a:prstGeom prst="rect">
            <a:avLst/>
          </a:prstGeom>
        </p:spPr>
      </p:pic>
      <p:sp>
        <p:nvSpPr>
          <p:cNvPr id="39" name="Text 33"/>
          <p:cNvSpPr txBox="1"/>
          <p:nvPr/>
        </p:nvSpPr>
        <p:spPr>
          <a:xfrm>
            <a:off x="5084064" y="1783080"/>
            <a:ext cx="1380744"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購入</a:t>
            </a:r>
            <a:endParaRPr lang="en-US" sz="1200" dirty="0"/>
          </a:p>
        </p:txBody>
      </p:sp>
      <p:sp>
        <p:nvSpPr>
          <p:cNvPr id="40" name="Shape 34"/>
          <p:cNvSpPr/>
          <p:nvPr/>
        </p:nvSpPr>
        <p:spPr>
          <a:xfrm>
            <a:off x="6665976" y="1783080"/>
            <a:ext cx="1929384" cy="402336"/>
          </a:xfrm>
          <a:prstGeom prst="roundRect">
            <a:avLst>
              <a:gd name="adj" fmla="val 50000"/>
            </a:avLst>
          </a:prstGeom>
          <a:solidFill>
            <a:srgbClr val="1C2B4A"/>
          </a:solidFill>
          <a:ln w="12700">
            <a:solidFill>
              <a:srgbClr val="1C2B4A"/>
            </a:solidFill>
            <a:prstDash val="solid"/>
          </a:ln>
        </p:spPr>
      </p:sp>
      <p:sp>
        <p:nvSpPr>
          <p:cNvPr id="41" name="Text 35"/>
          <p:cNvSpPr txBox="1"/>
          <p:nvPr/>
        </p:nvSpPr>
        <p:spPr>
          <a:xfrm>
            <a:off x="6665976" y="1783080"/>
            <a:ext cx="1929384" cy="402336"/>
          </a:xfrm>
          <a:prstGeom prst="rect">
            <a:avLst/>
          </a:prstGeom>
          <a:noFill/>
          <a:ln/>
        </p:spPr>
        <p:txBody>
          <a:bodyPr wrap="square" lIns="0" tIns="0" rIns="0" bIns="0" rtlCol="0" anchor="ctr"/>
          <a:lstStyle/>
          <a:p>
            <a:pPr algn="ctr" indent="0" marL="0">
              <a:buNone/>
            </a:pPr>
            <a:endParaRPr lang="en-US" sz="1200" dirty="0"/>
          </a:p>
        </p:txBody>
      </p:sp>
      <p:pic>
        <p:nvPicPr>
          <p:cNvPr id="42"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30568" y="1865376"/>
            <a:ext cx="237744" cy="237744"/>
          </a:xfrm>
          <a:prstGeom prst="rect">
            <a:avLst/>
          </a:prstGeom>
        </p:spPr>
      </p:pic>
      <p:sp>
        <p:nvSpPr>
          <p:cNvPr id="43" name="Text 36"/>
          <p:cNvSpPr txBox="1"/>
          <p:nvPr/>
        </p:nvSpPr>
        <p:spPr>
          <a:xfrm>
            <a:off x="7123176" y="1783080"/>
            <a:ext cx="1380744"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リピート</a:t>
            </a:r>
            <a:endParaRPr lang="en-US" sz="1200" dirty="0"/>
          </a:p>
        </p:txBody>
      </p:sp>
      <p:sp>
        <p:nvSpPr>
          <p:cNvPr id="44" name="Shape 37"/>
          <p:cNvSpPr/>
          <p:nvPr/>
        </p:nvSpPr>
        <p:spPr>
          <a:xfrm>
            <a:off x="548640" y="2286000"/>
            <a:ext cx="1929384" cy="1143000"/>
          </a:xfrm>
          <a:prstGeom prst="rect">
            <a:avLst/>
          </a:prstGeom>
          <a:solidFill>
            <a:srgbClr val="FFFFFF"/>
          </a:solidFill>
          <a:ln w="15875">
            <a:solidFill>
              <a:srgbClr val="F26B21"/>
            </a:solidFill>
            <a:prstDash val="dash"/>
          </a:ln>
        </p:spPr>
      </p:sp>
      <p:sp>
        <p:nvSpPr>
          <p:cNvPr id="45" name="Text 38"/>
          <p:cNvSpPr txBox="1"/>
          <p:nvPr/>
        </p:nvSpPr>
        <p:spPr>
          <a:xfrm>
            <a:off x="548640" y="2286000"/>
            <a:ext cx="1929384" cy="1143000"/>
          </a:xfrm>
          <a:prstGeom prst="rect">
            <a:avLst/>
          </a:prstGeom>
          <a:noFill/>
          <a:ln/>
        </p:spPr>
        <p:txBody>
          <a:bodyPr wrap="square" lIns="0" tIns="0" rIns="0" bIns="0" rtlCol="0" anchor="ctr"/>
          <a:lstStyle/>
          <a:p>
            <a:pPr algn="ctr" indent="0" marL="0">
              <a:lnSpc>
                <a:spcPct val="130000"/>
              </a:lnSpc>
              <a:buNone/>
            </a:pPr>
            <a:r>
              <a:rPr lang="en-US" sz="1100" dirty="0">
                <a:solidFill>
                  <a:srgbClr val="556176"/>
                </a:solidFill>
                <a:latin typeface="LINE Seed JP" pitchFamily="34" charset="0"/>
                <a:ea typeface="LINE Seed JP" pitchFamily="34" charset="-122"/>
                <a:cs typeface="LINE Seed JP" pitchFamily="34" charset="-120"/>
              </a:rPr>
              <a:t>いまやっていること</a:t>
            </a:r>
            <a:endParaRPr lang="en-US" sz="1100" dirty="0"/>
          </a:p>
          <a:p>
            <a:pPr algn="ctr" indent="0" marL="0">
              <a:lnSpc>
                <a:spcPct val="130000"/>
              </a:lnSpc>
              <a:buNone/>
            </a:pPr>
            <a:r>
              <a:rPr lang="en-US" sz="1100" dirty="0">
                <a:solidFill>
                  <a:srgbClr val="556176"/>
                </a:solidFill>
                <a:latin typeface="LINE Seed JP" pitchFamily="34" charset="0"/>
                <a:ea typeface="LINE Seed JP" pitchFamily="34" charset="-122"/>
                <a:cs typeface="LINE Seed JP" pitchFamily="34" charset="-120"/>
              </a:rPr>
              <a:t>お客さまがしていること</a:t>
            </a:r>
            <a:endParaRPr lang="en-US" sz="1100" dirty="0"/>
          </a:p>
        </p:txBody>
      </p:sp>
      <p:sp>
        <p:nvSpPr>
          <p:cNvPr id="46" name="Shape 39"/>
          <p:cNvSpPr/>
          <p:nvPr/>
        </p:nvSpPr>
        <p:spPr>
          <a:xfrm>
            <a:off x="2587752" y="2286000"/>
            <a:ext cx="1929384" cy="1143000"/>
          </a:xfrm>
          <a:prstGeom prst="rect">
            <a:avLst/>
          </a:prstGeom>
          <a:solidFill>
            <a:srgbClr val="FFFFFF"/>
          </a:solidFill>
          <a:ln w="15875">
            <a:solidFill>
              <a:srgbClr val="F26B21"/>
            </a:solidFill>
            <a:prstDash val="dash"/>
          </a:ln>
        </p:spPr>
      </p:sp>
      <p:sp>
        <p:nvSpPr>
          <p:cNvPr id="47" name="Text 40"/>
          <p:cNvSpPr txBox="1"/>
          <p:nvPr/>
        </p:nvSpPr>
        <p:spPr>
          <a:xfrm>
            <a:off x="2587752" y="2286000"/>
            <a:ext cx="1929384" cy="1143000"/>
          </a:xfrm>
          <a:prstGeom prst="rect">
            <a:avLst/>
          </a:prstGeom>
          <a:noFill/>
          <a:ln/>
        </p:spPr>
        <p:txBody>
          <a:bodyPr wrap="square" lIns="0" tIns="0" rIns="0" bIns="0" rtlCol="0" anchor="ctr"/>
          <a:lstStyle/>
          <a:p>
            <a:pPr algn="ctr" indent="0" marL="0">
              <a:lnSpc>
                <a:spcPct val="130000"/>
              </a:lnSpc>
              <a:buNone/>
            </a:pPr>
            <a:r>
              <a:rPr lang="en-US" sz="1100" dirty="0">
                <a:solidFill>
                  <a:srgbClr val="556176"/>
                </a:solidFill>
                <a:latin typeface="LINE Seed JP" pitchFamily="34" charset="0"/>
                <a:ea typeface="LINE Seed JP" pitchFamily="34" charset="-122"/>
                <a:cs typeface="LINE Seed JP" pitchFamily="34" charset="-120"/>
              </a:rPr>
              <a:t>いまやっていること</a:t>
            </a:r>
            <a:endParaRPr lang="en-US" sz="1100" dirty="0"/>
          </a:p>
          <a:p>
            <a:pPr algn="ctr" indent="0" marL="0">
              <a:lnSpc>
                <a:spcPct val="130000"/>
              </a:lnSpc>
              <a:buNone/>
            </a:pPr>
            <a:r>
              <a:rPr lang="en-US" sz="1100" dirty="0">
                <a:solidFill>
                  <a:srgbClr val="556176"/>
                </a:solidFill>
                <a:latin typeface="LINE Seed JP" pitchFamily="34" charset="0"/>
                <a:ea typeface="LINE Seed JP" pitchFamily="34" charset="-122"/>
                <a:cs typeface="LINE Seed JP" pitchFamily="34" charset="-120"/>
              </a:rPr>
              <a:t>お客さまがしていること</a:t>
            </a:r>
            <a:endParaRPr lang="en-US" sz="1100" dirty="0"/>
          </a:p>
        </p:txBody>
      </p:sp>
      <p:sp>
        <p:nvSpPr>
          <p:cNvPr id="48" name="Shape 41"/>
          <p:cNvSpPr/>
          <p:nvPr/>
        </p:nvSpPr>
        <p:spPr>
          <a:xfrm>
            <a:off x="4626864" y="2286000"/>
            <a:ext cx="1929384" cy="1143000"/>
          </a:xfrm>
          <a:prstGeom prst="rect">
            <a:avLst/>
          </a:prstGeom>
          <a:solidFill>
            <a:srgbClr val="FFFFFF"/>
          </a:solidFill>
          <a:ln w="15875">
            <a:solidFill>
              <a:srgbClr val="F26B21"/>
            </a:solidFill>
            <a:prstDash val="dash"/>
          </a:ln>
        </p:spPr>
      </p:sp>
      <p:sp>
        <p:nvSpPr>
          <p:cNvPr id="49" name="Text 42"/>
          <p:cNvSpPr txBox="1"/>
          <p:nvPr/>
        </p:nvSpPr>
        <p:spPr>
          <a:xfrm>
            <a:off x="4626864" y="2286000"/>
            <a:ext cx="1929384" cy="1143000"/>
          </a:xfrm>
          <a:prstGeom prst="rect">
            <a:avLst/>
          </a:prstGeom>
          <a:noFill/>
          <a:ln/>
        </p:spPr>
        <p:txBody>
          <a:bodyPr wrap="square" lIns="0" tIns="0" rIns="0" bIns="0" rtlCol="0" anchor="ctr"/>
          <a:lstStyle/>
          <a:p>
            <a:pPr algn="ctr" indent="0" marL="0">
              <a:lnSpc>
                <a:spcPct val="130000"/>
              </a:lnSpc>
              <a:buNone/>
            </a:pPr>
            <a:r>
              <a:rPr lang="en-US" sz="1100" dirty="0">
                <a:solidFill>
                  <a:srgbClr val="556176"/>
                </a:solidFill>
                <a:latin typeface="LINE Seed JP" pitchFamily="34" charset="0"/>
                <a:ea typeface="LINE Seed JP" pitchFamily="34" charset="-122"/>
                <a:cs typeface="LINE Seed JP" pitchFamily="34" charset="-120"/>
              </a:rPr>
              <a:t>いまやっていること</a:t>
            </a:r>
            <a:endParaRPr lang="en-US" sz="1100" dirty="0"/>
          </a:p>
          <a:p>
            <a:pPr algn="ctr" indent="0" marL="0">
              <a:lnSpc>
                <a:spcPct val="130000"/>
              </a:lnSpc>
              <a:buNone/>
            </a:pPr>
            <a:r>
              <a:rPr lang="en-US" sz="1100" dirty="0">
                <a:solidFill>
                  <a:srgbClr val="556176"/>
                </a:solidFill>
                <a:latin typeface="LINE Seed JP" pitchFamily="34" charset="0"/>
                <a:ea typeface="LINE Seed JP" pitchFamily="34" charset="-122"/>
                <a:cs typeface="LINE Seed JP" pitchFamily="34" charset="-120"/>
              </a:rPr>
              <a:t>お客さまがしていること</a:t>
            </a:r>
            <a:endParaRPr lang="en-US" sz="1100" dirty="0"/>
          </a:p>
        </p:txBody>
      </p:sp>
      <p:sp>
        <p:nvSpPr>
          <p:cNvPr id="50" name="Shape 43"/>
          <p:cNvSpPr/>
          <p:nvPr/>
        </p:nvSpPr>
        <p:spPr>
          <a:xfrm>
            <a:off x="6665976" y="2286000"/>
            <a:ext cx="1929384" cy="1143000"/>
          </a:xfrm>
          <a:prstGeom prst="rect">
            <a:avLst/>
          </a:prstGeom>
          <a:solidFill>
            <a:srgbClr val="FFFFFF"/>
          </a:solidFill>
          <a:ln w="15875">
            <a:solidFill>
              <a:srgbClr val="F26B21"/>
            </a:solidFill>
            <a:prstDash val="dash"/>
          </a:ln>
        </p:spPr>
      </p:sp>
      <p:sp>
        <p:nvSpPr>
          <p:cNvPr id="51" name="Text 44"/>
          <p:cNvSpPr txBox="1"/>
          <p:nvPr/>
        </p:nvSpPr>
        <p:spPr>
          <a:xfrm>
            <a:off x="6665976" y="2286000"/>
            <a:ext cx="1929384" cy="1143000"/>
          </a:xfrm>
          <a:prstGeom prst="rect">
            <a:avLst/>
          </a:prstGeom>
          <a:noFill/>
          <a:ln/>
        </p:spPr>
        <p:txBody>
          <a:bodyPr wrap="square" lIns="0" tIns="0" rIns="0" bIns="0" rtlCol="0" anchor="ctr"/>
          <a:lstStyle/>
          <a:p>
            <a:pPr algn="ctr" indent="0" marL="0">
              <a:lnSpc>
                <a:spcPct val="130000"/>
              </a:lnSpc>
              <a:buNone/>
            </a:pPr>
            <a:r>
              <a:rPr lang="en-US" sz="1100" dirty="0">
                <a:solidFill>
                  <a:srgbClr val="556176"/>
                </a:solidFill>
                <a:latin typeface="LINE Seed JP" pitchFamily="34" charset="0"/>
                <a:ea typeface="LINE Seed JP" pitchFamily="34" charset="-122"/>
                <a:cs typeface="LINE Seed JP" pitchFamily="34" charset="-120"/>
              </a:rPr>
              <a:t>いまやっていること</a:t>
            </a:r>
            <a:endParaRPr lang="en-US" sz="1100" dirty="0"/>
          </a:p>
          <a:p>
            <a:pPr algn="ctr" indent="0" marL="0">
              <a:lnSpc>
                <a:spcPct val="130000"/>
              </a:lnSpc>
              <a:buNone/>
            </a:pPr>
            <a:r>
              <a:rPr lang="en-US" sz="1100" dirty="0">
                <a:solidFill>
                  <a:srgbClr val="556176"/>
                </a:solidFill>
                <a:latin typeface="LINE Seed JP" pitchFamily="34" charset="0"/>
                <a:ea typeface="LINE Seed JP" pitchFamily="34" charset="-122"/>
                <a:cs typeface="LINE Seed JP" pitchFamily="34" charset="-120"/>
              </a:rPr>
              <a:t>お客さまがしていること</a:t>
            </a:r>
            <a:endParaRPr lang="en-US" sz="1100" dirty="0"/>
          </a:p>
        </p:txBody>
      </p:sp>
      <p:sp>
        <p:nvSpPr>
          <p:cNvPr id="52" name="Shape 45"/>
          <p:cNvSpPr/>
          <p:nvPr/>
        </p:nvSpPr>
        <p:spPr>
          <a:xfrm>
            <a:off x="548640" y="3749040"/>
            <a:ext cx="109728" cy="109728"/>
          </a:xfrm>
          <a:prstGeom prst="ellipse">
            <a:avLst/>
          </a:prstGeom>
          <a:solidFill>
            <a:srgbClr val="F26B21"/>
          </a:solidFill>
          <a:ln w="12700">
            <a:solidFill>
              <a:srgbClr val="F26B21"/>
            </a:solidFill>
            <a:prstDash val="solid"/>
          </a:ln>
        </p:spPr>
      </p:sp>
      <p:sp>
        <p:nvSpPr>
          <p:cNvPr id="53" name="Text 46"/>
          <p:cNvSpPr txBox="1"/>
          <p:nvPr/>
        </p:nvSpPr>
        <p:spPr>
          <a:xfrm>
            <a:off x="777240" y="3639312"/>
            <a:ext cx="6629400" cy="320040"/>
          </a:xfrm>
          <a:prstGeom prst="rect">
            <a:avLst/>
          </a:prstGeom>
          <a:noFill/>
          <a:ln/>
        </p:spPr>
        <p:txBody>
          <a:bodyPr wrap="square" lIns="0" tIns="0" rIns="0" bIns="0" rtlCol="0" anchor="t"/>
          <a:lstStyle/>
          <a:p>
            <a:pPr algn="l" indent="0" marL="0">
              <a:lnSpc>
                <a:spcPct val="115000"/>
              </a:lnSpc>
              <a:buNone/>
            </a:pPr>
            <a:r>
              <a:rPr lang="en-US" sz="1300" dirty="0">
                <a:solidFill>
                  <a:srgbClr val="1C2B4A"/>
                </a:solidFill>
                <a:latin typeface="LINE Seed JP" pitchFamily="34" charset="0"/>
                <a:ea typeface="LINE Seed JP" pitchFamily="34" charset="-122"/>
                <a:cs typeface="LINE Seed JP" pitchFamily="34" charset="-120"/>
              </a:rPr>
              <a:t>やっていない段階は「なし」と書く</a:t>
            </a:r>
            <a:endParaRPr lang="en-US" sz="13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endParaRPr lang="en-US" sz="1000" dirty="0"/>
          </a:p>
        </p:txBody>
      </p:sp>
      <p:sp>
        <p:nvSpPr>
          <p:cNvPr id="4" name="Text 2"/>
          <p:cNvSpPr txBox="1"/>
          <p:nvPr/>
        </p:nvSpPr>
        <p:spPr>
          <a:xfrm>
            <a:off x="548640" y="603504"/>
            <a:ext cx="658368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4段階それぞれの目指す姿を書く</a:t>
            </a:r>
            <a:endParaRPr lang="en-US" sz="2400" dirty="0"/>
          </a:p>
        </p:txBody>
      </p:sp>
      <p:sp>
        <p:nvSpPr>
          <p:cNvPr id="5" name="Shape 3"/>
          <p:cNvSpPr/>
          <p:nvPr/>
        </p:nvSpPr>
        <p:spPr>
          <a:xfrm>
            <a:off x="7269480" y="384048"/>
            <a:ext cx="1325880" cy="146304"/>
          </a:xfrm>
          <a:prstGeom prst="roundRect">
            <a:avLst>
              <a:gd name="adj" fmla="val 31250"/>
            </a:avLst>
          </a:prstGeom>
          <a:solidFill>
            <a:srgbClr val="EEF2F8"/>
          </a:solidFill>
          <a:ln w="12700">
            <a:solidFill>
              <a:srgbClr val="EEF2F8"/>
            </a:solidFill>
            <a:prstDash val="solid"/>
          </a:ln>
        </p:spPr>
      </p:sp>
      <p:sp>
        <p:nvSpPr>
          <p:cNvPr id="6" name="Text 4"/>
          <p:cNvSpPr txBox="1"/>
          <p:nvPr/>
        </p:nvSpPr>
        <p:spPr>
          <a:xfrm>
            <a:off x="7360920" y="384048"/>
            <a:ext cx="1143000" cy="146304"/>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① 基本情報</a:t>
            </a:r>
            <a:endParaRPr lang="en-US" sz="550" dirty="0"/>
          </a:p>
        </p:txBody>
      </p:sp>
      <p:sp>
        <p:nvSpPr>
          <p:cNvPr id="7" name="Shape 5"/>
          <p:cNvSpPr/>
          <p:nvPr/>
        </p:nvSpPr>
        <p:spPr>
          <a:xfrm>
            <a:off x="7269480" y="566928"/>
            <a:ext cx="1325880" cy="198425"/>
          </a:xfrm>
          <a:prstGeom prst="roundRect">
            <a:avLst>
              <a:gd name="adj" fmla="val 23041"/>
            </a:avLst>
          </a:prstGeom>
          <a:solidFill>
            <a:srgbClr val="EEF2F8"/>
          </a:solidFill>
          <a:ln w="12700">
            <a:solidFill>
              <a:srgbClr val="EEF2F8"/>
            </a:solidFill>
            <a:prstDash val="solid"/>
          </a:ln>
        </p:spPr>
      </p:sp>
      <p:sp>
        <p:nvSpPr>
          <p:cNvPr id="8" name="Text 6"/>
          <p:cNvSpPr txBox="1"/>
          <p:nvPr/>
        </p:nvSpPr>
        <p:spPr>
          <a:xfrm>
            <a:off x="7360920" y="566928"/>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上段 いま</a:t>
            </a:r>
            <a:endParaRPr lang="en-US" sz="550" dirty="0"/>
          </a:p>
        </p:txBody>
      </p:sp>
      <p:sp>
        <p:nvSpPr>
          <p:cNvPr id="9" name="Shape 7"/>
          <p:cNvSpPr/>
          <p:nvPr/>
        </p:nvSpPr>
        <p:spPr>
          <a:xfrm>
            <a:off x="7882128" y="603504"/>
            <a:ext cx="146304" cy="125273"/>
          </a:xfrm>
          <a:prstGeom prst="rect">
            <a:avLst/>
          </a:prstGeom>
          <a:solidFill>
            <a:srgbClr val="FFFFFF"/>
          </a:solidFill>
          <a:ln w="6350">
            <a:solidFill>
              <a:srgbClr val="C9D2E3"/>
            </a:solidFill>
            <a:prstDash val="solid"/>
          </a:ln>
        </p:spPr>
      </p:sp>
      <p:sp>
        <p:nvSpPr>
          <p:cNvPr id="10" name="Shape 8"/>
          <p:cNvSpPr/>
          <p:nvPr/>
        </p:nvSpPr>
        <p:spPr>
          <a:xfrm>
            <a:off x="8055864" y="603504"/>
            <a:ext cx="146304" cy="125273"/>
          </a:xfrm>
          <a:prstGeom prst="rect">
            <a:avLst/>
          </a:prstGeom>
          <a:solidFill>
            <a:srgbClr val="FFFFFF"/>
          </a:solidFill>
          <a:ln w="6350">
            <a:solidFill>
              <a:srgbClr val="C9D2E3"/>
            </a:solidFill>
            <a:prstDash val="solid"/>
          </a:ln>
        </p:spPr>
      </p:sp>
      <p:sp>
        <p:nvSpPr>
          <p:cNvPr id="11" name="Shape 9"/>
          <p:cNvSpPr/>
          <p:nvPr/>
        </p:nvSpPr>
        <p:spPr>
          <a:xfrm>
            <a:off x="8229600" y="603504"/>
            <a:ext cx="146304" cy="125273"/>
          </a:xfrm>
          <a:prstGeom prst="rect">
            <a:avLst/>
          </a:prstGeom>
          <a:solidFill>
            <a:srgbClr val="FFFFFF"/>
          </a:solidFill>
          <a:ln w="6350">
            <a:solidFill>
              <a:srgbClr val="C9D2E3"/>
            </a:solidFill>
            <a:prstDash val="solid"/>
          </a:ln>
        </p:spPr>
      </p:sp>
      <p:sp>
        <p:nvSpPr>
          <p:cNvPr id="12" name="Shape 10"/>
          <p:cNvSpPr/>
          <p:nvPr/>
        </p:nvSpPr>
        <p:spPr>
          <a:xfrm>
            <a:off x="8403336" y="603504"/>
            <a:ext cx="146304" cy="125273"/>
          </a:xfrm>
          <a:prstGeom prst="rect">
            <a:avLst/>
          </a:prstGeom>
          <a:solidFill>
            <a:srgbClr val="FFFFFF"/>
          </a:solidFill>
          <a:ln w="6350">
            <a:solidFill>
              <a:srgbClr val="C9D2E3"/>
            </a:solidFill>
            <a:prstDash val="solid"/>
          </a:ln>
        </p:spPr>
      </p:sp>
      <p:sp>
        <p:nvSpPr>
          <p:cNvPr id="13" name="Shape 11"/>
          <p:cNvSpPr/>
          <p:nvPr/>
        </p:nvSpPr>
        <p:spPr>
          <a:xfrm>
            <a:off x="7269480" y="801929"/>
            <a:ext cx="1325880" cy="198425"/>
          </a:xfrm>
          <a:prstGeom prst="roundRect">
            <a:avLst>
              <a:gd name="adj" fmla="val 23041"/>
            </a:avLst>
          </a:prstGeom>
          <a:solidFill>
            <a:srgbClr val="FDEBDF"/>
          </a:solidFill>
          <a:ln w="15875">
            <a:solidFill>
              <a:srgbClr val="F26B21"/>
            </a:solidFill>
            <a:prstDash val="solid"/>
          </a:ln>
        </p:spPr>
      </p:sp>
      <p:sp>
        <p:nvSpPr>
          <p:cNvPr id="14" name="Text 12"/>
          <p:cNvSpPr txBox="1"/>
          <p:nvPr/>
        </p:nvSpPr>
        <p:spPr>
          <a:xfrm>
            <a:off x="7360920" y="801929"/>
            <a:ext cx="566928" cy="198425"/>
          </a:xfrm>
          <a:prstGeom prst="rect">
            <a:avLst/>
          </a:prstGeom>
          <a:noFill/>
          <a:ln/>
        </p:spPr>
        <p:txBody>
          <a:bodyPr wrap="square" lIns="0" tIns="0" rIns="0" bIns="0" rtlCol="0" anchor="ctr"/>
          <a:lstStyle/>
          <a:p>
            <a:pPr algn="l" indent="0" marL="0">
              <a:buNone/>
            </a:pPr>
            <a:r>
              <a:rPr lang="en-US" sz="550" b="1" dirty="0">
                <a:solidFill>
                  <a:srgbClr val="F26B21"/>
                </a:solidFill>
                <a:latin typeface="LINE Seed JP" pitchFamily="34" charset="0"/>
                <a:ea typeface="LINE Seed JP" pitchFamily="34" charset="-122"/>
                <a:cs typeface="LINE Seed JP" pitchFamily="34" charset="-120"/>
              </a:rPr>
              <a:t>② 下段 理想</a:t>
            </a:r>
            <a:endParaRPr lang="en-US" sz="550" dirty="0"/>
          </a:p>
        </p:txBody>
      </p:sp>
      <p:sp>
        <p:nvSpPr>
          <p:cNvPr id="15" name="Shape 13"/>
          <p:cNvSpPr/>
          <p:nvPr/>
        </p:nvSpPr>
        <p:spPr>
          <a:xfrm>
            <a:off x="7882128" y="838505"/>
            <a:ext cx="146304" cy="125273"/>
          </a:xfrm>
          <a:prstGeom prst="rect">
            <a:avLst/>
          </a:prstGeom>
          <a:solidFill>
            <a:srgbClr val="FFFFFF"/>
          </a:solidFill>
          <a:ln w="6350">
            <a:solidFill>
              <a:srgbClr val="F26B21"/>
            </a:solidFill>
            <a:prstDash val="solid"/>
          </a:ln>
        </p:spPr>
      </p:sp>
      <p:sp>
        <p:nvSpPr>
          <p:cNvPr id="16" name="Shape 14"/>
          <p:cNvSpPr/>
          <p:nvPr/>
        </p:nvSpPr>
        <p:spPr>
          <a:xfrm>
            <a:off x="8055864" y="838505"/>
            <a:ext cx="146304" cy="125273"/>
          </a:xfrm>
          <a:prstGeom prst="rect">
            <a:avLst/>
          </a:prstGeom>
          <a:solidFill>
            <a:srgbClr val="FFFFFF"/>
          </a:solidFill>
          <a:ln w="6350">
            <a:solidFill>
              <a:srgbClr val="F26B21"/>
            </a:solidFill>
            <a:prstDash val="solid"/>
          </a:ln>
        </p:spPr>
      </p:sp>
      <p:sp>
        <p:nvSpPr>
          <p:cNvPr id="17" name="Shape 15"/>
          <p:cNvSpPr/>
          <p:nvPr/>
        </p:nvSpPr>
        <p:spPr>
          <a:xfrm>
            <a:off x="8229600" y="838505"/>
            <a:ext cx="146304" cy="125273"/>
          </a:xfrm>
          <a:prstGeom prst="rect">
            <a:avLst/>
          </a:prstGeom>
          <a:solidFill>
            <a:srgbClr val="FFFFFF"/>
          </a:solidFill>
          <a:ln w="6350">
            <a:solidFill>
              <a:srgbClr val="F26B21"/>
            </a:solidFill>
            <a:prstDash val="solid"/>
          </a:ln>
        </p:spPr>
      </p:sp>
      <p:sp>
        <p:nvSpPr>
          <p:cNvPr id="18" name="Shape 16"/>
          <p:cNvSpPr/>
          <p:nvPr/>
        </p:nvSpPr>
        <p:spPr>
          <a:xfrm>
            <a:off x="8403336" y="838505"/>
            <a:ext cx="146304" cy="125273"/>
          </a:xfrm>
          <a:prstGeom prst="rect">
            <a:avLst/>
          </a:prstGeom>
          <a:solidFill>
            <a:srgbClr val="FFFFFF"/>
          </a:solidFill>
          <a:ln w="6350">
            <a:solidFill>
              <a:srgbClr val="F26B21"/>
            </a:solidFill>
            <a:prstDash val="solid"/>
          </a:ln>
        </p:spPr>
      </p:sp>
      <p:sp>
        <p:nvSpPr>
          <p:cNvPr id="19" name="Shape 17"/>
          <p:cNvSpPr/>
          <p:nvPr/>
        </p:nvSpPr>
        <p:spPr>
          <a:xfrm>
            <a:off x="7269480" y="1036930"/>
            <a:ext cx="1325880" cy="146304"/>
          </a:xfrm>
          <a:prstGeom prst="roundRect">
            <a:avLst>
              <a:gd name="adj" fmla="val 31250"/>
            </a:avLst>
          </a:prstGeom>
          <a:solidFill>
            <a:srgbClr val="EEF2F8"/>
          </a:solidFill>
          <a:ln w="12700">
            <a:solidFill>
              <a:srgbClr val="EEF2F8"/>
            </a:solidFill>
            <a:prstDash val="solid"/>
          </a:ln>
        </p:spPr>
      </p:sp>
      <p:sp>
        <p:nvSpPr>
          <p:cNvPr id="20" name="Text 18"/>
          <p:cNvSpPr txBox="1"/>
          <p:nvPr/>
        </p:nvSpPr>
        <p:spPr>
          <a:xfrm>
            <a:off x="7360920" y="1036930"/>
            <a:ext cx="1143000" cy="146304"/>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③ 増やしたい行動と目標</a:t>
            </a:r>
            <a:endParaRPr lang="en-US" sz="550" dirty="0"/>
          </a:p>
        </p:txBody>
      </p:sp>
      <p:sp>
        <p:nvSpPr>
          <p:cNvPr id="21" name="Text 19"/>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22" name="Text 20"/>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32 / 36</a:t>
            </a:r>
            <a:endParaRPr lang="en-US" sz="800" dirty="0"/>
          </a:p>
        </p:txBody>
      </p:sp>
      <p:sp>
        <p:nvSpPr>
          <p:cNvPr id="23" name="Shape 21"/>
          <p:cNvSpPr/>
          <p:nvPr/>
        </p:nvSpPr>
        <p:spPr>
          <a:xfrm>
            <a:off x="548640" y="292608"/>
            <a:ext cx="905256" cy="292608"/>
          </a:xfrm>
          <a:prstGeom prst="roundRect">
            <a:avLst>
              <a:gd name="adj" fmla="val 50000"/>
            </a:avLst>
          </a:prstGeom>
          <a:solidFill>
            <a:srgbClr val="F26B21"/>
          </a:solidFill>
          <a:ln w="12700">
            <a:solidFill>
              <a:srgbClr val="F26B21"/>
            </a:solidFill>
            <a:prstDash val="solid"/>
          </a:ln>
        </p:spPr>
      </p:sp>
      <p:sp>
        <p:nvSpPr>
          <p:cNvPr id="24" name="Text 22"/>
          <p:cNvSpPr txBox="1"/>
          <p:nvPr/>
        </p:nvSpPr>
        <p:spPr>
          <a:xfrm>
            <a:off x="548640" y="292608"/>
            <a:ext cx="905256" cy="29260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ワーク3</a:t>
            </a:r>
            <a:endParaRPr lang="en-US" sz="1050" dirty="0"/>
          </a:p>
        </p:txBody>
      </p:sp>
      <p:sp>
        <p:nvSpPr>
          <p:cNvPr id="25" name="Text 23"/>
          <p:cNvSpPr txBox="1"/>
          <p:nvPr/>
        </p:nvSpPr>
        <p:spPr>
          <a:xfrm>
            <a:off x="1563624" y="292608"/>
            <a:ext cx="4572000" cy="292608"/>
          </a:xfrm>
          <a:prstGeom prst="rect">
            <a:avLst/>
          </a:prstGeom>
          <a:noFill/>
          <a:ln/>
        </p:spPr>
        <p:txBody>
          <a:bodyPr wrap="square" lIns="0" tIns="0" rIns="0" bIns="0" rtlCol="0" anchor="ctr"/>
          <a:lstStyle/>
          <a:p>
            <a:pPr algn="l" indent="0" marL="0">
              <a:buNone/>
            </a:pPr>
            <a:r>
              <a:rPr lang="en-US" sz="1050" b="1" dirty="0">
                <a:solidFill>
                  <a:srgbClr val="F26B21"/>
                </a:solidFill>
                <a:latin typeface="LINE Seed JP" pitchFamily="34" charset="0"/>
                <a:ea typeface="LINE Seed JP" pitchFamily="34" charset="-122"/>
                <a:cs typeface="LINE Seed JP" pitchFamily="34" charset="-120"/>
              </a:rPr>
              <a:t>8分　②下段 理想の流れ</a:t>
            </a:r>
            <a:endParaRPr lang="en-US" sz="1050" dirty="0"/>
          </a:p>
        </p:txBody>
      </p:sp>
      <p:sp>
        <p:nvSpPr>
          <p:cNvPr id="26" name="Text 24"/>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今後どう変えたいかを考え、誰にいつ何をするかまで具体的に書きます。</a:t>
            </a:r>
            <a:endParaRPr lang="en-US" sz="1300" dirty="0"/>
          </a:p>
        </p:txBody>
      </p:sp>
      <p:sp>
        <p:nvSpPr>
          <p:cNvPr id="28" name="Shape 25"/>
          <p:cNvSpPr/>
          <p:nvPr/>
        </p:nvSpPr>
        <p:spPr>
          <a:xfrm>
            <a:off x="548640" y="1783080"/>
            <a:ext cx="1929384" cy="402336"/>
          </a:xfrm>
          <a:prstGeom prst="roundRect">
            <a:avLst>
              <a:gd name="adj" fmla="val 50000"/>
            </a:avLst>
          </a:prstGeom>
          <a:solidFill>
            <a:srgbClr val="1C2B4A"/>
          </a:solidFill>
          <a:ln w="12700">
            <a:solidFill>
              <a:srgbClr val="1C2B4A"/>
            </a:solidFill>
            <a:prstDash val="solid"/>
          </a:ln>
        </p:spPr>
      </p:sp>
      <p:sp>
        <p:nvSpPr>
          <p:cNvPr id="29" name="Text 26"/>
          <p:cNvSpPr txBox="1"/>
          <p:nvPr/>
        </p:nvSpPr>
        <p:spPr>
          <a:xfrm>
            <a:off x="548640" y="1783080"/>
            <a:ext cx="1929384" cy="402336"/>
          </a:xfrm>
          <a:prstGeom prst="rect">
            <a:avLst/>
          </a:prstGeom>
          <a:noFill/>
          <a:ln/>
        </p:spPr>
        <p:txBody>
          <a:bodyPr wrap="square" lIns="0" tIns="0" rIns="0" bIns="0" rtlCol="0" anchor="ctr"/>
          <a:lstStyle/>
          <a:p>
            <a:pPr algn="ctr" indent="0" marL="0">
              <a:buNone/>
            </a:pPr>
            <a:endParaRPr lang="en-US" sz="1200" dirty="0"/>
          </a:p>
        </p:txBody>
      </p:sp>
      <p:pic>
        <p:nvPicPr>
          <p:cNvPr id="30"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13232" y="1865376"/>
            <a:ext cx="237744" cy="237744"/>
          </a:xfrm>
          <a:prstGeom prst="rect">
            <a:avLst/>
          </a:prstGeom>
        </p:spPr>
      </p:pic>
      <p:sp>
        <p:nvSpPr>
          <p:cNvPr id="31" name="Text 27"/>
          <p:cNvSpPr txBox="1"/>
          <p:nvPr/>
        </p:nvSpPr>
        <p:spPr>
          <a:xfrm>
            <a:off x="1005840" y="1783080"/>
            <a:ext cx="1380744"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集客</a:t>
            </a:r>
            <a:endParaRPr lang="en-US" sz="1200" dirty="0"/>
          </a:p>
        </p:txBody>
      </p:sp>
      <p:sp>
        <p:nvSpPr>
          <p:cNvPr id="32" name="Shape 28"/>
          <p:cNvSpPr/>
          <p:nvPr/>
        </p:nvSpPr>
        <p:spPr>
          <a:xfrm>
            <a:off x="2587752" y="1783080"/>
            <a:ext cx="1929384" cy="402336"/>
          </a:xfrm>
          <a:prstGeom prst="roundRect">
            <a:avLst>
              <a:gd name="adj" fmla="val 50000"/>
            </a:avLst>
          </a:prstGeom>
          <a:solidFill>
            <a:srgbClr val="1C2B4A"/>
          </a:solidFill>
          <a:ln w="12700">
            <a:solidFill>
              <a:srgbClr val="1C2B4A"/>
            </a:solidFill>
            <a:prstDash val="solid"/>
          </a:ln>
        </p:spPr>
      </p:sp>
      <p:sp>
        <p:nvSpPr>
          <p:cNvPr id="33" name="Text 29"/>
          <p:cNvSpPr txBox="1"/>
          <p:nvPr/>
        </p:nvSpPr>
        <p:spPr>
          <a:xfrm>
            <a:off x="2587752" y="1783080"/>
            <a:ext cx="1929384" cy="402336"/>
          </a:xfrm>
          <a:prstGeom prst="rect">
            <a:avLst/>
          </a:prstGeom>
          <a:noFill/>
          <a:ln/>
        </p:spPr>
        <p:txBody>
          <a:bodyPr wrap="square" lIns="0" tIns="0" rIns="0" bIns="0" rtlCol="0" anchor="ctr"/>
          <a:lstStyle/>
          <a:p>
            <a:pPr algn="ctr" indent="0" marL="0">
              <a:buNone/>
            </a:pPr>
            <a:endParaRPr lang="en-US" sz="1200" dirty="0"/>
          </a:p>
        </p:txBody>
      </p:sp>
      <p:pic>
        <p:nvPicPr>
          <p:cNvPr id="34"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52344" y="1865376"/>
            <a:ext cx="237744" cy="237744"/>
          </a:xfrm>
          <a:prstGeom prst="rect">
            <a:avLst/>
          </a:prstGeom>
        </p:spPr>
      </p:pic>
      <p:sp>
        <p:nvSpPr>
          <p:cNvPr id="35" name="Text 30"/>
          <p:cNvSpPr txBox="1"/>
          <p:nvPr/>
        </p:nvSpPr>
        <p:spPr>
          <a:xfrm>
            <a:off x="3044952" y="1783080"/>
            <a:ext cx="1380744"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つながる</a:t>
            </a:r>
            <a:endParaRPr lang="en-US" sz="1200" dirty="0"/>
          </a:p>
        </p:txBody>
      </p:sp>
      <p:sp>
        <p:nvSpPr>
          <p:cNvPr id="36" name="Shape 31"/>
          <p:cNvSpPr/>
          <p:nvPr/>
        </p:nvSpPr>
        <p:spPr>
          <a:xfrm>
            <a:off x="4626864" y="1783080"/>
            <a:ext cx="1929384" cy="402336"/>
          </a:xfrm>
          <a:prstGeom prst="roundRect">
            <a:avLst>
              <a:gd name="adj" fmla="val 50000"/>
            </a:avLst>
          </a:prstGeom>
          <a:solidFill>
            <a:srgbClr val="1C2B4A"/>
          </a:solidFill>
          <a:ln w="12700">
            <a:solidFill>
              <a:srgbClr val="1C2B4A"/>
            </a:solidFill>
            <a:prstDash val="solid"/>
          </a:ln>
        </p:spPr>
      </p:sp>
      <p:sp>
        <p:nvSpPr>
          <p:cNvPr id="37" name="Text 32"/>
          <p:cNvSpPr txBox="1"/>
          <p:nvPr/>
        </p:nvSpPr>
        <p:spPr>
          <a:xfrm>
            <a:off x="4626864" y="1783080"/>
            <a:ext cx="1929384" cy="402336"/>
          </a:xfrm>
          <a:prstGeom prst="rect">
            <a:avLst/>
          </a:prstGeom>
          <a:noFill/>
          <a:ln/>
        </p:spPr>
        <p:txBody>
          <a:bodyPr wrap="square" lIns="0" tIns="0" rIns="0" bIns="0" rtlCol="0" anchor="ctr"/>
          <a:lstStyle/>
          <a:p>
            <a:pPr algn="ctr" indent="0" marL="0">
              <a:buNone/>
            </a:pPr>
            <a:endParaRPr lang="en-US" sz="1200" dirty="0"/>
          </a:p>
        </p:txBody>
      </p:sp>
      <p:pic>
        <p:nvPicPr>
          <p:cNvPr id="38"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91456" y="1865376"/>
            <a:ext cx="237744" cy="237744"/>
          </a:xfrm>
          <a:prstGeom prst="rect">
            <a:avLst/>
          </a:prstGeom>
        </p:spPr>
      </p:pic>
      <p:sp>
        <p:nvSpPr>
          <p:cNvPr id="39" name="Text 33"/>
          <p:cNvSpPr txBox="1"/>
          <p:nvPr/>
        </p:nvSpPr>
        <p:spPr>
          <a:xfrm>
            <a:off x="5084064" y="1783080"/>
            <a:ext cx="1380744"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購入</a:t>
            </a:r>
            <a:endParaRPr lang="en-US" sz="1200" dirty="0"/>
          </a:p>
        </p:txBody>
      </p:sp>
      <p:sp>
        <p:nvSpPr>
          <p:cNvPr id="40" name="Shape 34"/>
          <p:cNvSpPr/>
          <p:nvPr/>
        </p:nvSpPr>
        <p:spPr>
          <a:xfrm>
            <a:off x="6665976" y="1783080"/>
            <a:ext cx="1929384" cy="402336"/>
          </a:xfrm>
          <a:prstGeom prst="roundRect">
            <a:avLst>
              <a:gd name="adj" fmla="val 50000"/>
            </a:avLst>
          </a:prstGeom>
          <a:solidFill>
            <a:srgbClr val="1C2B4A"/>
          </a:solidFill>
          <a:ln w="12700">
            <a:solidFill>
              <a:srgbClr val="1C2B4A"/>
            </a:solidFill>
            <a:prstDash val="solid"/>
          </a:ln>
        </p:spPr>
      </p:sp>
      <p:sp>
        <p:nvSpPr>
          <p:cNvPr id="41" name="Text 35"/>
          <p:cNvSpPr txBox="1"/>
          <p:nvPr/>
        </p:nvSpPr>
        <p:spPr>
          <a:xfrm>
            <a:off x="6665976" y="1783080"/>
            <a:ext cx="1929384" cy="402336"/>
          </a:xfrm>
          <a:prstGeom prst="rect">
            <a:avLst/>
          </a:prstGeom>
          <a:noFill/>
          <a:ln/>
        </p:spPr>
        <p:txBody>
          <a:bodyPr wrap="square" lIns="0" tIns="0" rIns="0" bIns="0" rtlCol="0" anchor="ctr"/>
          <a:lstStyle/>
          <a:p>
            <a:pPr algn="ctr" indent="0" marL="0">
              <a:buNone/>
            </a:pPr>
            <a:endParaRPr lang="en-US" sz="1200" dirty="0"/>
          </a:p>
        </p:txBody>
      </p:sp>
      <p:pic>
        <p:nvPicPr>
          <p:cNvPr id="42"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30568" y="1865376"/>
            <a:ext cx="237744" cy="237744"/>
          </a:xfrm>
          <a:prstGeom prst="rect">
            <a:avLst/>
          </a:prstGeom>
        </p:spPr>
      </p:pic>
      <p:sp>
        <p:nvSpPr>
          <p:cNvPr id="43" name="Text 36"/>
          <p:cNvSpPr txBox="1"/>
          <p:nvPr/>
        </p:nvSpPr>
        <p:spPr>
          <a:xfrm>
            <a:off x="7123176" y="1783080"/>
            <a:ext cx="1380744"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リピート</a:t>
            </a:r>
            <a:endParaRPr lang="en-US" sz="1200" dirty="0"/>
          </a:p>
        </p:txBody>
      </p:sp>
      <p:sp>
        <p:nvSpPr>
          <p:cNvPr id="44" name="Shape 37"/>
          <p:cNvSpPr/>
          <p:nvPr/>
        </p:nvSpPr>
        <p:spPr>
          <a:xfrm>
            <a:off x="548640" y="2286000"/>
            <a:ext cx="1929384" cy="1143000"/>
          </a:xfrm>
          <a:prstGeom prst="rect">
            <a:avLst/>
          </a:prstGeom>
          <a:solidFill>
            <a:srgbClr val="FFFFFF"/>
          </a:solidFill>
          <a:ln w="15875">
            <a:solidFill>
              <a:srgbClr val="F26B21"/>
            </a:solidFill>
            <a:prstDash val="dash"/>
          </a:ln>
        </p:spPr>
      </p:sp>
      <p:sp>
        <p:nvSpPr>
          <p:cNvPr id="45" name="Text 38"/>
          <p:cNvSpPr txBox="1"/>
          <p:nvPr/>
        </p:nvSpPr>
        <p:spPr>
          <a:xfrm>
            <a:off x="548640" y="2286000"/>
            <a:ext cx="1929384" cy="1143000"/>
          </a:xfrm>
          <a:prstGeom prst="rect">
            <a:avLst/>
          </a:prstGeom>
          <a:noFill/>
          <a:ln/>
        </p:spPr>
        <p:txBody>
          <a:bodyPr wrap="square" lIns="0" tIns="0" rIns="0" bIns="0" rtlCol="0" anchor="ctr"/>
          <a:lstStyle/>
          <a:p>
            <a:pPr algn="ctr" indent="0" marL="0">
              <a:lnSpc>
                <a:spcPct val="130000"/>
              </a:lnSpc>
              <a:buNone/>
            </a:pPr>
            <a:r>
              <a:rPr lang="en-US" sz="1100" dirty="0">
                <a:solidFill>
                  <a:srgbClr val="556176"/>
                </a:solidFill>
                <a:latin typeface="LINE Seed JP" pitchFamily="34" charset="0"/>
                <a:ea typeface="LINE Seed JP" pitchFamily="34" charset="-122"/>
                <a:cs typeface="LINE Seed JP" pitchFamily="34" charset="-120"/>
              </a:rPr>
              <a:t>目指す姿</a:t>
            </a:r>
            <a:endParaRPr lang="en-US" sz="1100" dirty="0"/>
          </a:p>
          <a:p>
            <a:pPr algn="ctr" indent="0" marL="0">
              <a:lnSpc>
                <a:spcPct val="130000"/>
              </a:lnSpc>
              <a:buNone/>
            </a:pPr>
            <a:r>
              <a:rPr lang="en-US" sz="1100" dirty="0">
                <a:solidFill>
                  <a:srgbClr val="556176"/>
                </a:solidFill>
                <a:latin typeface="LINE Seed JP" pitchFamily="34" charset="0"/>
                <a:ea typeface="LINE Seed JP" pitchFamily="34" charset="-122"/>
                <a:cs typeface="LINE Seed JP" pitchFamily="34" charset="-120"/>
              </a:rPr>
              <a:t>何を・いつ・誰に</a:t>
            </a:r>
            <a:endParaRPr lang="en-US" sz="1100" dirty="0"/>
          </a:p>
        </p:txBody>
      </p:sp>
      <p:sp>
        <p:nvSpPr>
          <p:cNvPr id="46" name="Shape 39"/>
          <p:cNvSpPr/>
          <p:nvPr/>
        </p:nvSpPr>
        <p:spPr>
          <a:xfrm>
            <a:off x="2587752" y="2286000"/>
            <a:ext cx="1929384" cy="1143000"/>
          </a:xfrm>
          <a:prstGeom prst="rect">
            <a:avLst/>
          </a:prstGeom>
          <a:solidFill>
            <a:srgbClr val="FFFFFF"/>
          </a:solidFill>
          <a:ln w="15875">
            <a:solidFill>
              <a:srgbClr val="F26B21"/>
            </a:solidFill>
            <a:prstDash val="dash"/>
          </a:ln>
        </p:spPr>
      </p:sp>
      <p:sp>
        <p:nvSpPr>
          <p:cNvPr id="47" name="Text 40"/>
          <p:cNvSpPr txBox="1"/>
          <p:nvPr/>
        </p:nvSpPr>
        <p:spPr>
          <a:xfrm>
            <a:off x="2587752" y="2286000"/>
            <a:ext cx="1929384" cy="1143000"/>
          </a:xfrm>
          <a:prstGeom prst="rect">
            <a:avLst/>
          </a:prstGeom>
          <a:noFill/>
          <a:ln/>
        </p:spPr>
        <p:txBody>
          <a:bodyPr wrap="square" lIns="0" tIns="0" rIns="0" bIns="0" rtlCol="0" anchor="ctr"/>
          <a:lstStyle/>
          <a:p>
            <a:pPr algn="ctr" indent="0" marL="0">
              <a:lnSpc>
                <a:spcPct val="130000"/>
              </a:lnSpc>
              <a:buNone/>
            </a:pPr>
            <a:r>
              <a:rPr lang="en-US" sz="1100" dirty="0">
                <a:solidFill>
                  <a:srgbClr val="556176"/>
                </a:solidFill>
                <a:latin typeface="LINE Seed JP" pitchFamily="34" charset="0"/>
                <a:ea typeface="LINE Seed JP" pitchFamily="34" charset="-122"/>
                <a:cs typeface="LINE Seed JP" pitchFamily="34" charset="-120"/>
              </a:rPr>
              <a:t>目指す姿</a:t>
            </a:r>
            <a:endParaRPr lang="en-US" sz="1100" dirty="0"/>
          </a:p>
          <a:p>
            <a:pPr algn="ctr" indent="0" marL="0">
              <a:lnSpc>
                <a:spcPct val="130000"/>
              </a:lnSpc>
              <a:buNone/>
            </a:pPr>
            <a:r>
              <a:rPr lang="en-US" sz="1100" dirty="0">
                <a:solidFill>
                  <a:srgbClr val="556176"/>
                </a:solidFill>
                <a:latin typeface="LINE Seed JP" pitchFamily="34" charset="0"/>
                <a:ea typeface="LINE Seed JP" pitchFamily="34" charset="-122"/>
                <a:cs typeface="LINE Seed JP" pitchFamily="34" charset="-120"/>
              </a:rPr>
              <a:t>何を・いつ・誰に</a:t>
            </a:r>
            <a:endParaRPr lang="en-US" sz="1100" dirty="0"/>
          </a:p>
        </p:txBody>
      </p:sp>
      <p:sp>
        <p:nvSpPr>
          <p:cNvPr id="48" name="Shape 41"/>
          <p:cNvSpPr/>
          <p:nvPr/>
        </p:nvSpPr>
        <p:spPr>
          <a:xfrm>
            <a:off x="4626864" y="2286000"/>
            <a:ext cx="1929384" cy="1143000"/>
          </a:xfrm>
          <a:prstGeom prst="rect">
            <a:avLst/>
          </a:prstGeom>
          <a:solidFill>
            <a:srgbClr val="FFFFFF"/>
          </a:solidFill>
          <a:ln w="15875">
            <a:solidFill>
              <a:srgbClr val="F26B21"/>
            </a:solidFill>
            <a:prstDash val="dash"/>
          </a:ln>
        </p:spPr>
      </p:sp>
      <p:sp>
        <p:nvSpPr>
          <p:cNvPr id="49" name="Text 42"/>
          <p:cNvSpPr txBox="1"/>
          <p:nvPr/>
        </p:nvSpPr>
        <p:spPr>
          <a:xfrm>
            <a:off x="4626864" y="2286000"/>
            <a:ext cx="1929384" cy="1143000"/>
          </a:xfrm>
          <a:prstGeom prst="rect">
            <a:avLst/>
          </a:prstGeom>
          <a:noFill/>
          <a:ln/>
        </p:spPr>
        <p:txBody>
          <a:bodyPr wrap="square" lIns="0" tIns="0" rIns="0" bIns="0" rtlCol="0" anchor="ctr"/>
          <a:lstStyle/>
          <a:p>
            <a:pPr algn="ctr" indent="0" marL="0">
              <a:lnSpc>
                <a:spcPct val="130000"/>
              </a:lnSpc>
              <a:buNone/>
            </a:pPr>
            <a:r>
              <a:rPr lang="en-US" sz="1100" dirty="0">
                <a:solidFill>
                  <a:srgbClr val="556176"/>
                </a:solidFill>
                <a:latin typeface="LINE Seed JP" pitchFamily="34" charset="0"/>
                <a:ea typeface="LINE Seed JP" pitchFamily="34" charset="-122"/>
                <a:cs typeface="LINE Seed JP" pitchFamily="34" charset="-120"/>
              </a:rPr>
              <a:t>目指す姿</a:t>
            </a:r>
            <a:endParaRPr lang="en-US" sz="1100" dirty="0"/>
          </a:p>
          <a:p>
            <a:pPr algn="ctr" indent="0" marL="0">
              <a:lnSpc>
                <a:spcPct val="130000"/>
              </a:lnSpc>
              <a:buNone/>
            </a:pPr>
            <a:r>
              <a:rPr lang="en-US" sz="1100" dirty="0">
                <a:solidFill>
                  <a:srgbClr val="556176"/>
                </a:solidFill>
                <a:latin typeface="LINE Seed JP" pitchFamily="34" charset="0"/>
                <a:ea typeface="LINE Seed JP" pitchFamily="34" charset="-122"/>
                <a:cs typeface="LINE Seed JP" pitchFamily="34" charset="-120"/>
              </a:rPr>
              <a:t>何を・いつ・誰に</a:t>
            </a:r>
            <a:endParaRPr lang="en-US" sz="1100" dirty="0"/>
          </a:p>
        </p:txBody>
      </p:sp>
      <p:sp>
        <p:nvSpPr>
          <p:cNvPr id="50" name="Shape 43"/>
          <p:cNvSpPr/>
          <p:nvPr/>
        </p:nvSpPr>
        <p:spPr>
          <a:xfrm>
            <a:off x="6665976" y="2286000"/>
            <a:ext cx="1929384" cy="1143000"/>
          </a:xfrm>
          <a:prstGeom prst="rect">
            <a:avLst/>
          </a:prstGeom>
          <a:solidFill>
            <a:srgbClr val="FFFFFF"/>
          </a:solidFill>
          <a:ln w="15875">
            <a:solidFill>
              <a:srgbClr val="F26B21"/>
            </a:solidFill>
            <a:prstDash val="dash"/>
          </a:ln>
        </p:spPr>
      </p:sp>
      <p:sp>
        <p:nvSpPr>
          <p:cNvPr id="51" name="Text 44"/>
          <p:cNvSpPr txBox="1"/>
          <p:nvPr/>
        </p:nvSpPr>
        <p:spPr>
          <a:xfrm>
            <a:off x="6665976" y="2286000"/>
            <a:ext cx="1929384" cy="1143000"/>
          </a:xfrm>
          <a:prstGeom prst="rect">
            <a:avLst/>
          </a:prstGeom>
          <a:noFill/>
          <a:ln/>
        </p:spPr>
        <p:txBody>
          <a:bodyPr wrap="square" lIns="0" tIns="0" rIns="0" bIns="0" rtlCol="0" anchor="ctr"/>
          <a:lstStyle/>
          <a:p>
            <a:pPr algn="ctr" indent="0" marL="0">
              <a:lnSpc>
                <a:spcPct val="130000"/>
              </a:lnSpc>
              <a:buNone/>
            </a:pPr>
            <a:r>
              <a:rPr lang="en-US" sz="1100" dirty="0">
                <a:solidFill>
                  <a:srgbClr val="556176"/>
                </a:solidFill>
                <a:latin typeface="LINE Seed JP" pitchFamily="34" charset="0"/>
                <a:ea typeface="LINE Seed JP" pitchFamily="34" charset="-122"/>
                <a:cs typeface="LINE Seed JP" pitchFamily="34" charset="-120"/>
              </a:rPr>
              <a:t>目指す姿</a:t>
            </a:r>
            <a:endParaRPr lang="en-US" sz="1100" dirty="0"/>
          </a:p>
          <a:p>
            <a:pPr algn="ctr" indent="0" marL="0">
              <a:lnSpc>
                <a:spcPct val="130000"/>
              </a:lnSpc>
              <a:buNone/>
            </a:pPr>
            <a:r>
              <a:rPr lang="en-US" sz="1100" dirty="0">
                <a:solidFill>
                  <a:srgbClr val="556176"/>
                </a:solidFill>
                <a:latin typeface="LINE Seed JP" pitchFamily="34" charset="0"/>
                <a:ea typeface="LINE Seed JP" pitchFamily="34" charset="-122"/>
                <a:cs typeface="LINE Seed JP" pitchFamily="34" charset="-120"/>
              </a:rPr>
              <a:t>何を・いつ・誰に</a:t>
            </a:r>
            <a:endParaRPr lang="en-US" sz="1100" dirty="0"/>
          </a:p>
        </p:txBody>
      </p:sp>
      <p:sp>
        <p:nvSpPr>
          <p:cNvPr id="52" name="Shape 45"/>
          <p:cNvSpPr/>
          <p:nvPr/>
        </p:nvSpPr>
        <p:spPr>
          <a:xfrm>
            <a:off x="548640" y="3749040"/>
            <a:ext cx="109728" cy="109728"/>
          </a:xfrm>
          <a:prstGeom prst="ellipse">
            <a:avLst/>
          </a:prstGeom>
          <a:solidFill>
            <a:srgbClr val="F26B21"/>
          </a:solidFill>
          <a:ln w="12700">
            <a:solidFill>
              <a:srgbClr val="F26B21"/>
            </a:solidFill>
            <a:prstDash val="solid"/>
          </a:ln>
        </p:spPr>
      </p:sp>
      <p:sp>
        <p:nvSpPr>
          <p:cNvPr id="53" name="Text 46"/>
          <p:cNvSpPr txBox="1"/>
          <p:nvPr/>
        </p:nvSpPr>
        <p:spPr>
          <a:xfrm>
            <a:off x="777240" y="3639312"/>
            <a:ext cx="6629400" cy="320040"/>
          </a:xfrm>
          <a:prstGeom prst="rect">
            <a:avLst/>
          </a:prstGeom>
          <a:noFill/>
          <a:ln/>
        </p:spPr>
        <p:txBody>
          <a:bodyPr wrap="square" lIns="0" tIns="0" rIns="0" bIns="0" rtlCol="0" anchor="t"/>
          <a:lstStyle/>
          <a:p>
            <a:pPr algn="l" indent="0" marL="0">
              <a:lnSpc>
                <a:spcPct val="115000"/>
              </a:lnSpc>
              <a:buNone/>
            </a:pPr>
            <a:r>
              <a:rPr lang="en-US" sz="1300" dirty="0">
                <a:solidFill>
                  <a:srgbClr val="1C2B4A"/>
                </a:solidFill>
                <a:latin typeface="LINE Seed JP" pitchFamily="34" charset="0"/>
                <a:ea typeface="LINE Seed JP" pitchFamily="34" charset="-122"/>
                <a:cs typeface="LINE Seed JP" pitchFamily="34" charset="-120"/>
              </a:rPr>
              <a:t>4段階すべてに書く</a:t>
            </a:r>
            <a:endParaRPr lang="en-US" sz="13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endParaRPr lang="en-US" sz="1000" dirty="0"/>
          </a:p>
        </p:txBody>
      </p:sp>
      <p:sp>
        <p:nvSpPr>
          <p:cNvPr id="4" name="Text 2"/>
          <p:cNvSpPr txBox="1"/>
          <p:nvPr/>
        </p:nvSpPr>
        <p:spPr>
          <a:xfrm>
            <a:off x="548640" y="603504"/>
            <a:ext cx="658368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増やしたい行動と目標数値を書く</a:t>
            </a:r>
            <a:endParaRPr lang="en-US" sz="2400" dirty="0"/>
          </a:p>
        </p:txBody>
      </p:sp>
      <p:sp>
        <p:nvSpPr>
          <p:cNvPr id="5" name="Shape 3"/>
          <p:cNvSpPr/>
          <p:nvPr/>
        </p:nvSpPr>
        <p:spPr>
          <a:xfrm>
            <a:off x="7269480" y="384048"/>
            <a:ext cx="1325880" cy="146304"/>
          </a:xfrm>
          <a:prstGeom prst="roundRect">
            <a:avLst>
              <a:gd name="adj" fmla="val 31250"/>
            </a:avLst>
          </a:prstGeom>
          <a:solidFill>
            <a:srgbClr val="EEF2F8"/>
          </a:solidFill>
          <a:ln w="12700">
            <a:solidFill>
              <a:srgbClr val="EEF2F8"/>
            </a:solidFill>
            <a:prstDash val="solid"/>
          </a:ln>
        </p:spPr>
      </p:sp>
      <p:sp>
        <p:nvSpPr>
          <p:cNvPr id="6" name="Text 4"/>
          <p:cNvSpPr txBox="1"/>
          <p:nvPr/>
        </p:nvSpPr>
        <p:spPr>
          <a:xfrm>
            <a:off x="7360920" y="384048"/>
            <a:ext cx="1143000" cy="146304"/>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① 基本情報</a:t>
            </a:r>
            <a:endParaRPr lang="en-US" sz="550" dirty="0"/>
          </a:p>
        </p:txBody>
      </p:sp>
      <p:sp>
        <p:nvSpPr>
          <p:cNvPr id="7" name="Shape 5"/>
          <p:cNvSpPr/>
          <p:nvPr/>
        </p:nvSpPr>
        <p:spPr>
          <a:xfrm>
            <a:off x="7269480" y="566928"/>
            <a:ext cx="1325880" cy="198425"/>
          </a:xfrm>
          <a:prstGeom prst="roundRect">
            <a:avLst>
              <a:gd name="adj" fmla="val 23041"/>
            </a:avLst>
          </a:prstGeom>
          <a:solidFill>
            <a:srgbClr val="EEF2F8"/>
          </a:solidFill>
          <a:ln w="12700">
            <a:solidFill>
              <a:srgbClr val="EEF2F8"/>
            </a:solidFill>
            <a:prstDash val="solid"/>
          </a:ln>
        </p:spPr>
      </p:sp>
      <p:sp>
        <p:nvSpPr>
          <p:cNvPr id="8" name="Text 6"/>
          <p:cNvSpPr txBox="1"/>
          <p:nvPr/>
        </p:nvSpPr>
        <p:spPr>
          <a:xfrm>
            <a:off x="7360920" y="566928"/>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上段 いま</a:t>
            </a:r>
            <a:endParaRPr lang="en-US" sz="550" dirty="0"/>
          </a:p>
        </p:txBody>
      </p:sp>
      <p:sp>
        <p:nvSpPr>
          <p:cNvPr id="9" name="Shape 7"/>
          <p:cNvSpPr/>
          <p:nvPr/>
        </p:nvSpPr>
        <p:spPr>
          <a:xfrm>
            <a:off x="7882128" y="603504"/>
            <a:ext cx="146304" cy="125273"/>
          </a:xfrm>
          <a:prstGeom prst="rect">
            <a:avLst/>
          </a:prstGeom>
          <a:solidFill>
            <a:srgbClr val="FFFFFF"/>
          </a:solidFill>
          <a:ln w="6350">
            <a:solidFill>
              <a:srgbClr val="C9D2E3"/>
            </a:solidFill>
            <a:prstDash val="solid"/>
          </a:ln>
        </p:spPr>
      </p:sp>
      <p:sp>
        <p:nvSpPr>
          <p:cNvPr id="10" name="Shape 8"/>
          <p:cNvSpPr/>
          <p:nvPr/>
        </p:nvSpPr>
        <p:spPr>
          <a:xfrm>
            <a:off x="8055864" y="603504"/>
            <a:ext cx="146304" cy="125273"/>
          </a:xfrm>
          <a:prstGeom prst="rect">
            <a:avLst/>
          </a:prstGeom>
          <a:solidFill>
            <a:srgbClr val="FFFFFF"/>
          </a:solidFill>
          <a:ln w="6350">
            <a:solidFill>
              <a:srgbClr val="C9D2E3"/>
            </a:solidFill>
            <a:prstDash val="solid"/>
          </a:ln>
        </p:spPr>
      </p:sp>
      <p:sp>
        <p:nvSpPr>
          <p:cNvPr id="11" name="Shape 9"/>
          <p:cNvSpPr/>
          <p:nvPr/>
        </p:nvSpPr>
        <p:spPr>
          <a:xfrm>
            <a:off x="8229600" y="603504"/>
            <a:ext cx="146304" cy="125273"/>
          </a:xfrm>
          <a:prstGeom prst="rect">
            <a:avLst/>
          </a:prstGeom>
          <a:solidFill>
            <a:srgbClr val="FFFFFF"/>
          </a:solidFill>
          <a:ln w="6350">
            <a:solidFill>
              <a:srgbClr val="C9D2E3"/>
            </a:solidFill>
            <a:prstDash val="solid"/>
          </a:ln>
        </p:spPr>
      </p:sp>
      <p:sp>
        <p:nvSpPr>
          <p:cNvPr id="12" name="Shape 10"/>
          <p:cNvSpPr/>
          <p:nvPr/>
        </p:nvSpPr>
        <p:spPr>
          <a:xfrm>
            <a:off x="8403336" y="603504"/>
            <a:ext cx="146304" cy="125273"/>
          </a:xfrm>
          <a:prstGeom prst="rect">
            <a:avLst/>
          </a:prstGeom>
          <a:solidFill>
            <a:srgbClr val="FFFFFF"/>
          </a:solidFill>
          <a:ln w="6350">
            <a:solidFill>
              <a:srgbClr val="C9D2E3"/>
            </a:solidFill>
            <a:prstDash val="solid"/>
          </a:ln>
        </p:spPr>
      </p:sp>
      <p:sp>
        <p:nvSpPr>
          <p:cNvPr id="13" name="Shape 11"/>
          <p:cNvSpPr/>
          <p:nvPr/>
        </p:nvSpPr>
        <p:spPr>
          <a:xfrm>
            <a:off x="7269480" y="801929"/>
            <a:ext cx="1325880" cy="198425"/>
          </a:xfrm>
          <a:prstGeom prst="roundRect">
            <a:avLst>
              <a:gd name="adj" fmla="val 23041"/>
            </a:avLst>
          </a:prstGeom>
          <a:solidFill>
            <a:srgbClr val="EEF2F8"/>
          </a:solidFill>
          <a:ln w="12700">
            <a:solidFill>
              <a:srgbClr val="EEF2F8"/>
            </a:solidFill>
            <a:prstDash val="solid"/>
          </a:ln>
        </p:spPr>
      </p:sp>
      <p:sp>
        <p:nvSpPr>
          <p:cNvPr id="14" name="Text 12"/>
          <p:cNvSpPr txBox="1"/>
          <p:nvPr/>
        </p:nvSpPr>
        <p:spPr>
          <a:xfrm>
            <a:off x="7360920" y="801929"/>
            <a:ext cx="566928" cy="198425"/>
          </a:xfrm>
          <a:prstGeom prst="rect">
            <a:avLst/>
          </a:prstGeom>
          <a:noFill/>
          <a:ln/>
        </p:spPr>
        <p:txBody>
          <a:bodyPr wrap="square" lIns="0" tIns="0" rIns="0" bIns="0" rtlCol="0" anchor="ctr"/>
          <a:lstStyle/>
          <a:p>
            <a:pPr algn="l" indent="0" marL="0">
              <a:buNone/>
            </a:pPr>
            <a:r>
              <a:rPr lang="en-US" sz="550" b="1" dirty="0">
                <a:solidFill>
                  <a:srgbClr val="34415A"/>
                </a:solidFill>
                <a:latin typeface="LINE Seed JP" pitchFamily="34" charset="0"/>
                <a:ea typeface="LINE Seed JP" pitchFamily="34" charset="-122"/>
                <a:cs typeface="LINE Seed JP" pitchFamily="34" charset="-120"/>
              </a:rPr>
              <a:t>② 下段 理想</a:t>
            </a:r>
            <a:endParaRPr lang="en-US" sz="550" dirty="0"/>
          </a:p>
        </p:txBody>
      </p:sp>
      <p:sp>
        <p:nvSpPr>
          <p:cNvPr id="15" name="Shape 13"/>
          <p:cNvSpPr/>
          <p:nvPr/>
        </p:nvSpPr>
        <p:spPr>
          <a:xfrm>
            <a:off x="7882128" y="838505"/>
            <a:ext cx="146304" cy="125273"/>
          </a:xfrm>
          <a:prstGeom prst="rect">
            <a:avLst/>
          </a:prstGeom>
          <a:solidFill>
            <a:srgbClr val="FFFFFF"/>
          </a:solidFill>
          <a:ln w="6350">
            <a:solidFill>
              <a:srgbClr val="C9D2E3"/>
            </a:solidFill>
            <a:prstDash val="solid"/>
          </a:ln>
        </p:spPr>
      </p:sp>
      <p:sp>
        <p:nvSpPr>
          <p:cNvPr id="16" name="Shape 14"/>
          <p:cNvSpPr/>
          <p:nvPr/>
        </p:nvSpPr>
        <p:spPr>
          <a:xfrm>
            <a:off x="8055864" y="838505"/>
            <a:ext cx="146304" cy="125273"/>
          </a:xfrm>
          <a:prstGeom prst="rect">
            <a:avLst/>
          </a:prstGeom>
          <a:solidFill>
            <a:srgbClr val="FFFFFF"/>
          </a:solidFill>
          <a:ln w="6350">
            <a:solidFill>
              <a:srgbClr val="C9D2E3"/>
            </a:solidFill>
            <a:prstDash val="solid"/>
          </a:ln>
        </p:spPr>
      </p:sp>
      <p:sp>
        <p:nvSpPr>
          <p:cNvPr id="17" name="Shape 15"/>
          <p:cNvSpPr/>
          <p:nvPr/>
        </p:nvSpPr>
        <p:spPr>
          <a:xfrm>
            <a:off x="8229600" y="838505"/>
            <a:ext cx="146304" cy="125273"/>
          </a:xfrm>
          <a:prstGeom prst="rect">
            <a:avLst/>
          </a:prstGeom>
          <a:solidFill>
            <a:srgbClr val="FFFFFF"/>
          </a:solidFill>
          <a:ln w="6350">
            <a:solidFill>
              <a:srgbClr val="C9D2E3"/>
            </a:solidFill>
            <a:prstDash val="solid"/>
          </a:ln>
        </p:spPr>
      </p:sp>
      <p:sp>
        <p:nvSpPr>
          <p:cNvPr id="18" name="Shape 16"/>
          <p:cNvSpPr/>
          <p:nvPr/>
        </p:nvSpPr>
        <p:spPr>
          <a:xfrm>
            <a:off x="8403336" y="838505"/>
            <a:ext cx="146304" cy="125273"/>
          </a:xfrm>
          <a:prstGeom prst="rect">
            <a:avLst/>
          </a:prstGeom>
          <a:solidFill>
            <a:srgbClr val="FFFFFF"/>
          </a:solidFill>
          <a:ln w="6350">
            <a:solidFill>
              <a:srgbClr val="C9D2E3"/>
            </a:solidFill>
            <a:prstDash val="solid"/>
          </a:ln>
        </p:spPr>
      </p:sp>
      <p:sp>
        <p:nvSpPr>
          <p:cNvPr id="19" name="Shape 17"/>
          <p:cNvSpPr/>
          <p:nvPr/>
        </p:nvSpPr>
        <p:spPr>
          <a:xfrm>
            <a:off x="7269480" y="1036930"/>
            <a:ext cx="1325880" cy="146304"/>
          </a:xfrm>
          <a:prstGeom prst="roundRect">
            <a:avLst>
              <a:gd name="adj" fmla="val 31250"/>
            </a:avLst>
          </a:prstGeom>
          <a:solidFill>
            <a:srgbClr val="FDEBDF"/>
          </a:solidFill>
          <a:ln w="15875">
            <a:solidFill>
              <a:srgbClr val="F26B21"/>
            </a:solidFill>
            <a:prstDash val="solid"/>
          </a:ln>
        </p:spPr>
      </p:sp>
      <p:sp>
        <p:nvSpPr>
          <p:cNvPr id="20" name="Text 18"/>
          <p:cNvSpPr txBox="1"/>
          <p:nvPr/>
        </p:nvSpPr>
        <p:spPr>
          <a:xfrm>
            <a:off x="7360920" y="1036930"/>
            <a:ext cx="1143000" cy="146304"/>
          </a:xfrm>
          <a:prstGeom prst="rect">
            <a:avLst/>
          </a:prstGeom>
          <a:noFill/>
          <a:ln/>
        </p:spPr>
        <p:txBody>
          <a:bodyPr wrap="square" lIns="0" tIns="0" rIns="0" bIns="0" rtlCol="0" anchor="ctr"/>
          <a:lstStyle/>
          <a:p>
            <a:pPr algn="l" indent="0" marL="0">
              <a:buNone/>
            </a:pPr>
            <a:r>
              <a:rPr lang="en-US" sz="550" b="1" dirty="0">
                <a:solidFill>
                  <a:srgbClr val="F26B21"/>
                </a:solidFill>
                <a:latin typeface="LINE Seed JP" pitchFamily="34" charset="0"/>
                <a:ea typeface="LINE Seed JP" pitchFamily="34" charset="-122"/>
                <a:cs typeface="LINE Seed JP" pitchFamily="34" charset="-120"/>
              </a:rPr>
              <a:t>③ 増やしたい行動と目標</a:t>
            </a:r>
            <a:endParaRPr lang="en-US" sz="550" dirty="0"/>
          </a:p>
        </p:txBody>
      </p:sp>
      <p:sp>
        <p:nvSpPr>
          <p:cNvPr id="21" name="Text 19"/>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22" name="Text 20"/>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33 / 36</a:t>
            </a:r>
            <a:endParaRPr lang="en-US" sz="800" dirty="0"/>
          </a:p>
        </p:txBody>
      </p:sp>
      <p:sp>
        <p:nvSpPr>
          <p:cNvPr id="23" name="Shape 21"/>
          <p:cNvSpPr/>
          <p:nvPr/>
        </p:nvSpPr>
        <p:spPr>
          <a:xfrm>
            <a:off x="548640" y="292608"/>
            <a:ext cx="905256" cy="292608"/>
          </a:xfrm>
          <a:prstGeom prst="roundRect">
            <a:avLst>
              <a:gd name="adj" fmla="val 50000"/>
            </a:avLst>
          </a:prstGeom>
          <a:solidFill>
            <a:srgbClr val="F26B21"/>
          </a:solidFill>
          <a:ln w="12700">
            <a:solidFill>
              <a:srgbClr val="F26B21"/>
            </a:solidFill>
            <a:prstDash val="solid"/>
          </a:ln>
        </p:spPr>
      </p:sp>
      <p:sp>
        <p:nvSpPr>
          <p:cNvPr id="24" name="Text 22"/>
          <p:cNvSpPr txBox="1"/>
          <p:nvPr/>
        </p:nvSpPr>
        <p:spPr>
          <a:xfrm>
            <a:off x="548640" y="292608"/>
            <a:ext cx="905256" cy="29260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ワーク4</a:t>
            </a:r>
            <a:endParaRPr lang="en-US" sz="1050" dirty="0"/>
          </a:p>
        </p:txBody>
      </p:sp>
      <p:sp>
        <p:nvSpPr>
          <p:cNvPr id="25" name="Text 23"/>
          <p:cNvSpPr txBox="1"/>
          <p:nvPr/>
        </p:nvSpPr>
        <p:spPr>
          <a:xfrm>
            <a:off x="1563624" y="292608"/>
            <a:ext cx="4572000" cy="292608"/>
          </a:xfrm>
          <a:prstGeom prst="rect">
            <a:avLst/>
          </a:prstGeom>
          <a:noFill/>
          <a:ln/>
        </p:spPr>
        <p:txBody>
          <a:bodyPr wrap="square" lIns="0" tIns="0" rIns="0" bIns="0" rtlCol="0" anchor="ctr"/>
          <a:lstStyle/>
          <a:p>
            <a:pPr algn="l" indent="0" marL="0">
              <a:buNone/>
            </a:pPr>
            <a:r>
              <a:rPr lang="en-US" sz="1050" b="1" dirty="0">
                <a:solidFill>
                  <a:srgbClr val="F26B21"/>
                </a:solidFill>
                <a:latin typeface="LINE Seed JP" pitchFamily="34" charset="0"/>
                <a:ea typeface="LINE Seed JP" pitchFamily="34" charset="-122"/>
                <a:cs typeface="LINE Seed JP" pitchFamily="34" charset="-120"/>
              </a:rPr>
              <a:t>5分　③増やしたい行動と目標</a:t>
            </a:r>
            <a:endParaRPr lang="en-US" sz="1050" dirty="0"/>
          </a:p>
        </p:txBody>
      </p:sp>
      <p:sp>
        <p:nvSpPr>
          <p:cNvPr id="26" name="Text 24"/>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増やしたい結果について、現状の数値と期限付きの目標数値を書きます。</a:t>
            </a:r>
            <a:endParaRPr lang="en-US" sz="1300" dirty="0"/>
          </a:p>
        </p:txBody>
      </p:sp>
      <p:sp>
        <p:nvSpPr>
          <p:cNvPr id="28" name="Shape 25"/>
          <p:cNvSpPr/>
          <p:nvPr/>
        </p:nvSpPr>
        <p:spPr>
          <a:xfrm>
            <a:off x="548640" y="1828800"/>
            <a:ext cx="292608" cy="292608"/>
          </a:xfrm>
          <a:prstGeom prst="ellipse">
            <a:avLst/>
          </a:prstGeom>
          <a:solidFill>
            <a:srgbClr val="F26B21"/>
          </a:solidFill>
          <a:ln w="12700">
            <a:solidFill>
              <a:srgbClr val="F26B21"/>
            </a:solidFill>
            <a:prstDash val="solid"/>
          </a:ln>
        </p:spPr>
      </p:sp>
      <p:sp>
        <p:nvSpPr>
          <p:cNvPr id="29" name="Text 26"/>
          <p:cNvSpPr txBox="1"/>
          <p:nvPr/>
        </p:nvSpPr>
        <p:spPr>
          <a:xfrm>
            <a:off x="548640" y="1828800"/>
            <a:ext cx="29260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1</a:t>
            </a:r>
            <a:endParaRPr lang="en-US" sz="1200" dirty="0"/>
          </a:p>
        </p:txBody>
      </p:sp>
      <p:sp>
        <p:nvSpPr>
          <p:cNvPr id="30" name="Shape 27"/>
          <p:cNvSpPr/>
          <p:nvPr/>
        </p:nvSpPr>
        <p:spPr>
          <a:xfrm>
            <a:off x="548640" y="2240280"/>
            <a:ext cx="1901952" cy="1188720"/>
          </a:xfrm>
          <a:prstGeom prst="roundRect">
            <a:avLst>
              <a:gd name="adj" fmla="val 4615"/>
            </a:avLst>
          </a:prstGeom>
          <a:solidFill>
            <a:srgbClr val="FFFFFF"/>
          </a:solidFill>
          <a:ln w="15875">
            <a:solidFill>
              <a:srgbClr val="F26B21"/>
            </a:solidFill>
            <a:prstDash val="dash"/>
          </a:ln>
        </p:spPr>
      </p:sp>
      <p:sp>
        <p:nvSpPr>
          <p:cNvPr id="31" name="Text 28"/>
          <p:cNvSpPr txBox="1"/>
          <p:nvPr/>
        </p:nvSpPr>
        <p:spPr>
          <a:xfrm>
            <a:off x="548640" y="2240280"/>
            <a:ext cx="1901952" cy="1188720"/>
          </a:xfrm>
          <a:prstGeom prst="rect">
            <a:avLst/>
          </a:prstGeom>
          <a:noFill/>
          <a:ln/>
        </p:spPr>
        <p:txBody>
          <a:bodyPr wrap="square" lIns="0" tIns="0" rIns="0" bIns="0" rtlCol="0" anchor="ctr"/>
          <a:lstStyle/>
          <a:p>
            <a:pPr algn="ctr" indent="0" marL="0">
              <a:buNone/>
            </a:pPr>
            <a:r>
              <a:rPr lang="en-US" sz="1400" b="1" dirty="0">
                <a:solidFill>
                  <a:srgbClr val="1C2B4A"/>
                </a:solidFill>
                <a:latin typeface="LINE Seed JP" pitchFamily="34" charset="0"/>
                <a:ea typeface="LINE Seed JP" pitchFamily="34" charset="-122"/>
                <a:cs typeface="LINE Seed JP" pitchFamily="34" charset="-120"/>
              </a:rPr>
              <a:t>増やしたい行動</a:t>
            </a:r>
            <a:endParaRPr lang="en-US" sz="1400" dirty="0"/>
          </a:p>
        </p:txBody>
      </p:sp>
      <p:sp>
        <p:nvSpPr>
          <p:cNvPr id="32" name="Shape 29"/>
          <p:cNvSpPr/>
          <p:nvPr/>
        </p:nvSpPr>
        <p:spPr>
          <a:xfrm>
            <a:off x="2587752" y="1828800"/>
            <a:ext cx="292608" cy="292608"/>
          </a:xfrm>
          <a:prstGeom prst="ellipse">
            <a:avLst/>
          </a:prstGeom>
          <a:solidFill>
            <a:srgbClr val="F26B21"/>
          </a:solidFill>
          <a:ln w="12700">
            <a:solidFill>
              <a:srgbClr val="F26B21"/>
            </a:solidFill>
            <a:prstDash val="solid"/>
          </a:ln>
        </p:spPr>
      </p:sp>
      <p:sp>
        <p:nvSpPr>
          <p:cNvPr id="33" name="Text 30"/>
          <p:cNvSpPr txBox="1"/>
          <p:nvPr/>
        </p:nvSpPr>
        <p:spPr>
          <a:xfrm>
            <a:off x="2587752" y="1828800"/>
            <a:ext cx="29260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2</a:t>
            </a:r>
            <a:endParaRPr lang="en-US" sz="1200" dirty="0"/>
          </a:p>
        </p:txBody>
      </p:sp>
      <p:sp>
        <p:nvSpPr>
          <p:cNvPr id="34" name="Shape 31"/>
          <p:cNvSpPr/>
          <p:nvPr/>
        </p:nvSpPr>
        <p:spPr>
          <a:xfrm>
            <a:off x="2587752" y="2240280"/>
            <a:ext cx="1901952" cy="1188720"/>
          </a:xfrm>
          <a:prstGeom prst="roundRect">
            <a:avLst>
              <a:gd name="adj" fmla="val 4615"/>
            </a:avLst>
          </a:prstGeom>
          <a:solidFill>
            <a:srgbClr val="FFFFFF"/>
          </a:solidFill>
          <a:ln w="15875">
            <a:solidFill>
              <a:srgbClr val="F26B21"/>
            </a:solidFill>
            <a:prstDash val="dash"/>
          </a:ln>
        </p:spPr>
      </p:sp>
      <p:sp>
        <p:nvSpPr>
          <p:cNvPr id="35" name="Text 32"/>
          <p:cNvSpPr txBox="1"/>
          <p:nvPr/>
        </p:nvSpPr>
        <p:spPr>
          <a:xfrm>
            <a:off x="2587752" y="2240280"/>
            <a:ext cx="1901952" cy="1188720"/>
          </a:xfrm>
          <a:prstGeom prst="rect">
            <a:avLst/>
          </a:prstGeom>
          <a:noFill/>
          <a:ln/>
        </p:spPr>
        <p:txBody>
          <a:bodyPr wrap="square" lIns="0" tIns="0" rIns="0" bIns="0" rtlCol="0" anchor="ctr"/>
          <a:lstStyle/>
          <a:p>
            <a:pPr algn="ctr" indent="0" marL="0">
              <a:buNone/>
            </a:pPr>
            <a:r>
              <a:rPr lang="en-US" sz="1400" b="1" dirty="0">
                <a:solidFill>
                  <a:srgbClr val="1C2B4A"/>
                </a:solidFill>
                <a:latin typeface="LINE Seed JP" pitchFamily="34" charset="0"/>
                <a:ea typeface="LINE Seed JP" pitchFamily="34" charset="-122"/>
                <a:cs typeface="LINE Seed JP" pitchFamily="34" charset="-120"/>
              </a:rPr>
              <a:t>いまの件数</a:t>
            </a:r>
            <a:endParaRPr lang="en-US" sz="1400" dirty="0"/>
          </a:p>
        </p:txBody>
      </p:sp>
      <p:sp>
        <p:nvSpPr>
          <p:cNvPr id="36" name="Shape 33"/>
          <p:cNvSpPr/>
          <p:nvPr/>
        </p:nvSpPr>
        <p:spPr>
          <a:xfrm>
            <a:off x="4626864" y="1828800"/>
            <a:ext cx="292608" cy="292608"/>
          </a:xfrm>
          <a:prstGeom prst="ellipse">
            <a:avLst/>
          </a:prstGeom>
          <a:solidFill>
            <a:srgbClr val="F26B21"/>
          </a:solidFill>
          <a:ln w="12700">
            <a:solidFill>
              <a:srgbClr val="F26B21"/>
            </a:solidFill>
            <a:prstDash val="solid"/>
          </a:ln>
        </p:spPr>
      </p:sp>
      <p:sp>
        <p:nvSpPr>
          <p:cNvPr id="37" name="Text 34"/>
          <p:cNvSpPr txBox="1"/>
          <p:nvPr/>
        </p:nvSpPr>
        <p:spPr>
          <a:xfrm>
            <a:off x="4626864" y="1828800"/>
            <a:ext cx="29260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3</a:t>
            </a:r>
            <a:endParaRPr lang="en-US" sz="1200" dirty="0"/>
          </a:p>
        </p:txBody>
      </p:sp>
      <p:sp>
        <p:nvSpPr>
          <p:cNvPr id="38" name="Shape 35"/>
          <p:cNvSpPr/>
          <p:nvPr/>
        </p:nvSpPr>
        <p:spPr>
          <a:xfrm>
            <a:off x="4626864" y="2240280"/>
            <a:ext cx="1901952" cy="1188720"/>
          </a:xfrm>
          <a:prstGeom prst="roundRect">
            <a:avLst>
              <a:gd name="adj" fmla="val 4615"/>
            </a:avLst>
          </a:prstGeom>
          <a:solidFill>
            <a:srgbClr val="FFFFFF"/>
          </a:solidFill>
          <a:ln w="15875">
            <a:solidFill>
              <a:srgbClr val="F26B21"/>
            </a:solidFill>
            <a:prstDash val="dash"/>
          </a:ln>
        </p:spPr>
      </p:sp>
      <p:sp>
        <p:nvSpPr>
          <p:cNvPr id="39" name="Text 36"/>
          <p:cNvSpPr txBox="1"/>
          <p:nvPr/>
        </p:nvSpPr>
        <p:spPr>
          <a:xfrm>
            <a:off x="4626864" y="2240280"/>
            <a:ext cx="1901952" cy="1188720"/>
          </a:xfrm>
          <a:prstGeom prst="rect">
            <a:avLst/>
          </a:prstGeom>
          <a:noFill/>
          <a:ln/>
        </p:spPr>
        <p:txBody>
          <a:bodyPr wrap="square" lIns="0" tIns="0" rIns="0" bIns="0" rtlCol="0" anchor="ctr"/>
          <a:lstStyle/>
          <a:p>
            <a:pPr algn="ctr" indent="0" marL="0">
              <a:buNone/>
            </a:pPr>
            <a:r>
              <a:rPr lang="en-US" sz="1400" b="1" dirty="0">
                <a:solidFill>
                  <a:srgbClr val="1C2B4A"/>
                </a:solidFill>
                <a:latin typeface="LINE Seed JP" pitchFamily="34" charset="0"/>
                <a:ea typeface="LINE Seed JP" pitchFamily="34" charset="-122"/>
                <a:cs typeface="LINE Seed JP" pitchFamily="34" charset="-120"/>
              </a:rPr>
              <a:t>目標の件数</a:t>
            </a:r>
            <a:endParaRPr lang="en-US" sz="1400" dirty="0"/>
          </a:p>
        </p:txBody>
      </p:sp>
      <p:sp>
        <p:nvSpPr>
          <p:cNvPr id="40" name="Shape 37"/>
          <p:cNvSpPr/>
          <p:nvPr/>
        </p:nvSpPr>
        <p:spPr>
          <a:xfrm>
            <a:off x="6665976" y="1828800"/>
            <a:ext cx="292608" cy="292608"/>
          </a:xfrm>
          <a:prstGeom prst="ellipse">
            <a:avLst/>
          </a:prstGeom>
          <a:solidFill>
            <a:srgbClr val="F26B21"/>
          </a:solidFill>
          <a:ln w="12700">
            <a:solidFill>
              <a:srgbClr val="F26B21"/>
            </a:solidFill>
            <a:prstDash val="solid"/>
          </a:ln>
        </p:spPr>
      </p:sp>
      <p:sp>
        <p:nvSpPr>
          <p:cNvPr id="41" name="Text 38"/>
          <p:cNvSpPr txBox="1"/>
          <p:nvPr/>
        </p:nvSpPr>
        <p:spPr>
          <a:xfrm>
            <a:off x="6665976" y="1828800"/>
            <a:ext cx="29260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4</a:t>
            </a:r>
            <a:endParaRPr lang="en-US" sz="1200" dirty="0"/>
          </a:p>
        </p:txBody>
      </p:sp>
      <p:sp>
        <p:nvSpPr>
          <p:cNvPr id="42" name="Shape 39"/>
          <p:cNvSpPr/>
          <p:nvPr/>
        </p:nvSpPr>
        <p:spPr>
          <a:xfrm>
            <a:off x="6665976" y="2240280"/>
            <a:ext cx="1901952" cy="1188720"/>
          </a:xfrm>
          <a:prstGeom prst="roundRect">
            <a:avLst>
              <a:gd name="adj" fmla="val 4615"/>
            </a:avLst>
          </a:prstGeom>
          <a:solidFill>
            <a:srgbClr val="FFFFFF"/>
          </a:solidFill>
          <a:ln w="15875">
            <a:solidFill>
              <a:srgbClr val="F26B21"/>
            </a:solidFill>
            <a:prstDash val="dash"/>
          </a:ln>
        </p:spPr>
      </p:sp>
      <p:sp>
        <p:nvSpPr>
          <p:cNvPr id="43" name="Text 40"/>
          <p:cNvSpPr txBox="1"/>
          <p:nvPr/>
        </p:nvSpPr>
        <p:spPr>
          <a:xfrm>
            <a:off x="6665976" y="2240280"/>
            <a:ext cx="1901952" cy="1188720"/>
          </a:xfrm>
          <a:prstGeom prst="rect">
            <a:avLst/>
          </a:prstGeom>
          <a:noFill/>
          <a:ln/>
        </p:spPr>
        <p:txBody>
          <a:bodyPr wrap="square" lIns="0" tIns="0" rIns="0" bIns="0" rtlCol="0" anchor="ctr"/>
          <a:lstStyle/>
          <a:p>
            <a:pPr algn="ctr" indent="0" marL="0">
              <a:buNone/>
            </a:pPr>
            <a:r>
              <a:rPr lang="en-US" sz="1400" b="1" dirty="0">
                <a:solidFill>
                  <a:srgbClr val="1C2B4A"/>
                </a:solidFill>
                <a:latin typeface="LINE Seed JP" pitchFamily="34" charset="0"/>
                <a:ea typeface="LINE Seed JP" pitchFamily="34" charset="-122"/>
                <a:cs typeface="LINE Seed JP" pitchFamily="34" charset="-120"/>
              </a:rPr>
              <a:t>期限</a:t>
            </a:r>
            <a:endParaRPr lang="en-US" sz="1400" dirty="0"/>
          </a:p>
        </p:txBody>
      </p:sp>
      <p:sp>
        <p:nvSpPr>
          <p:cNvPr id="44" name="Text 41"/>
          <p:cNvSpPr txBox="1"/>
          <p:nvPr/>
        </p:nvSpPr>
        <p:spPr>
          <a:xfrm>
            <a:off x="548640" y="3657600"/>
            <a:ext cx="6949440" cy="320040"/>
          </a:xfrm>
          <a:prstGeom prst="rect">
            <a:avLst/>
          </a:prstGeom>
          <a:noFill/>
          <a:ln/>
        </p:spPr>
        <p:txBody>
          <a:bodyPr wrap="square" lIns="0" tIns="0" rIns="0" bIns="0" rtlCol="0" anchor="t"/>
          <a:lstStyle/>
          <a:p>
            <a:pPr algn="l" indent="0" marL="0">
              <a:buNone/>
            </a:pPr>
            <a:r>
              <a:rPr lang="en-US" sz="1250" dirty="0">
                <a:solidFill>
                  <a:srgbClr val="34415A"/>
                </a:solidFill>
                <a:latin typeface="LINE Seed JP" pitchFamily="34" charset="0"/>
                <a:ea typeface="LINE Seed JP" pitchFamily="34" charset="-122"/>
                <a:cs typeface="LINE Seed JP" pitchFamily="34" charset="-120"/>
              </a:rPr>
              <a:t>いまの件数は、予約表・台帳・管理画面から先月分を数える</a:t>
            </a:r>
            <a:endParaRPr lang="en-US" sz="12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仕上げ</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必要な項目がすべて入っているか？</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34 / 36</a:t>
            </a:r>
            <a:endParaRPr lang="en-US" sz="800" dirty="0"/>
          </a:p>
        </p:txBody>
      </p:sp>
      <p:sp>
        <p:nvSpPr>
          <p:cNvPr id="7" name="Text 5"/>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シート全体を見渡して、書き残した欄がないかを順番に見直します。</a:t>
            </a:r>
            <a:endParaRPr lang="en-US" sz="1300" dirty="0"/>
          </a:p>
        </p:txBody>
      </p:sp>
      <p:sp>
        <p:nvSpPr>
          <p:cNvPr id="9" name="Shape 6"/>
          <p:cNvSpPr/>
          <p:nvPr/>
        </p:nvSpPr>
        <p:spPr>
          <a:xfrm>
            <a:off x="548640" y="1783080"/>
            <a:ext cx="4023360" cy="443484"/>
          </a:xfrm>
          <a:prstGeom prst="roundRect">
            <a:avLst>
              <a:gd name="adj" fmla="val 10309"/>
            </a:avLst>
          </a:prstGeom>
          <a:solidFill>
            <a:srgbClr val="EEF2F8"/>
          </a:solidFill>
          <a:ln w="12700">
            <a:solidFill>
              <a:srgbClr val="EEF2F8"/>
            </a:solidFill>
            <a:prstDash val="solid"/>
          </a:ln>
        </p:spPr>
      </p:sp>
      <p:sp>
        <p:nvSpPr>
          <p:cNvPr id="10" name="Text 7"/>
          <p:cNvSpPr txBox="1"/>
          <p:nvPr/>
        </p:nvSpPr>
        <p:spPr>
          <a:xfrm>
            <a:off x="640080" y="1783080"/>
            <a:ext cx="3840480" cy="443484"/>
          </a:xfrm>
          <a:prstGeom prst="rect">
            <a:avLst/>
          </a:prstGeom>
          <a:noFill/>
          <a:ln/>
        </p:spPr>
        <p:txBody>
          <a:bodyPr wrap="square" lIns="0" tIns="0" rIns="0" bIns="0" rtlCol="0" anchor="ctr"/>
          <a:lstStyle/>
          <a:p>
            <a:pPr algn="l" indent="0" marL="0">
              <a:buNone/>
            </a:pPr>
            <a:r>
              <a:rPr lang="en-US" sz="1050" b="1" dirty="0">
                <a:solidFill>
                  <a:srgbClr val="34415A"/>
                </a:solidFill>
                <a:latin typeface="LINE Seed JP" pitchFamily="34" charset="0"/>
                <a:ea typeface="LINE Seed JP" pitchFamily="34" charset="-122"/>
                <a:cs typeface="LINE Seed JP" pitchFamily="34" charset="-120"/>
              </a:rPr>
              <a:t>① 基本情報</a:t>
            </a:r>
            <a:endParaRPr lang="en-US" sz="1050" dirty="0"/>
          </a:p>
        </p:txBody>
      </p:sp>
      <p:sp>
        <p:nvSpPr>
          <p:cNvPr id="11" name="Shape 8"/>
          <p:cNvSpPr/>
          <p:nvPr/>
        </p:nvSpPr>
        <p:spPr>
          <a:xfrm>
            <a:off x="548640" y="2318004"/>
            <a:ext cx="4023360" cy="597103"/>
          </a:xfrm>
          <a:prstGeom prst="roundRect">
            <a:avLst>
              <a:gd name="adj" fmla="val 7657"/>
            </a:avLst>
          </a:prstGeom>
          <a:solidFill>
            <a:srgbClr val="EEF2F8"/>
          </a:solidFill>
          <a:ln w="12700">
            <a:solidFill>
              <a:srgbClr val="EEF2F8"/>
            </a:solidFill>
            <a:prstDash val="solid"/>
          </a:ln>
        </p:spPr>
      </p:sp>
      <p:sp>
        <p:nvSpPr>
          <p:cNvPr id="12" name="Text 9"/>
          <p:cNvSpPr txBox="1"/>
          <p:nvPr/>
        </p:nvSpPr>
        <p:spPr>
          <a:xfrm>
            <a:off x="640080" y="2318004"/>
            <a:ext cx="1325880" cy="597103"/>
          </a:xfrm>
          <a:prstGeom prst="rect">
            <a:avLst/>
          </a:prstGeom>
          <a:noFill/>
          <a:ln/>
        </p:spPr>
        <p:txBody>
          <a:bodyPr wrap="square" lIns="0" tIns="0" rIns="0" bIns="0" rtlCol="0" anchor="ctr"/>
          <a:lstStyle/>
          <a:p>
            <a:pPr algn="l" indent="0" marL="0">
              <a:buNone/>
            </a:pPr>
            <a:r>
              <a:rPr lang="en-US" sz="1000" b="1" dirty="0">
                <a:solidFill>
                  <a:srgbClr val="34415A"/>
                </a:solidFill>
                <a:latin typeface="LINE Seed JP" pitchFamily="34" charset="0"/>
                <a:ea typeface="LINE Seed JP" pitchFamily="34" charset="-122"/>
                <a:cs typeface="LINE Seed JP" pitchFamily="34" charset="-120"/>
              </a:rPr>
              <a:t>② 上段 いまの流れ</a:t>
            </a:r>
            <a:endParaRPr lang="en-US" sz="1000" dirty="0"/>
          </a:p>
        </p:txBody>
      </p:sp>
      <p:sp>
        <p:nvSpPr>
          <p:cNvPr id="13" name="Shape 10"/>
          <p:cNvSpPr/>
          <p:nvPr/>
        </p:nvSpPr>
        <p:spPr>
          <a:xfrm>
            <a:off x="1920240" y="2409444"/>
            <a:ext cx="596646" cy="414223"/>
          </a:xfrm>
          <a:prstGeom prst="rect">
            <a:avLst/>
          </a:prstGeom>
          <a:solidFill>
            <a:srgbClr val="FFFFFF"/>
          </a:solidFill>
          <a:ln w="6350">
            <a:solidFill>
              <a:srgbClr val="C9D2E3"/>
            </a:solidFill>
            <a:prstDash val="solid"/>
          </a:ln>
        </p:spPr>
      </p:sp>
      <p:sp>
        <p:nvSpPr>
          <p:cNvPr id="14" name="Text 11"/>
          <p:cNvSpPr txBox="1"/>
          <p:nvPr/>
        </p:nvSpPr>
        <p:spPr>
          <a:xfrm>
            <a:off x="1920240" y="2318004"/>
            <a:ext cx="596646" cy="597103"/>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集客</a:t>
            </a:r>
            <a:endParaRPr lang="en-US" sz="900" dirty="0"/>
          </a:p>
        </p:txBody>
      </p:sp>
      <p:sp>
        <p:nvSpPr>
          <p:cNvPr id="15" name="Shape 12"/>
          <p:cNvSpPr/>
          <p:nvPr/>
        </p:nvSpPr>
        <p:spPr>
          <a:xfrm>
            <a:off x="2590038" y="2409444"/>
            <a:ext cx="596646" cy="414223"/>
          </a:xfrm>
          <a:prstGeom prst="rect">
            <a:avLst/>
          </a:prstGeom>
          <a:solidFill>
            <a:srgbClr val="FFFFFF"/>
          </a:solidFill>
          <a:ln w="6350">
            <a:solidFill>
              <a:srgbClr val="C9D2E3"/>
            </a:solidFill>
            <a:prstDash val="solid"/>
          </a:ln>
        </p:spPr>
      </p:sp>
      <p:sp>
        <p:nvSpPr>
          <p:cNvPr id="16" name="Text 13"/>
          <p:cNvSpPr txBox="1"/>
          <p:nvPr/>
        </p:nvSpPr>
        <p:spPr>
          <a:xfrm>
            <a:off x="2590038" y="2318004"/>
            <a:ext cx="596646" cy="597103"/>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つながる</a:t>
            </a:r>
            <a:endParaRPr lang="en-US" sz="900" dirty="0"/>
          </a:p>
        </p:txBody>
      </p:sp>
      <p:sp>
        <p:nvSpPr>
          <p:cNvPr id="17" name="Shape 14"/>
          <p:cNvSpPr/>
          <p:nvPr/>
        </p:nvSpPr>
        <p:spPr>
          <a:xfrm>
            <a:off x="3259836" y="2409444"/>
            <a:ext cx="596646" cy="414223"/>
          </a:xfrm>
          <a:prstGeom prst="rect">
            <a:avLst/>
          </a:prstGeom>
          <a:solidFill>
            <a:srgbClr val="FFFFFF"/>
          </a:solidFill>
          <a:ln w="6350">
            <a:solidFill>
              <a:srgbClr val="C9D2E3"/>
            </a:solidFill>
            <a:prstDash val="solid"/>
          </a:ln>
        </p:spPr>
      </p:sp>
      <p:sp>
        <p:nvSpPr>
          <p:cNvPr id="18" name="Text 15"/>
          <p:cNvSpPr txBox="1"/>
          <p:nvPr/>
        </p:nvSpPr>
        <p:spPr>
          <a:xfrm>
            <a:off x="3259836" y="2318004"/>
            <a:ext cx="596646" cy="597103"/>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購入</a:t>
            </a:r>
            <a:endParaRPr lang="en-US" sz="900" dirty="0"/>
          </a:p>
        </p:txBody>
      </p:sp>
      <p:sp>
        <p:nvSpPr>
          <p:cNvPr id="19" name="Shape 16"/>
          <p:cNvSpPr/>
          <p:nvPr/>
        </p:nvSpPr>
        <p:spPr>
          <a:xfrm>
            <a:off x="3929634" y="2409444"/>
            <a:ext cx="596646" cy="414223"/>
          </a:xfrm>
          <a:prstGeom prst="rect">
            <a:avLst/>
          </a:prstGeom>
          <a:solidFill>
            <a:srgbClr val="FFFFFF"/>
          </a:solidFill>
          <a:ln w="6350">
            <a:solidFill>
              <a:srgbClr val="C9D2E3"/>
            </a:solidFill>
            <a:prstDash val="solid"/>
          </a:ln>
        </p:spPr>
      </p:sp>
      <p:sp>
        <p:nvSpPr>
          <p:cNvPr id="20" name="Text 17"/>
          <p:cNvSpPr txBox="1"/>
          <p:nvPr/>
        </p:nvSpPr>
        <p:spPr>
          <a:xfrm>
            <a:off x="3929634" y="2318004"/>
            <a:ext cx="596646" cy="597103"/>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リピート</a:t>
            </a:r>
            <a:endParaRPr lang="en-US" sz="900" dirty="0"/>
          </a:p>
        </p:txBody>
      </p:sp>
      <p:sp>
        <p:nvSpPr>
          <p:cNvPr id="21" name="Shape 18"/>
          <p:cNvSpPr/>
          <p:nvPr/>
        </p:nvSpPr>
        <p:spPr>
          <a:xfrm>
            <a:off x="548640" y="3006547"/>
            <a:ext cx="4023360" cy="597103"/>
          </a:xfrm>
          <a:prstGeom prst="roundRect">
            <a:avLst>
              <a:gd name="adj" fmla="val 7657"/>
            </a:avLst>
          </a:prstGeom>
          <a:solidFill>
            <a:srgbClr val="EEF2F8"/>
          </a:solidFill>
          <a:ln w="12700">
            <a:solidFill>
              <a:srgbClr val="EEF2F8"/>
            </a:solidFill>
            <a:prstDash val="solid"/>
          </a:ln>
        </p:spPr>
      </p:sp>
      <p:sp>
        <p:nvSpPr>
          <p:cNvPr id="22" name="Text 19"/>
          <p:cNvSpPr txBox="1"/>
          <p:nvPr/>
        </p:nvSpPr>
        <p:spPr>
          <a:xfrm>
            <a:off x="640080" y="3006547"/>
            <a:ext cx="1325880" cy="597103"/>
          </a:xfrm>
          <a:prstGeom prst="rect">
            <a:avLst/>
          </a:prstGeom>
          <a:noFill/>
          <a:ln/>
        </p:spPr>
        <p:txBody>
          <a:bodyPr wrap="square" lIns="0" tIns="0" rIns="0" bIns="0" rtlCol="0" anchor="ctr"/>
          <a:lstStyle/>
          <a:p>
            <a:pPr algn="l" indent="0" marL="0">
              <a:buNone/>
            </a:pPr>
            <a:r>
              <a:rPr lang="en-US" sz="1000" b="1" dirty="0">
                <a:solidFill>
                  <a:srgbClr val="34415A"/>
                </a:solidFill>
                <a:latin typeface="LINE Seed JP" pitchFamily="34" charset="0"/>
                <a:ea typeface="LINE Seed JP" pitchFamily="34" charset="-122"/>
                <a:cs typeface="LINE Seed JP" pitchFamily="34" charset="-120"/>
              </a:rPr>
              <a:t>② 下段 理想の流れ</a:t>
            </a:r>
            <a:endParaRPr lang="en-US" sz="1000" dirty="0"/>
          </a:p>
        </p:txBody>
      </p:sp>
      <p:sp>
        <p:nvSpPr>
          <p:cNvPr id="23" name="Shape 20"/>
          <p:cNvSpPr/>
          <p:nvPr/>
        </p:nvSpPr>
        <p:spPr>
          <a:xfrm>
            <a:off x="1920240" y="3097987"/>
            <a:ext cx="596646" cy="414223"/>
          </a:xfrm>
          <a:prstGeom prst="rect">
            <a:avLst/>
          </a:prstGeom>
          <a:solidFill>
            <a:srgbClr val="FFFFFF"/>
          </a:solidFill>
          <a:ln w="6350">
            <a:solidFill>
              <a:srgbClr val="C9D2E3"/>
            </a:solidFill>
            <a:prstDash val="solid"/>
          </a:ln>
        </p:spPr>
      </p:sp>
      <p:sp>
        <p:nvSpPr>
          <p:cNvPr id="24" name="Text 21"/>
          <p:cNvSpPr txBox="1"/>
          <p:nvPr/>
        </p:nvSpPr>
        <p:spPr>
          <a:xfrm>
            <a:off x="1920240" y="3006547"/>
            <a:ext cx="596646" cy="597103"/>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集客</a:t>
            </a:r>
            <a:endParaRPr lang="en-US" sz="900" dirty="0"/>
          </a:p>
        </p:txBody>
      </p:sp>
      <p:sp>
        <p:nvSpPr>
          <p:cNvPr id="25" name="Shape 22"/>
          <p:cNvSpPr/>
          <p:nvPr/>
        </p:nvSpPr>
        <p:spPr>
          <a:xfrm>
            <a:off x="2590038" y="3097987"/>
            <a:ext cx="596646" cy="414223"/>
          </a:xfrm>
          <a:prstGeom prst="rect">
            <a:avLst/>
          </a:prstGeom>
          <a:solidFill>
            <a:srgbClr val="FFFFFF"/>
          </a:solidFill>
          <a:ln w="6350">
            <a:solidFill>
              <a:srgbClr val="C9D2E3"/>
            </a:solidFill>
            <a:prstDash val="solid"/>
          </a:ln>
        </p:spPr>
      </p:sp>
      <p:sp>
        <p:nvSpPr>
          <p:cNvPr id="26" name="Text 23"/>
          <p:cNvSpPr txBox="1"/>
          <p:nvPr/>
        </p:nvSpPr>
        <p:spPr>
          <a:xfrm>
            <a:off x="2590038" y="3006547"/>
            <a:ext cx="596646" cy="597103"/>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つながる</a:t>
            </a:r>
            <a:endParaRPr lang="en-US" sz="900" dirty="0"/>
          </a:p>
        </p:txBody>
      </p:sp>
      <p:sp>
        <p:nvSpPr>
          <p:cNvPr id="27" name="Shape 24"/>
          <p:cNvSpPr/>
          <p:nvPr/>
        </p:nvSpPr>
        <p:spPr>
          <a:xfrm>
            <a:off x="3259836" y="3097987"/>
            <a:ext cx="596646" cy="414223"/>
          </a:xfrm>
          <a:prstGeom prst="rect">
            <a:avLst/>
          </a:prstGeom>
          <a:solidFill>
            <a:srgbClr val="FFFFFF"/>
          </a:solidFill>
          <a:ln w="6350">
            <a:solidFill>
              <a:srgbClr val="C9D2E3"/>
            </a:solidFill>
            <a:prstDash val="solid"/>
          </a:ln>
        </p:spPr>
      </p:sp>
      <p:sp>
        <p:nvSpPr>
          <p:cNvPr id="28" name="Text 25"/>
          <p:cNvSpPr txBox="1"/>
          <p:nvPr/>
        </p:nvSpPr>
        <p:spPr>
          <a:xfrm>
            <a:off x="3259836" y="3006547"/>
            <a:ext cx="596646" cy="597103"/>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購入</a:t>
            </a:r>
            <a:endParaRPr lang="en-US" sz="900" dirty="0"/>
          </a:p>
        </p:txBody>
      </p:sp>
      <p:sp>
        <p:nvSpPr>
          <p:cNvPr id="29" name="Shape 26"/>
          <p:cNvSpPr/>
          <p:nvPr/>
        </p:nvSpPr>
        <p:spPr>
          <a:xfrm>
            <a:off x="3929634" y="3097987"/>
            <a:ext cx="596646" cy="414223"/>
          </a:xfrm>
          <a:prstGeom prst="rect">
            <a:avLst/>
          </a:prstGeom>
          <a:solidFill>
            <a:srgbClr val="FFFFFF"/>
          </a:solidFill>
          <a:ln w="6350">
            <a:solidFill>
              <a:srgbClr val="C9D2E3"/>
            </a:solidFill>
            <a:prstDash val="solid"/>
          </a:ln>
        </p:spPr>
      </p:sp>
      <p:sp>
        <p:nvSpPr>
          <p:cNvPr id="30" name="Text 27"/>
          <p:cNvSpPr txBox="1"/>
          <p:nvPr/>
        </p:nvSpPr>
        <p:spPr>
          <a:xfrm>
            <a:off x="3929634" y="3006547"/>
            <a:ext cx="596646" cy="597103"/>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リピート</a:t>
            </a:r>
            <a:endParaRPr lang="en-US" sz="900" dirty="0"/>
          </a:p>
        </p:txBody>
      </p:sp>
      <p:sp>
        <p:nvSpPr>
          <p:cNvPr id="31" name="Shape 28"/>
          <p:cNvSpPr/>
          <p:nvPr/>
        </p:nvSpPr>
        <p:spPr>
          <a:xfrm>
            <a:off x="548640" y="3695090"/>
            <a:ext cx="4023360" cy="443484"/>
          </a:xfrm>
          <a:prstGeom prst="roundRect">
            <a:avLst>
              <a:gd name="adj" fmla="val 10309"/>
            </a:avLst>
          </a:prstGeom>
          <a:solidFill>
            <a:srgbClr val="EEF2F8"/>
          </a:solidFill>
          <a:ln w="12700">
            <a:solidFill>
              <a:srgbClr val="EEF2F8"/>
            </a:solidFill>
            <a:prstDash val="solid"/>
          </a:ln>
        </p:spPr>
      </p:sp>
      <p:sp>
        <p:nvSpPr>
          <p:cNvPr id="32" name="Text 29"/>
          <p:cNvSpPr txBox="1"/>
          <p:nvPr/>
        </p:nvSpPr>
        <p:spPr>
          <a:xfrm>
            <a:off x="640080" y="3695090"/>
            <a:ext cx="3840480" cy="443484"/>
          </a:xfrm>
          <a:prstGeom prst="rect">
            <a:avLst/>
          </a:prstGeom>
          <a:noFill/>
          <a:ln/>
        </p:spPr>
        <p:txBody>
          <a:bodyPr wrap="square" lIns="0" tIns="0" rIns="0" bIns="0" rtlCol="0" anchor="ctr"/>
          <a:lstStyle/>
          <a:p>
            <a:pPr algn="l" indent="0" marL="0">
              <a:buNone/>
            </a:pPr>
            <a:r>
              <a:rPr lang="en-US" sz="1050" b="1" dirty="0">
                <a:solidFill>
                  <a:srgbClr val="34415A"/>
                </a:solidFill>
                <a:latin typeface="LINE Seed JP" pitchFamily="34" charset="0"/>
                <a:ea typeface="LINE Seed JP" pitchFamily="34" charset="-122"/>
                <a:cs typeface="LINE Seed JP" pitchFamily="34" charset="-120"/>
              </a:rPr>
              <a:t>③ 増やしたい行動と目標</a:t>
            </a:r>
            <a:endParaRPr lang="en-US" sz="1050" dirty="0"/>
          </a:p>
        </p:txBody>
      </p:sp>
      <p:sp>
        <p:nvSpPr>
          <p:cNvPr id="33" name="Shape 30"/>
          <p:cNvSpPr/>
          <p:nvPr/>
        </p:nvSpPr>
        <p:spPr>
          <a:xfrm>
            <a:off x="4892040" y="1828800"/>
            <a:ext cx="329184" cy="329184"/>
          </a:xfrm>
          <a:prstGeom prst="roundRect">
            <a:avLst>
              <a:gd name="adj" fmla="val 13889"/>
            </a:avLst>
          </a:prstGeom>
          <a:solidFill>
            <a:srgbClr val="FFFFFF"/>
          </a:solidFill>
          <a:ln w="19050">
            <a:solidFill>
              <a:srgbClr val="F26B21"/>
            </a:solidFill>
            <a:prstDash val="solid"/>
          </a:ln>
        </p:spPr>
      </p:sp>
      <p:pic>
        <p:nvPicPr>
          <p:cNvPr id="34"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919472" y="1856232"/>
            <a:ext cx="274320" cy="274320"/>
          </a:xfrm>
          <a:prstGeom prst="rect">
            <a:avLst/>
          </a:prstGeom>
        </p:spPr>
      </p:pic>
      <p:sp>
        <p:nvSpPr>
          <p:cNvPr id="35" name="Text 31"/>
          <p:cNvSpPr txBox="1"/>
          <p:nvPr/>
        </p:nvSpPr>
        <p:spPr>
          <a:xfrm>
            <a:off x="5349240" y="1801368"/>
            <a:ext cx="3246120" cy="384048"/>
          </a:xfrm>
          <a:prstGeom prst="rect">
            <a:avLst/>
          </a:prstGeom>
          <a:noFill/>
          <a:ln/>
        </p:spPr>
        <p:txBody>
          <a:bodyPr wrap="square" lIns="0" tIns="0" rIns="0" bIns="0" rtlCol="0" anchor="ctr"/>
          <a:lstStyle/>
          <a:p>
            <a:pPr algn="l" indent="0" marL="0">
              <a:buNone/>
            </a:pPr>
            <a:r>
              <a:rPr lang="en-US" sz="1350" dirty="0">
                <a:solidFill>
                  <a:srgbClr val="1C2B4A"/>
                </a:solidFill>
                <a:latin typeface="LINE Seed JP" pitchFamily="34" charset="0"/>
                <a:ea typeface="LINE Seed JP" pitchFamily="34" charset="-122"/>
                <a:cs typeface="LINE Seed JP" pitchFamily="34" charset="-120"/>
              </a:rPr>
              <a:t>商品・サービス、ターゲット、ペルソナ</a:t>
            </a:r>
            <a:endParaRPr lang="en-US" sz="1350" dirty="0"/>
          </a:p>
        </p:txBody>
      </p:sp>
      <p:sp>
        <p:nvSpPr>
          <p:cNvPr id="36" name="Shape 32"/>
          <p:cNvSpPr/>
          <p:nvPr/>
        </p:nvSpPr>
        <p:spPr>
          <a:xfrm>
            <a:off x="4892040" y="2450592"/>
            <a:ext cx="329184" cy="329184"/>
          </a:xfrm>
          <a:prstGeom prst="roundRect">
            <a:avLst>
              <a:gd name="adj" fmla="val 13889"/>
            </a:avLst>
          </a:prstGeom>
          <a:solidFill>
            <a:srgbClr val="FFFFFF"/>
          </a:solidFill>
          <a:ln w="19050">
            <a:solidFill>
              <a:srgbClr val="F26B21"/>
            </a:solidFill>
            <a:prstDash val="solid"/>
          </a:ln>
        </p:spPr>
      </p:sp>
      <p:pic>
        <p:nvPicPr>
          <p:cNvPr id="37"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19472" y="2478024"/>
            <a:ext cx="274320" cy="274320"/>
          </a:xfrm>
          <a:prstGeom prst="rect">
            <a:avLst/>
          </a:prstGeom>
        </p:spPr>
      </p:pic>
      <p:sp>
        <p:nvSpPr>
          <p:cNvPr id="38" name="Text 33"/>
          <p:cNvSpPr txBox="1"/>
          <p:nvPr/>
        </p:nvSpPr>
        <p:spPr>
          <a:xfrm>
            <a:off x="5349240" y="2423160"/>
            <a:ext cx="3246120" cy="384048"/>
          </a:xfrm>
          <a:prstGeom prst="rect">
            <a:avLst/>
          </a:prstGeom>
          <a:noFill/>
          <a:ln/>
        </p:spPr>
        <p:txBody>
          <a:bodyPr wrap="square" lIns="0" tIns="0" rIns="0" bIns="0" rtlCol="0" anchor="ctr"/>
          <a:lstStyle/>
          <a:p>
            <a:pPr algn="l" indent="0" marL="0">
              <a:buNone/>
            </a:pPr>
            <a:r>
              <a:rPr lang="en-US" sz="1350" dirty="0">
                <a:solidFill>
                  <a:srgbClr val="1C2B4A"/>
                </a:solidFill>
                <a:latin typeface="LINE Seed JP" pitchFamily="34" charset="0"/>
                <a:ea typeface="LINE Seed JP" pitchFamily="34" charset="-122"/>
                <a:cs typeface="LINE Seed JP" pitchFamily="34" charset="-120"/>
              </a:rPr>
              <a:t>4段階すべてのいまの流れ</a:t>
            </a:r>
            <a:endParaRPr lang="en-US" sz="1350" dirty="0"/>
          </a:p>
        </p:txBody>
      </p:sp>
      <p:sp>
        <p:nvSpPr>
          <p:cNvPr id="39" name="Shape 34"/>
          <p:cNvSpPr/>
          <p:nvPr/>
        </p:nvSpPr>
        <p:spPr>
          <a:xfrm>
            <a:off x="4892040" y="3072384"/>
            <a:ext cx="329184" cy="329184"/>
          </a:xfrm>
          <a:prstGeom prst="roundRect">
            <a:avLst>
              <a:gd name="adj" fmla="val 13889"/>
            </a:avLst>
          </a:prstGeom>
          <a:solidFill>
            <a:srgbClr val="FFFFFF"/>
          </a:solidFill>
          <a:ln w="19050">
            <a:solidFill>
              <a:srgbClr val="F26B21"/>
            </a:solidFill>
            <a:prstDash val="solid"/>
          </a:ln>
        </p:spPr>
      </p:sp>
      <p:pic>
        <p:nvPicPr>
          <p:cNvPr id="40"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19472" y="3099816"/>
            <a:ext cx="274320" cy="274320"/>
          </a:xfrm>
          <a:prstGeom prst="rect">
            <a:avLst/>
          </a:prstGeom>
        </p:spPr>
      </p:pic>
      <p:sp>
        <p:nvSpPr>
          <p:cNvPr id="41" name="Text 35"/>
          <p:cNvSpPr txBox="1"/>
          <p:nvPr/>
        </p:nvSpPr>
        <p:spPr>
          <a:xfrm>
            <a:off x="5349240" y="3044952"/>
            <a:ext cx="3246120" cy="384048"/>
          </a:xfrm>
          <a:prstGeom prst="rect">
            <a:avLst/>
          </a:prstGeom>
          <a:noFill/>
          <a:ln/>
        </p:spPr>
        <p:txBody>
          <a:bodyPr wrap="square" lIns="0" tIns="0" rIns="0" bIns="0" rtlCol="0" anchor="ctr"/>
          <a:lstStyle/>
          <a:p>
            <a:pPr algn="l" indent="0" marL="0">
              <a:buNone/>
            </a:pPr>
            <a:r>
              <a:rPr lang="en-US" sz="1350" dirty="0">
                <a:solidFill>
                  <a:srgbClr val="1C2B4A"/>
                </a:solidFill>
                <a:latin typeface="LINE Seed JP" pitchFamily="34" charset="0"/>
                <a:ea typeface="LINE Seed JP" pitchFamily="34" charset="-122"/>
                <a:cs typeface="LINE Seed JP" pitchFamily="34" charset="-120"/>
              </a:rPr>
              <a:t>4段階すべての目指す姿</a:t>
            </a:r>
            <a:endParaRPr lang="en-US" sz="1350" dirty="0"/>
          </a:p>
        </p:txBody>
      </p:sp>
      <p:sp>
        <p:nvSpPr>
          <p:cNvPr id="42" name="Shape 36"/>
          <p:cNvSpPr/>
          <p:nvPr/>
        </p:nvSpPr>
        <p:spPr>
          <a:xfrm>
            <a:off x="4892040" y="3694176"/>
            <a:ext cx="329184" cy="329184"/>
          </a:xfrm>
          <a:prstGeom prst="roundRect">
            <a:avLst>
              <a:gd name="adj" fmla="val 13889"/>
            </a:avLst>
          </a:prstGeom>
          <a:solidFill>
            <a:srgbClr val="FFFFFF"/>
          </a:solidFill>
          <a:ln w="19050">
            <a:solidFill>
              <a:srgbClr val="F26B21"/>
            </a:solidFill>
            <a:prstDash val="solid"/>
          </a:ln>
        </p:spPr>
      </p:sp>
      <p:pic>
        <p:nvPicPr>
          <p:cNvPr id="43"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919472" y="3721608"/>
            <a:ext cx="274320" cy="274320"/>
          </a:xfrm>
          <a:prstGeom prst="rect">
            <a:avLst/>
          </a:prstGeom>
        </p:spPr>
      </p:pic>
      <p:sp>
        <p:nvSpPr>
          <p:cNvPr id="44" name="Text 37"/>
          <p:cNvSpPr txBox="1"/>
          <p:nvPr/>
        </p:nvSpPr>
        <p:spPr>
          <a:xfrm>
            <a:off x="5349240" y="3666744"/>
            <a:ext cx="3246120" cy="384048"/>
          </a:xfrm>
          <a:prstGeom prst="rect">
            <a:avLst/>
          </a:prstGeom>
          <a:noFill/>
          <a:ln/>
        </p:spPr>
        <p:txBody>
          <a:bodyPr wrap="square" lIns="0" tIns="0" rIns="0" bIns="0" rtlCol="0" anchor="ctr"/>
          <a:lstStyle/>
          <a:p>
            <a:pPr algn="l" indent="0" marL="0">
              <a:buNone/>
            </a:pPr>
            <a:r>
              <a:rPr lang="en-US" sz="1350" dirty="0">
                <a:solidFill>
                  <a:srgbClr val="1C2B4A"/>
                </a:solidFill>
                <a:latin typeface="LINE Seed JP" pitchFamily="34" charset="0"/>
                <a:ea typeface="LINE Seed JP" pitchFamily="34" charset="-122"/>
                <a:cs typeface="LINE Seed JP" pitchFamily="34" charset="-120"/>
              </a:rPr>
              <a:t>増やしたい行動、目標の件数、期限</a:t>
            </a:r>
            <a:endParaRPr lang="en-US" sz="13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仕上げ</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1分でシートの内容を話してみよう！</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35 / 36</a:t>
            </a:r>
            <a:endParaRPr lang="en-US" sz="800" dirty="0"/>
          </a:p>
        </p:txBody>
      </p:sp>
      <p:sp>
        <p:nvSpPr>
          <p:cNvPr id="7" name="Text 5"/>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誰に何を販売し、継続利用までどう進めるかを、口頭で声に出して話します。</a:t>
            </a:r>
            <a:endParaRPr lang="en-US" sz="1300" dirty="0"/>
          </a:p>
        </p:txBody>
      </p:sp>
      <p:sp>
        <p:nvSpPr>
          <p:cNvPr id="9" name="Shape 6"/>
          <p:cNvSpPr/>
          <p:nvPr/>
        </p:nvSpPr>
        <p:spPr>
          <a:xfrm>
            <a:off x="548640" y="1737360"/>
            <a:ext cx="3840480" cy="2743200"/>
          </a:xfrm>
          <a:prstGeom prst="roundRect">
            <a:avLst>
              <a:gd name="adj" fmla="val 2000"/>
            </a:avLst>
          </a:prstGeom>
          <a:solidFill>
            <a:srgbClr val="FFFFFF"/>
          </a:solidFill>
          <a:ln w="15875">
            <a:solidFill>
              <a:srgbClr val="F26B21"/>
            </a:solidFill>
            <a:prstDash val="dash"/>
          </a:ln>
        </p:spPr>
      </p:sp>
      <p:sp>
        <p:nvSpPr>
          <p:cNvPr id="10" name="Text 7"/>
          <p:cNvSpPr txBox="1"/>
          <p:nvPr/>
        </p:nvSpPr>
        <p:spPr>
          <a:xfrm>
            <a:off x="685800" y="1847088"/>
            <a:ext cx="356616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11" name="Text 8"/>
          <p:cNvSpPr txBox="1"/>
          <p:nvPr/>
        </p:nvSpPr>
        <p:spPr>
          <a:xfrm>
            <a:off x="731520" y="2103120"/>
            <a:ext cx="3474720" cy="2240280"/>
          </a:xfrm>
          <a:prstGeom prst="rect">
            <a:avLst/>
          </a:prstGeom>
          <a:noFill/>
          <a:ln/>
        </p:spPr>
        <p:txBody>
          <a:bodyPr wrap="square" lIns="0" tIns="0" rIns="0" bIns="0" rtlCol="0" anchor="ctr"/>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設計図シートを手に、隣の人に1分で話している様子。集客からリピートへの矢印を指でたどっている</a:t>
            </a:r>
            <a:endParaRPr lang="en-US" sz="1050" dirty="0"/>
          </a:p>
        </p:txBody>
      </p:sp>
      <p:sp>
        <p:nvSpPr>
          <p:cNvPr id="12" name="Text 9"/>
          <p:cNvSpPr txBox="1"/>
          <p:nvPr/>
        </p:nvSpPr>
        <p:spPr>
          <a:xfrm>
            <a:off x="4663440" y="1783080"/>
            <a:ext cx="2743200" cy="320040"/>
          </a:xfrm>
          <a:prstGeom prst="rect">
            <a:avLst/>
          </a:prstGeom>
          <a:noFill/>
          <a:ln/>
        </p:spPr>
        <p:txBody>
          <a:bodyPr wrap="square" lIns="0" tIns="0" rIns="0" bIns="0" rtlCol="0" anchor="t"/>
          <a:lstStyle/>
          <a:p>
            <a:pPr algn="l" indent="0" marL="0">
              <a:buNone/>
            </a:pPr>
            <a:r>
              <a:rPr lang="en-US" sz="1300" b="1" dirty="0">
                <a:solidFill>
                  <a:srgbClr val="F26B21"/>
                </a:solidFill>
                <a:latin typeface="LINE Seed JP" pitchFamily="34" charset="0"/>
                <a:ea typeface="LINE Seed JP" pitchFamily="34" charset="-122"/>
                <a:cs typeface="LINE Seed JP" pitchFamily="34" charset="-120"/>
              </a:rPr>
              <a:t>話す順番</a:t>
            </a:r>
            <a:endParaRPr lang="en-US" sz="1300" dirty="0"/>
          </a:p>
        </p:txBody>
      </p:sp>
      <p:sp>
        <p:nvSpPr>
          <p:cNvPr id="13" name="Shape 10"/>
          <p:cNvSpPr/>
          <p:nvPr/>
        </p:nvSpPr>
        <p:spPr>
          <a:xfrm>
            <a:off x="4663440" y="2240280"/>
            <a:ext cx="292608" cy="292608"/>
          </a:xfrm>
          <a:prstGeom prst="ellipse">
            <a:avLst/>
          </a:prstGeom>
          <a:solidFill>
            <a:srgbClr val="1C2B4A"/>
          </a:solidFill>
          <a:ln w="12700">
            <a:solidFill>
              <a:srgbClr val="1C2B4A"/>
            </a:solidFill>
            <a:prstDash val="solid"/>
          </a:ln>
        </p:spPr>
      </p:sp>
      <p:sp>
        <p:nvSpPr>
          <p:cNvPr id="14" name="Text 11"/>
          <p:cNvSpPr txBox="1"/>
          <p:nvPr/>
        </p:nvSpPr>
        <p:spPr>
          <a:xfrm>
            <a:off x="4663440" y="2240280"/>
            <a:ext cx="29260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1</a:t>
            </a:r>
            <a:endParaRPr lang="en-US" sz="1200" dirty="0"/>
          </a:p>
        </p:txBody>
      </p:sp>
      <p:sp>
        <p:nvSpPr>
          <p:cNvPr id="15" name="Text 12"/>
          <p:cNvSpPr txBox="1"/>
          <p:nvPr/>
        </p:nvSpPr>
        <p:spPr>
          <a:xfrm>
            <a:off x="5074920" y="2221992"/>
            <a:ext cx="3520440" cy="347472"/>
          </a:xfrm>
          <a:prstGeom prst="rect">
            <a:avLst/>
          </a:prstGeom>
          <a:noFill/>
          <a:ln/>
        </p:spPr>
        <p:txBody>
          <a:bodyPr wrap="square" lIns="0" tIns="0" rIns="0" bIns="0" rtlCol="0" anchor="ctr"/>
          <a:lstStyle/>
          <a:p>
            <a:pPr algn="l" indent="0" marL="0">
              <a:buNone/>
            </a:pPr>
            <a:r>
              <a:rPr lang="en-US" sz="1350" dirty="0">
                <a:solidFill>
                  <a:srgbClr val="1C2B4A"/>
                </a:solidFill>
                <a:latin typeface="LINE Seed JP" pitchFamily="34" charset="0"/>
                <a:ea typeface="LINE Seed JP" pitchFamily="34" charset="-122"/>
                <a:cs typeface="LINE Seed JP" pitchFamily="34" charset="-120"/>
              </a:rPr>
              <a:t>誰に何を売っているか</a:t>
            </a:r>
            <a:endParaRPr lang="en-US" sz="1350" dirty="0"/>
          </a:p>
        </p:txBody>
      </p:sp>
      <p:sp>
        <p:nvSpPr>
          <p:cNvPr id="16" name="Shape 13"/>
          <p:cNvSpPr/>
          <p:nvPr/>
        </p:nvSpPr>
        <p:spPr>
          <a:xfrm>
            <a:off x="4663440" y="2807208"/>
            <a:ext cx="292608" cy="292608"/>
          </a:xfrm>
          <a:prstGeom prst="ellipse">
            <a:avLst/>
          </a:prstGeom>
          <a:solidFill>
            <a:srgbClr val="1C2B4A"/>
          </a:solidFill>
          <a:ln w="12700">
            <a:solidFill>
              <a:srgbClr val="1C2B4A"/>
            </a:solidFill>
            <a:prstDash val="solid"/>
          </a:ln>
        </p:spPr>
      </p:sp>
      <p:sp>
        <p:nvSpPr>
          <p:cNvPr id="17" name="Text 14"/>
          <p:cNvSpPr txBox="1"/>
          <p:nvPr/>
        </p:nvSpPr>
        <p:spPr>
          <a:xfrm>
            <a:off x="4663440" y="2807208"/>
            <a:ext cx="29260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2</a:t>
            </a:r>
            <a:endParaRPr lang="en-US" sz="1200" dirty="0"/>
          </a:p>
        </p:txBody>
      </p:sp>
      <p:sp>
        <p:nvSpPr>
          <p:cNvPr id="18" name="Text 15"/>
          <p:cNvSpPr txBox="1"/>
          <p:nvPr/>
        </p:nvSpPr>
        <p:spPr>
          <a:xfrm>
            <a:off x="5074920" y="2788920"/>
            <a:ext cx="3520440" cy="347472"/>
          </a:xfrm>
          <a:prstGeom prst="rect">
            <a:avLst/>
          </a:prstGeom>
          <a:noFill/>
          <a:ln/>
        </p:spPr>
        <p:txBody>
          <a:bodyPr wrap="square" lIns="0" tIns="0" rIns="0" bIns="0" rtlCol="0" anchor="ctr"/>
          <a:lstStyle/>
          <a:p>
            <a:pPr algn="l" indent="0" marL="0">
              <a:buNone/>
            </a:pPr>
            <a:r>
              <a:rPr lang="en-US" sz="1350" dirty="0">
                <a:solidFill>
                  <a:srgbClr val="1C2B4A"/>
                </a:solidFill>
                <a:latin typeface="LINE Seed JP" pitchFamily="34" charset="0"/>
                <a:ea typeface="LINE Seed JP" pitchFamily="34" charset="-122"/>
                <a:cs typeface="LINE Seed JP" pitchFamily="34" charset="-120"/>
              </a:rPr>
              <a:t>集客からリピートまでの流れ</a:t>
            </a:r>
            <a:endParaRPr lang="en-US" sz="1350" dirty="0"/>
          </a:p>
        </p:txBody>
      </p:sp>
      <p:sp>
        <p:nvSpPr>
          <p:cNvPr id="19" name="Shape 16"/>
          <p:cNvSpPr/>
          <p:nvPr/>
        </p:nvSpPr>
        <p:spPr>
          <a:xfrm>
            <a:off x="4663440" y="3374136"/>
            <a:ext cx="292608" cy="292608"/>
          </a:xfrm>
          <a:prstGeom prst="ellipse">
            <a:avLst/>
          </a:prstGeom>
          <a:solidFill>
            <a:srgbClr val="1C2B4A"/>
          </a:solidFill>
          <a:ln w="12700">
            <a:solidFill>
              <a:srgbClr val="1C2B4A"/>
            </a:solidFill>
            <a:prstDash val="solid"/>
          </a:ln>
        </p:spPr>
      </p:sp>
      <p:sp>
        <p:nvSpPr>
          <p:cNvPr id="20" name="Text 17"/>
          <p:cNvSpPr txBox="1"/>
          <p:nvPr/>
        </p:nvSpPr>
        <p:spPr>
          <a:xfrm>
            <a:off x="4663440" y="3374136"/>
            <a:ext cx="29260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3</a:t>
            </a:r>
            <a:endParaRPr lang="en-US" sz="1200" dirty="0"/>
          </a:p>
        </p:txBody>
      </p:sp>
      <p:sp>
        <p:nvSpPr>
          <p:cNvPr id="21" name="Text 18"/>
          <p:cNvSpPr txBox="1"/>
          <p:nvPr/>
        </p:nvSpPr>
        <p:spPr>
          <a:xfrm>
            <a:off x="5074920" y="3355848"/>
            <a:ext cx="3520440" cy="347472"/>
          </a:xfrm>
          <a:prstGeom prst="rect">
            <a:avLst/>
          </a:prstGeom>
          <a:noFill/>
          <a:ln/>
        </p:spPr>
        <p:txBody>
          <a:bodyPr wrap="square" lIns="0" tIns="0" rIns="0" bIns="0" rtlCol="0" anchor="ctr"/>
          <a:lstStyle/>
          <a:p>
            <a:pPr algn="l" indent="0" marL="0">
              <a:buNone/>
            </a:pPr>
            <a:r>
              <a:rPr lang="en-US" sz="1350" dirty="0">
                <a:solidFill>
                  <a:srgbClr val="1C2B4A"/>
                </a:solidFill>
                <a:latin typeface="LINE Seed JP" pitchFamily="34" charset="0"/>
                <a:ea typeface="LINE Seed JP" pitchFamily="34" charset="-122"/>
                <a:cs typeface="LINE Seed JP" pitchFamily="34" charset="-120"/>
              </a:rPr>
              <a:t>増やしたい行動と目標</a:t>
            </a:r>
            <a:endParaRPr lang="en-US" sz="1350" dirty="0"/>
          </a:p>
        </p:txBody>
      </p:sp>
      <p:sp>
        <p:nvSpPr>
          <p:cNvPr id="22" name="Shape 19"/>
          <p:cNvSpPr/>
          <p:nvPr/>
        </p:nvSpPr>
        <p:spPr>
          <a:xfrm>
            <a:off x="4663440" y="4069080"/>
            <a:ext cx="914400" cy="310896"/>
          </a:xfrm>
          <a:prstGeom prst="roundRect">
            <a:avLst>
              <a:gd name="adj" fmla="val 50000"/>
            </a:avLst>
          </a:prstGeom>
          <a:solidFill>
            <a:srgbClr val="1C2B4A"/>
          </a:solidFill>
          <a:ln w="12700">
            <a:solidFill>
              <a:srgbClr val="1C2B4A"/>
            </a:solidFill>
            <a:prstDash val="solid"/>
          </a:ln>
        </p:spPr>
      </p:sp>
      <p:sp>
        <p:nvSpPr>
          <p:cNvPr id="23" name="Text 20"/>
          <p:cNvSpPr txBox="1"/>
          <p:nvPr/>
        </p:nvSpPr>
        <p:spPr>
          <a:xfrm>
            <a:off x="4663440" y="4069080"/>
            <a:ext cx="914400"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LINE Seed JP" pitchFamily="34" charset="0"/>
                <a:ea typeface="LINE Seed JP" pitchFamily="34" charset="-122"/>
                <a:cs typeface="LINE Seed JP" pitchFamily="34" charset="-120"/>
              </a:rPr>
              <a:t>1分</a:t>
            </a:r>
            <a:endParaRPr lang="en-US" sz="11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仕上げ</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次回の講義で各段階にツールを</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第1回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36 / 36</a:t>
            </a:r>
            <a:endParaRPr lang="en-US" sz="800" dirty="0"/>
          </a:p>
        </p:txBody>
      </p:sp>
      <p:sp>
        <p:nvSpPr>
          <p:cNvPr id="7" name="Text 5"/>
          <p:cNvSpPr txBox="1"/>
          <p:nvPr/>
        </p:nvSpPr>
        <p:spPr>
          <a:xfrm>
            <a:off x="548640" y="1188720"/>
            <a:ext cx="8046720" cy="310896"/>
          </a:xfrm>
          <a:prstGeom prst="rect">
            <a:avLst/>
          </a:prstGeom>
          <a:noFill/>
          <a:ln/>
        </p:spPr>
        <p:txBody>
          <a:bodyPr wrap="square" lIns="0" tIns="0" rIns="0" bIns="0" rtlCol="0" anchor="t"/>
          <a:lstStyle/>
          <a:p>
            <a:pPr algn="l" indent="0" marL="0">
              <a:buNone/>
            </a:pPr>
            <a:r>
              <a:rPr lang="en-US" sz="1300" dirty="0">
                <a:solidFill>
                  <a:srgbClr val="34415A"/>
                </a:solidFill>
                <a:latin typeface="LINE Seed JP" pitchFamily="34" charset="0"/>
                <a:ea typeface="LINE Seed JP" pitchFamily="34" charset="-122"/>
                <a:cs typeface="LINE Seed JP" pitchFamily="34" charset="-120"/>
              </a:rPr>
              <a:t>今回完成させた設計図の各段階へ、公式LINEや外部ツールを割り当てます。</a:t>
            </a:r>
            <a:endParaRPr lang="en-US" sz="1300" dirty="0"/>
          </a:p>
        </p:txBody>
      </p:sp>
      <p:sp>
        <p:nvSpPr>
          <p:cNvPr id="9" name="Shape 6"/>
          <p:cNvSpPr/>
          <p:nvPr/>
        </p:nvSpPr>
        <p:spPr>
          <a:xfrm>
            <a:off x="548640" y="1828800"/>
            <a:ext cx="1929384" cy="420624"/>
          </a:xfrm>
          <a:prstGeom prst="roundRect">
            <a:avLst>
              <a:gd name="adj" fmla="val 50000"/>
            </a:avLst>
          </a:prstGeom>
          <a:solidFill>
            <a:srgbClr val="1C2B4A"/>
          </a:solidFill>
          <a:ln w="12700">
            <a:solidFill>
              <a:srgbClr val="1C2B4A"/>
            </a:solidFill>
            <a:prstDash val="solid"/>
          </a:ln>
        </p:spPr>
      </p:sp>
      <p:sp>
        <p:nvSpPr>
          <p:cNvPr id="10" name="Text 7"/>
          <p:cNvSpPr txBox="1"/>
          <p:nvPr/>
        </p:nvSpPr>
        <p:spPr>
          <a:xfrm>
            <a:off x="548640" y="1828800"/>
            <a:ext cx="1929384" cy="420624"/>
          </a:xfrm>
          <a:prstGeom prst="rect">
            <a:avLst/>
          </a:prstGeom>
          <a:noFill/>
          <a:ln/>
        </p:spPr>
        <p:txBody>
          <a:bodyPr wrap="square" lIns="0" tIns="0" rIns="0" bIns="0" rtlCol="0" anchor="ctr"/>
          <a:lstStyle/>
          <a:p>
            <a:pPr algn="ctr" indent="0" marL="0">
              <a:buNone/>
            </a:pPr>
            <a:endParaRPr lang="en-US" sz="1200" dirty="0"/>
          </a:p>
        </p:txBody>
      </p:sp>
      <p:pic>
        <p:nvPicPr>
          <p:cNvPr id="11"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13232" y="1920240"/>
            <a:ext cx="237744" cy="237744"/>
          </a:xfrm>
          <a:prstGeom prst="rect">
            <a:avLst/>
          </a:prstGeom>
        </p:spPr>
      </p:pic>
      <p:sp>
        <p:nvSpPr>
          <p:cNvPr id="12" name="Text 8"/>
          <p:cNvSpPr txBox="1"/>
          <p:nvPr/>
        </p:nvSpPr>
        <p:spPr>
          <a:xfrm>
            <a:off x="1005840" y="1828800"/>
            <a:ext cx="1380744" cy="420624"/>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集客</a:t>
            </a:r>
            <a:endParaRPr lang="en-US" sz="1200" dirty="0"/>
          </a:p>
        </p:txBody>
      </p:sp>
      <p:sp>
        <p:nvSpPr>
          <p:cNvPr id="13" name="Shape 9"/>
          <p:cNvSpPr/>
          <p:nvPr/>
        </p:nvSpPr>
        <p:spPr>
          <a:xfrm>
            <a:off x="2587752" y="1828800"/>
            <a:ext cx="1929384" cy="420624"/>
          </a:xfrm>
          <a:prstGeom prst="roundRect">
            <a:avLst>
              <a:gd name="adj" fmla="val 50000"/>
            </a:avLst>
          </a:prstGeom>
          <a:solidFill>
            <a:srgbClr val="1C2B4A"/>
          </a:solidFill>
          <a:ln w="12700">
            <a:solidFill>
              <a:srgbClr val="1C2B4A"/>
            </a:solidFill>
            <a:prstDash val="solid"/>
          </a:ln>
        </p:spPr>
      </p:sp>
      <p:sp>
        <p:nvSpPr>
          <p:cNvPr id="14" name="Text 10"/>
          <p:cNvSpPr txBox="1"/>
          <p:nvPr/>
        </p:nvSpPr>
        <p:spPr>
          <a:xfrm>
            <a:off x="2587752" y="1828800"/>
            <a:ext cx="1929384" cy="420624"/>
          </a:xfrm>
          <a:prstGeom prst="rect">
            <a:avLst/>
          </a:prstGeom>
          <a:noFill/>
          <a:ln/>
        </p:spPr>
        <p:txBody>
          <a:bodyPr wrap="square" lIns="0" tIns="0" rIns="0" bIns="0" rtlCol="0" anchor="ctr"/>
          <a:lstStyle/>
          <a:p>
            <a:pPr algn="ctr" indent="0" marL="0">
              <a:buNone/>
            </a:pPr>
            <a:endParaRPr lang="en-US" sz="1200" dirty="0"/>
          </a:p>
        </p:txBody>
      </p:sp>
      <p:pic>
        <p:nvPicPr>
          <p:cNvPr id="15"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52344" y="1920240"/>
            <a:ext cx="237744" cy="237744"/>
          </a:xfrm>
          <a:prstGeom prst="rect">
            <a:avLst/>
          </a:prstGeom>
        </p:spPr>
      </p:pic>
      <p:sp>
        <p:nvSpPr>
          <p:cNvPr id="16" name="Text 11"/>
          <p:cNvSpPr txBox="1"/>
          <p:nvPr/>
        </p:nvSpPr>
        <p:spPr>
          <a:xfrm>
            <a:off x="3044952" y="1828800"/>
            <a:ext cx="1380744" cy="420624"/>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つながる</a:t>
            </a:r>
            <a:endParaRPr lang="en-US" sz="1200" dirty="0"/>
          </a:p>
        </p:txBody>
      </p:sp>
      <p:sp>
        <p:nvSpPr>
          <p:cNvPr id="17" name="Shape 12"/>
          <p:cNvSpPr/>
          <p:nvPr/>
        </p:nvSpPr>
        <p:spPr>
          <a:xfrm>
            <a:off x="4626864" y="1828800"/>
            <a:ext cx="1929384" cy="420624"/>
          </a:xfrm>
          <a:prstGeom prst="roundRect">
            <a:avLst>
              <a:gd name="adj" fmla="val 50000"/>
            </a:avLst>
          </a:prstGeom>
          <a:solidFill>
            <a:srgbClr val="1C2B4A"/>
          </a:solidFill>
          <a:ln w="12700">
            <a:solidFill>
              <a:srgbClr val="1C2B4A"/>
            </a:solidFill>
            <a:prstDash val="solid"/>
          </a:ln>
        </p:spPr>
      </p:sp>
      <p:sp>
        <p:nvSpPr>
          <p:cNvPr id="18" name="Text 13"/>
          <p:cNvSpPr txBox="1"/>
          <p:nvPr/>
        </p:nvSpPr>
        <p:spPr>
          <a:xfrm>
            <a:off x="4626864" y="1828800"/>
            <a:ext cx="1929384" cy="420624"/>
          </a:xfrm>
          <a:prstGeom prst="rect">
            <a:avLst/>
          </a:prstGeom>
          <a:noFill/>
          <a:ln/>
        </p:spPr>
        <p:txBody>
          <a:bodyPr wrap="square" lIns="0" tIns="0" rIns="0" bIns="0" rtlCol="0" anchor="ctr"/>
          <a:lstStyle/>
          <a:p>
            <a:pPr algn="ctr" indent="0" marL="0">
              <a:buNone/>
            </a:pPr>
            <a:endParaRPr lang="en-US" sz="1200" dirty="0"/>
          </a:p>
        </p:txBody>
      </p:sp>
      <p:pic>
        <p:nvPicPr>
          <p:cNvPr id="19"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91456" y="1920240"/>
            <a:ext cx="237744" cy="237744"/>
          </a:xfrm>
          <a:prstGeom prst="rect">
            <a:avLst/>
          </a:prstGeom>
        </p:spPr>
      </p:pic>
      <p:sp>
        <p:nvSpPr>
          <p:cNvPr id="20" name="Text 14"/>
          <p:cNvSpPr txBox="1"/>
          <p:nvPr/>
        </p:nvSpPr>
        <p:spPr>
          <a:xfrm>
            <a:off x="5084064" y="1828800"/>
            <a:ext cx="1380744" cy="420624"/>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購入</a:t>
            </a:r>
            <a:endParaRPr lang="en-US" sz="1200" dirty="0"/>
          </a:p>
        </p:txBody>
      </p:sp>
      <p:sp>
        <p:nvSpPr>
          <p:cNvPr id="21" name="Shape 15"/>
          <p:cNvSpPr/>
          <p:nvPr/>
        </p:nvSpPr>
        <p:spPr>
          <a:xfrm>
            <a:off x="6665976" y="1828800"/>
            <a:ext cx="1929384" cy="420624"/>
          </a:xfrm>
          <a:prstGeom prst="roundRect">
            <a:avLst>
              <a:gd name="adj" fmla="val 50000"/>
            </a:avLst>
          </a:prstGeom>
          <a:solidFill>
            <a:srgbClr val="1C2B4A"/>
          </a:solidFill>
          <a:ln w="12700">
            <a:solidFill>
              <a:srgbClr val="1C2B4A"/>
            </a:solidFill>
            <a:prstDash val="solid"/>
          </a:ln>
        </p:spPr>
      </p:sp>
      <p:sp>
        <p:nvSpPr>
          <p:cNvPr id="22" name="Text 16"/>
          <p:cNvSpPr txBox="1"/>
          <p:nvPr/>
        </p:nvSpPr>
        <p:spPr>
          <a:xfrm>
            <a:off x="6665976" y="1828800"/>
            <a:ext cx="1929384" cy="420624"/>
          </a:xfrm>
          <a:prstGeom prst="rect">
            <a:avLst/>
          </a:prstGeom>
          <a:noFill/>
          <a:ln/>
        </p:spPr>
        <p:txBody>
          <a:bodyPr wrap="square" lIns="0" tIns="0" rIns="0" bIns="0" rtlCol="0" anchor="ctr"/>
          <a:lstStyle/>
          <a:p>
            <a:pPr algn="ctr" indent="0" marL="0">
              <a:buNone/>
            </a:pPr>
            <a:endParaRPr lang="en-US" sz="1200" dirty="0"/>
          </a:p>
        </p:txBody>
      </p:sp>
      <p:pic>
        <p:nvPicPr>
          <p:cNvPr id="23"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30568" y="1920240"/>
            <a:ext cx="237744" cy="237744"/>
          </a:xfrm>
          <a:prstGeom prst="rect">
            <a:avLst/>
          </a:prstGeom>
        </p:spPr>
      </p:pic>
      <p:sp>
        <p:nvSpPr>
          <p:cNvPr id="24" name="Text 17"/>
          <p:cNvSpPr txBox="1"/>
          <p:nvPr/>
        </p:nvSpPr>
        <p:spPr>
          <a:xfrm>
            <a:off x="7123176" y="1828800"/>
            <a:ext cx="1380744" cy="420624"/>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リピート</a:t>
            </a:r>
            <a:endParaRPr lang="en-US" sz="1200" dirty="0"/>
          </a:p>
        </p:txBody>
      </p:sp>
      <p:sp>
        <p:nvSpPr>
          <p:cNvPr id="25" name="Shape 18"/>
          <p:cNvSpPr/>
          <p:nvPr/>
        </p:nvSpPr>
        <p:spPr>
          <a:xfrm>
            <a:off x="685800" y="2423160"/>
            <a:ext cx="1655064" cy="347472"/>
          </a:xfrm>
          <a:prstGeom prst="roundRect">
            <a:avLst>
              <a:gd name="adj" fmla="val 13158"/>
            </a:avLst>
          </a:prstGeom>
          <a:solidFill>
            <a:srgbClr val="FFFFFF"/>
          </a:solidFill>
          <a:ln w="12700">
            <a:solidFill>
              <a:srgbClr val="C9D2E3"/>
            </a:solidFill>
            <a:prstDash val="dash"/>
          </a:ln>
        </p:spPr>
      </p:sp>
      <p:sp>
        <p:nvSpPr>
          <p:cNvPr id="26" name="Shape 19"/>
          <p:cNvSpPr/>
          <p:nvPr/>
        </p:nvSpPr>
        <p:spPr>
          <a:xfrm>
            <a:off x="685800" y="2880360"/>
            <a:ext cx="1655064" cy="347472"/>
          </a:xfrm>
          <a:prstGeom prst="roundRect">
            <a:avLst>
              <a:gd name="adj" fmla="val 13158"/>
            </a:avLst>
          </a:prstGeom>
          <a:solidFill>
            <a:srgbClr val="FFFFFF"/>
          </a:solidFill>
          <a:ln w="12700">
            <a:solidFill>
              <a:srgbClr val="C9D2E3"/>
            </a:solidFill>
            <a:prstDash val="dash"/>
          </a:ln>
        </p:spPr>
      </p:sp>
      <p:sp>
        <p:nvSpPr>
          <p:cNvPr id="27" name="Shape 20"/>
          <p:cNvSpPr/>
          <p:nvPr/>
        </p:nvSpPr>
        <p:spPr>
          <a:xfrm>
            <a:off x="685800" y="3337560"/>
            <a:ext cx="1655064" cy="347472"/>
          </a:xfrm>
          <a:prstGeom prst="roundRect">
            <a:avLst>
              <a:gd name="adj" fmla="val 13158"/>
            </a:avLst>
          </a:prstGeom>
          <a:solidFill>
            <a:srgbClr val="FFFFFF"/>
          </a:solidFill>
          <a:ln w="12700">
            <a:solidFill>
              <a:srgbClr val="C9D2E3"/>
            </a:solidFill>
            <a:prstDash val="dash"/>
          </a:ln>
        </p:spPr>
      </p:sp>
      <p:sp>
        <p:nvSpPr>
          <p:cNvPr id="28" name="Shape 21"/>
          <p:cNvSpPr/>
          <p:nvPr/>
        </p:nvSpPr>
        <p:spPr>
          <a:xfrm>
            <a:off x="2724912" y="2423160"/>
            <a:ext cx="1655064" cy="347472"/>
          </a:xfrm>
          <a:prstGeom prst="roundRect">
            <a:avLst>
              <a:gd name="adj" fmla="val 13158"/>
            </a:avLst>
          </a:prstGeom>
          <a:solidFill>
            <a:srgbClr val="FFFFFF"/>
          </a:solidFill>
          <a:ln w="12700">
            <a:solidFill>
              <a:srgbClr val="C9D2E3"/>
            </a:solidFill>
            <a:prstDash val="dash"/>
          </a:ln>
        </p:spPr>
      </p:sp>
      <p:sp>
        <p:nvSpPr>
          <p:cNvPr id="29" name="Shape 22"/>
          <p:cNvSpPr/>
          <p:nvPr/>
        </p:nvSpPr>
        <p:spPr>
          <a:xfrm>
            <a:off x="2724912" y="2880360"/>
            <a:ext cx="1655064" cy="347472"/>
          </a:xfrm>
          <a:prstGeom prst="roundRect">
            <a:avLst>
              <a:gd name="adj" fmla="val 13158"/>
            </a:avLst>
          </a:prstGeom>
          <a:solidFill>
            <a:srgbClr val="FFFFFF"/>
          </a:solidFill>
          <a:ln w="12700">
            <a:solidFill>
              <a:srgbClr val="C9D2E3"/>
            </a:solidFill>
            <a:prstDash val="dash"/>
          </a:ln>
        </p:spPr>
      </p:sp>
      <p:sp>
        <p:nvSpPr>
          <p:cNvPr id="30" name="Shape 23"/>
          <p:cNvSpPr/>
          <p:nvPr/>
        </p:nvSpPr>
        <p:spPr>
          <a:xfrm>
            <a:off x="2724912" y="3337560"/>
            <a:ext cx="1655064" cy="347472"/>
          </a:xfrm>
          <a:prstGeom prst="roundRect">
            <a:avLst>
              <a:gd name="adj" fmla="val 13158"/>
            </a:avLst>
          </a:prstGeom>
          <a:solidFill>
            <a:srgbClr val="FFFFFF"/>
          </a:solidFill>
          <a:ln w="12700">
            <a:solidFill>
              <a:srgbClr val="C9D2E3"/>
            </a:solidFill>
            <a:prstDash val="dash"/>
          </a:ln>
        </p:spPr>
      </p:sp>
      <p:sp>
        <p:nvSpPr>
          <p:cNvPr id="31" name="Shape 24"/>
          <p:cNvSpPr/>
          <p:nvPr/>
        </p:nvSpPr>
        <p:spPr>
          <a:xfrm>
            <a:off x="4764024" y="2423160"/>
            <a:ext cx="1655064" cy="347472"/>
          </a:xfrm>
          <a:prstGeom prst="roundRect">
            <a:avLst>
              <a:gd name="adj" fmla="val 13158"/>
            </a:avLst>
          </a:prstGeom>
          <a:solidFill>
            <a:srgbClr val="FFFFFF"/>
          </a:solidFill>
          <a:ln w="12700">
            <a:solidFill>
              <a:srgbClr val="C9D2E3"/>
            </a:solidFill>
            <a:prstDash val="dash"/>
          </a:ln>
        </p:spPr>
      </p:sp>
      <p:sp>
        <p:nvSpPr>
          <p:cNvPr id="32" name="Shape 25"/>
          <p:cNvSpPr/>
          <p:nvPr/>
        </p:nvSpPr>
        <p:spPr>
          <a:xfrm>
            <a:off x="4764024" y="2880360"/>
            <a:ext cx="1655064" cy="347472"/>
          </a:xfrm>
          <a:prstGeom prst="roundRect">
            <a:avLst>
              <a:gd name="adj" fmla="val 13158"/>
            </a:avLst>
          </a:prstGeom>
          <a:solidFill>
            <a:srgbClr val="FFFFFF"/>
          </a:solidFill>
          <a:ln w="12700">
            <a:solidFill>
              <a:srgbClr val="C9D2E3"/>
            </a:solidFill>
            <a:prstDash val="dash"/>
          </a:ln>
        </p:spPr>
      </p:sp>
      <p:sp>
        <p:nvSpPr>
          <p:cNvPr id="33" name="Shape 26"/>
          <p:cNvSpPr/>
          <p:nvPr/>
        </p:nvSpPr>
        <p:spPr>
          <a:xfrm>
            <a:off x="4764024" y="3337560"/>
            <a:ext cx="1655064" cy="347472"/>
          </a:xfrm>
          <a:prstGeom prst="roundRect">
            <a:avLst>
              <a:gd name="adj" fmla="val 13158"/>
            </a:avLst>
          </a:prstGeom>
          <a:solidFill>
            <a:srgbClr val="FFFFFF"/>
          </a:solidFill>
          <a:ln w="12700">
            <a:solidFill>
              <a:srgbClr val="C9D2E3"/>
            </a:solidFill>
            <a:prstDash val="dash"/>
          </a:ln>
        </p:spPr>
      </p:sp>
      <p:sp>
        <p:nvSpPr>
          <p:cNvPr id="34" name="Shape 27"/>
          <p:cNvSpPr/>
          <p:nvPr/>
        </p:nvSpPr>
        <p:spPr>
          <a:xfrm>
            <a:off x="6803136" y="2423160"/>
            <a:ext cx="1655064" cy="347472"/>
          </a:xfrm>
          <a:prstGeom prst="roundRect">
            <a:avLst>
              <a:gd name="adj" fmla="val 13158"/>
            </a:avLst>
          </a:prstGeom>
          <a:solidFill>
            <a:srgbClr val="FFFFFF"/>
          </a:solidFill>
          <a:ln w="12700">
            <a:solidFill>
              <a:srgbClr val="C9D2E3"/>
            </a:solidFill>
            <a:prstDash val="dash"/>
          </a:ln>
        </p:spPr>
      </p:sp>
      <p:sp>
        <p:nvSpPr>
          <p:cNvPr id="35" name="Shape 28"/>
          <p:cNvSpPr/>
          <p:nvPr/>
        </p:nvSpPr>
        <p:spPr>
          <a:xfrm>
            <a:off x="6803136" y="2880360"/>
            <a:ext cx="1655064" cy="347472"/>
          </a:xfrm>
          <a:prstGeom prst="roundRect">
            <a:avLst>
              <a:gd name="adj" fmla="val 13158"/>
            </a:avLst>
          </a:prstGeom>
          <a:solidFill>
            <a:srgbClr val="FFFFFF"/>
          </a:solidFill>
          <a:ln w="12700">
            <a:solidFill>
              <a:srgbClr val="C9D2E3"/>
            </a:solidFill>
            <a:prstDash val="dash"/>
          </a:ln>
        </p:spPr>
      </p:sp>
      <p:sp>
        <p:nvSpPr>
          <p:cNvPr id="36" name="Shape 29"/>
          <p:cNvSpPr/>
          <p:nvPr/>
        </p:nvSpPr>
        <p:spPr>
          <a:xfrm>
            <a:off x="6803136" y="3337560"/>
            <a:ext cx="1655064" cy="347472"/>
          </a:xfrm>
          <a:prstGeom prst="roundRect">
            <a:avLst>
              <a:gd name="adj" fmla="val 13158"/>
            </a:avLst>
          </a:prstGeom>
          <a:solidFill>
            <a:srgbClr val="FFFFFF"/>
          </a:solidFill>
          <a:ln w="12700">
            <a:solidFill>
              <a:srgbClr val="C9D2E3"/>
            </a:solidFill>
            <a:prstDash val="dash"/>
          </a:ln>
        </p:spPr>
      </p:sp>
      <p:sp>
        <p:nvSpPr>
          <p:cNvPr id="37" name="Text 30"/>
          <p:cNvSpPr txBox="1"/>
          <p:nvPr/>
        </p:nvSpPr>
        <p:spPr>
          <a:xfrm>
            <a:off x="548640" y="2423160"/>
            <a:ext cx="1929384" cy="347472"/>
          </a:xfrm>
          <a:prstGeom prst="rect">
            <a:avLst/>
          </a:prstGeom>
          <a:noFill/>
          <a:ln/>
        </p:spPr>
        <p:txBody>
          <a:bodyPr wrap="square" lIns="0" tIns="0" rIns="0" bIns="0" rtlCol="0" anchor="ctr"/>
          <a:lstStyle/>
          <a:p>
            <a:pPr algn="ctr" indent="0" marL="0">
              <a:buNone/>
            </a:pPr>
            <a:r>
              <a:rPr lang="en-US" sz="1100" dirty="0">
                <a:solidFill>
                  <a:srgbClr val="556176"/>
                </a:solidFill>
                <a:latin typeface="LINE Seed JP" pitchFamily="34" charset="0"/>
                <a:ea typeface="LINE Seed JP" pitchFamily="34" charset="-122"/>
                <a:cs typeface="LINE Seed JP" pitchFamily="34" charset="-120"/>
              </a:rPr>
              <a:t>公式LINE</a:t>
            </a:r>
            <a:endParaRPr lang="en-US" sz="1100" dirty="0"/>
          </a:p>
        </p:txBody>
      </p:sp>
      <p:sp>
        <p:nvSpPr>
          <p:cNvPr id="38" name="Text 31"/>
          <p:cNvSpPr txBox="1"/>
          <p:nvPr/>
        </p:nvSpPr>
        <p:spPr>
          <a:xfrm>
            <a:off x="548640" y="2880360"/>
            <a:ext cx="1929384" cy="347472"/>
          </a:xfrm>
          <a:prstGeom prst="rect">
            <a:avLst/>
          </a:prstGeom>
          <a:noFill/>
          <a:ln/>
        </p:spPr>
        <p:txBody>
          <a:bodyPr wrap="square" lIns="0" tIns="0" rIns="0" bIns="0" rtlCol="0" anchor="ctr"/>
          <a:lstStyle/>
          <a:p>
            <a:pPr algn="ctr" indent="0" marL="0">
              <a:buNone/>
            </a:pPr>
            <a:r>
              <a:rPr lang="en-US" sz="1100" dirty="0">
                <a:solidFill>
                  <a:srgbClr val="556176"/>
                </a:solidFill>
                <a:latin typeface="LINE Seed JP" pitchFamily="34" charset="0"/>
                <a:ea typeface="LINE Seed JP" pitchFamily="34" charset="-122"/>
                <a:cs typeface="LINE Seed JP" pitchFamily="34" charset="-120"/>
              </a:rPr>
              <a:t>Lステップ</a:t>
            </a:r>
            <a:endParaRPr lang="en-US" sz="1100" dirty="0"/>
          </a:p>
        </p:txBody>
      </p:sp>
      <p:sp>
        <p:nvSpPr>
          <p:cNvPr id="39" name="Text 32"/>
          <p:cNvSpPr txBox="1"/>
          <p:nvPr/>
        </p:nvSpPr>
        <p:spPr>
          <a:xfrm>
            <a:off x="548640" y="3337560"/>
            <a:ext cx="1929384" cy="347472"/>
          </a:xfrm>
          <a:prstGeom prst="rect">
            <a:avLst/>
          </a:prstGeom>
          <a:noFill/>
          <a:ln/>
        </p:spPr>
        <p:txBody>
          <a:bodyPr wrap="square" lIns="0" tIns="0" rIns="0" bIns="0" rtlCol="0" anchor="ctr"/>
          <a:lstStyle/>
          <a:p>
            <a:pPr algn="ctr" indent="0" marL="0">
              <a:buNone/>
            </a:pPr>
            <a:r>
              <a:rPr lang="en-US" sz="1100" dirty="0">
                <a:solidFill>
                  <a:srgbClr val="556176"/>
                </a:solidFill>
                <a:latin typeface="LINE Seed JP" pitchFamily="34" charset="0"/>
                <a:ea typeface="LINE Seed JP" pitchFamily="34" charset="-122"/>
                <a:cs typeface="LINE Seed JP" pitchFamily="34" charset="-120"/>
              </a:rPr>
              <a:t>いまのツール</a:t>
            </a:r>
            <a:endParaRPr lang="en-US" sz="1100" dirty="0"/>
          </a:p>
        </p:txBody>
      </p:sp>
      <p:sp>
        <p:nvSpPr>
          <p:cNvPr id="40" name="Shape 33"/>
          <p:cNvSpPr/>
          <p:nvPr/>
        </p:nvSpPr>
        <p:spPr>
          <a:xfrm>
            <a:off x="548640" y="3931920"/>
            <a:ext cx="8046720" cy="502920"/>
          </a:xfrm>
          <a:prstGeom prst="roundRect">
            <a:avLst>
              <a:gd name="adj" fmla="val 14545"/>
            </a:avLst>
          </a:prstGeom>
          <a:solidFill>
            <a:srgbClr val="FDEBDF"/>
          </a:solidFill>
          <a:ln w="12700">
            <a:solidFill>
              <a:srgbClr val="FDEBDF"/>
            </a:solidFill>
            <a:prstDash val="solid"/>
          </a:ln>
        </p:spPr>
      </p:sp>
      <p:sp>
        <p:nvSpPr>
          <p:cNvPr id="41" name="Text 34"/>
          <p:cNvSpPr txBox="1"/>
          <p:nvPr/>
        </p:nvSpPr>
        <p:spPr>
          <a:xfrm>
            <a:off x="731520" y="3931920"/>
            <a:ext cx="7680960" cy="502920"/>
          </a:xfrm>
          <a:prstGeom prst="rect">
            <a:avLst/>
          </a:prstGeom>
          <a:noFill/>
          <a:ln/>
        </p:spPr>
        <p:txBody>
          <a:bodyPr wrap="square" lIns="0" tIns="0" rIns="0" bIns="0" rtlCol="0" anchor="ctr"/>
          <a:lstStyle/>
          <a:p>
            <a:pPr algn="l" indent="0" marL="0">
              <a:buNone/>
            </a:pPr>
            <a:r>
              <a:rPr lang="en-US" sz="1400" b="1" dirty="0">
                <a:solidFill>
                  <a:srgbClr val="1C2B4A"/>
                </a:solidFill>
                <a:latin typeface="LINE Seed JP" pitchFamily="34" charset="0"/>
                <a:ea typeface="LINE Seed JP" pitchFamily="34" charset="-122"/>
                <a:cs typeface="LINE Seed JP" pitchFamily="34" charset="-120"/>
              </a:rPr>
              <a:t>第2回：この設計図の4段階に、使うツールを割り当てる</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36</Slides>
  <Notes>36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デジタルマーケティング実務者育成講座 第1回</dc:title>
  <dc:subject>PptxGenJS Presentation</dc:subject>
  <dc:creator>PptxGenJS</dc:creator>
  <cp:lastModifiedBy>PptxGenJS</cp:lastModifiedBy>
  <cp:revision>1</cp:revision>
  <dcterms:created xsi:type="dcterms:W3CDTF">2026-09-22T09:52:09Z</dcterms:created>
  <dcterms:modified xsi:type="dcterms:W3CDTF">2026-09-22T09:52:09Z</dcterms:modified>
</cp:coreProperties>
</file>